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1"/>
  </p:handoutMasterIdLst>
  <p:sldIdLst>
    <p:sldId id="256" r:id="rId2"/>
    <p:sldId id="258" r:id="rId3"/>
    <p:sldId id="259" r:id="rId4"/>
    <p:sldId id="261" r:id="rId5"/>
    <p:sldId id="260" r:id="rId6"/>
    <p:sldId id="262" r:id="rId7"/>
    <p:sldId id="267" r:id="rId8"/>
    <p:sldId id="273" r:id="rId9"/>
    <p:sldId id="274" r:id="rId10"/>
    <p:sldId id="275" r:id="rId11"/>
    <p:sldId id="277" r:id="rId12"/>
    <p:sldId id="276" r:id="rId13"/>
    <p:sldId id="268" r:id="rId14"/>
    <p:sldId id="269" r:id="rId15"/>
    <p:sldId id="284" r:id="rId16"/>
    <p:sldId id="270" r:id="rId17"/>
    <p:sldId id="271" r:id="rId18"/>
    <p:sldId id="278" r:id="rId19"/>
    <p:sldId id="279" r:id="rId20"/>
    <p:sldId id="280" r:id="rId21"/>
    <p:sldId id="281" r:id="rId22"/>
    <p:sldId id="282" r:id="rId23"/>
    <p:sldId id="272" r:id="rId24"/>
    <p:sldId id="264" r:id="rId25"/>
    <p:sldId id="265" r:id="rId26"/>
    <p:sldId id="283" r:id="rId27"/>
    <p:sldId id="285" r:id="rId28"/>
    <p:sldId id="286" r:id="rId29"/>
    <p:sldId id="287"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86" autoAdjust="0"/>
  </p:normalViewPr>
  <p:slideViewPr>
    <p:cSldViewPr>
      <p:cViewPr varScale="1">
        <p:scale>
          <a:sx n="111" d="100"/>
          <a:sy n="111" d="100"/>
        </p:scale>
        <p:origin x="-161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F05CEDB-3095-426B-A059-517BB3CC1457}" type="datetimeFigureOut">
              <a:rPr lang="en-US" smtClean="0"/>
              <a:t>3/5/2013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9B851E0-75BC-496B-A532-5E5D695E8967}" type="slidenum">
              <a:rPr lang="en-US" smtClean="0"/>
              <a:t>‹#›</a:t>
            </a:fld>
            <a:endParaRPr lang="en-US"/>
          </a:p>
        </p:txBody>
      </p:sp>
    </p:spTree>
    <p:extLst>
      <p:ext uri="{BB962C8B-B14F-4D97-AF65-F5344CB8AC3E}">
        <p14:creationId xmlns:p14="http://schemas.microsoft.com/office/powerpoint/2010/main" val="3125288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55ACE1D-AD87-41FC-9714-68406F8F23BD}" type="datetimeFigureOut">
              <a:rPr lang="en-US" smtClean="0"/>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9EA63-780C-43E7-B3A1-BEF26C46CE8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5ACE1D-AD87-41FC-9714-68406F8F23BD}" type="datetimeFigureOut">
              <a:rPr lang="en-US" smtClean="0"/>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9EA63-780C-43E7-B3A1-BEF26C46CE8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5ACE1D-AD87-41FC-9714-68406F8F23BD}" type="datetimeFigureOut">
              <a:rPr lang="en-US" smtClean="0"/>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9EA63-780C-43E7-B3A1-BEF26C46CE8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5ACE1D-AD87-41FC-9714-68406F8F23BD}" type="datetimeFigureOut">
              <a:rPr lang="en-US" smtClean="0"/>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9EA63-780C-43E7-B3A1-BEF26C46CE8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5ACE1D-AD87-41FC-9714-68406F8F23BD}" type="datetimeFigureOut">
              <a:rPr lang="en-US" smtClean="0"/>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9EA63-780C-43E7-B3A1-BEF26C46CE8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55ACE1D-AD87-41FC-9714-68406F8F23BD}" type="datetimeFigureOut">
              <a:rPr lang="en-US" smtClean="0"/>
              <a:t>3/5/2013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9EA63-780C-43E7-B3A1-BEF26C46CE8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5ACE1D-AD87-41FC-9714-68406F8F23BD}" type="datetimeFigureOut">
              <a:rPr lang="en-US" smtClean="0"/>
              <a:t>3/5/2013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29EA63-780C-43E7-B3A1-BEF26C46CE8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5ACE1D-AD87-41FC-9714-68406F8F23BD}" type="datetimeFigureOut">
              <a:rPr lang="en-US" smtClean="0"/>
              <a:t>3/5/2013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29EA63-780C-43E7-B3A1-BEF26C46CE8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5ACE1D-AD87-41FC-9714-68406F8F23BD}" type="datetimeFigureOut">
              <a:rPr lang="en-US" smtClean="0"/>
              <a:t>3/5/2013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29EA63-780C-43E7-B3A1-BEF26C46CE8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5ACE1D-AD87-41FC-9714-68406F8F23BD}" type="datetimeFigureOut">
              <a:rPr lang="en-US" smtClean="0"/>
              <a:t>3/5/2013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9EA63-780C-43E7-B3A1-BEF26C46CE8A}"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55ACE1D-AD87-41FC-9714-68406F8F23BD}" type="datetimeFigureOut">
              <a:rPr lang="en-US" smtClean="0"/>
              <a:t>3/5/2013</a:t>
            </a:fld>
            <a:endParaRPr lang="en-US"/>
          </a:p>
        </p:txBody>
      </p:sp>
      <p:sp>
        <p:nvSpPr>
          <p:cNvPr id="9" name="Slide Number Placeholder 8"/>
          <p:cNvSpPr>
            <a:spLocks noGrp="1"/>
          </p:cNvSpPr>
          <p:nvPr>
            <p:ph type="sldNum" sz="quarter" idx="11"/>
          </p:nvPr>
        </p:nvSpPr>
        <p:spPr/>
        <p:txBody>
          <a:bodyPr/>
          <a:lstStyle/>
          <a:p>
            <a:fld id="{8229EA63-780C-43E7-B3A1-BEF26C46CE8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229EA63-780C-43E7-B3A1-BEF26C46CE8A}"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55ACE1D-AD87-41FC-9714-68406F8F23BD}" type="datetimeFigureOut">
              <a:rPr lang="en-US" smtClean="0"/>
              <a:t>3/5/2013</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Building Your Brand and the PIEP </a:t>
            </a:r>
            <a:r>
              <a:rPr lang="en-US" b="1" dirty="0" err="1" smtClean="0"/>
              <a:t>Biosketch</a:t>
            </a:r>
            <a:r>
              <a:rPr lang="en-US" dirty="0" smtClean="0"/>
              <a:t>	</a:t>
            </a:r>
            <a:endParaRPr lang="en-US" dirty="0"/>
          </a:p>
        </p:txBody>
      </p:sp>
      <p:sp>
        <p:nvSpPr>
          <p:cNvPr id="3" name="Subtitle 2"/>
          <p:cNvSpPr>
            <a:spLocks noGrp="1"/>
          </p:cNvSpPr>
          <p:nvPr>
            <p:ph type="subTitle" idx="1"/>
          </p:nvPr>
        </p:nvSpPr>
        <p:spPr/>
        <p:txBody>
          <a:bodyPr/>
          <a:lstStyle/>
          <a:p>
            <a:r>
              <a:rPr lang="en-US" dirty="0" smtClean="0"/>
              <a:t>Andrew Green, PhD</a:t>
            </a:r>
          </a:p>
          <a:p>
            <a:r>
              <a:rPr lang="en-US" dirty="0" smtClean="0"/>
              <a:t>UC Berkeley</a:t>
            </a:r>
            <a:endParaRPr lang="en-US" dirty="0"/>
          </a:p>
        </p:txBody>
      </p:sp>
    </p:spTree>
    <p:extLst>
      <p:ext uri="{BB962C8B-B14F-4D97-AF65-F5344CB8AC3E}">
        <p14:creationId xmlns:p14="http://schemas.microsoft.com/office/powerpoint/2010/main" val="38370760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442" y="457200"/>
            <a:ext cx="8229600" cy="1143000"/>
          </a:xfrm>
        </p:spPr>
        <p:txBody>
          <a:bodyPr>
            <a:normAutofit fontScale="90000"/>
          </a:bodyPr>
          <a:lstStyle/>
          <a:p>
            <a:r>
              <a:rPr lang="en-US" dirty="0" smtClean="0"/>
              <a:t>How do I differentiate you from others?</a:t>
            </a:r>
            <a:endParaRPr lang="en-US" dirty="0"/>
          </a:p>
        </p:txBody>
      </p:sp>
      <p:sp>
        <p:nvSpPr>
          <p:cNvPr id="3" name="Content Placeholder 2"/>
          <p:cNvSpPr>
            <a:spLocks noGrp="1"/>
          </p:cNvSpPr>
          <p:nvPr>
            <p:ph idx="1"/>
          </p:nvPr>
        </p:nvSpPr>
        <p:spPr>
          <a:xfrm>
            <a:off x="457200" y="1804587"/>
            <a:ext cx="7620000" cy="4800600"/>
          </a:xfrm>
        </p:spPr>
        <p:txBody>
          <a:bodyPr>
            <a:normAutofit lnSpcReduction="10000"/>
          </a:bodyPr>
          <a:lstStyle/>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r>
              <a:rPr lang="en-US" dirty="0" smtClean="0"/>
              <a:t>01234567890123456789 </a:t>
            </a:r>
            <a:r>
              <a:rPr lang="en-US" dirty="0"/>
              <a:t>01234567890123456789 01234567890123456789 01234567890123456789 </a:t>
            </a:r>
            <a:r>
              <a:rPr lang="en-US" dirty="0" smtClean="0"/>
              <a:t>0123456789</a:t>
            </a:r>
          </a:p>
          <a:p>
            <a:r>
              <a:rPr lang="en-US" dirty="0" smtClean="0"/>
              <a:t>“Proficient </a:t>
            </a:r>
            <a:r>
              <a:rPr lang="en-US" dirty="0"/>
              <a:t>in </a:t>
            </a:r>
            <a:r>
              <a:rPr lang="en-US" dirty="0" smtClean="0"/>
              <a:t>Python”  </a:t>
            </a:r>
            <a:r>
              <a:rPr lang="en-US" dirty="0"/>
              <a:t>vs. </a:t>
            </a:r>
            <a:r>
              <a:rPr lang="en-US" dirty="0" smtClean="0"/>
              <a:t>“5 </a:t>
            </a:r>
            <a:r>
              <a:rPr lang="en-US" dirty="0"/>
              <a:t>years of experience utilizing Python to analyze  large data sets (&gt;1 mil records) and creating fast algorithms to identify </a:t>
            </a:r>
            <a:r>
              <a:rPr lang="en-US" dirty="0" smtClean="0"/>
              <a:t>x.” </a:t>
            </a:r>
            <a:endParaRPr lang="en-US" dirty="0"/>
          </a:p>
          <a:p>
            <a:endParaRPr lang="en-US" dirty="0"/>
          </a:p>
          <a:p>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811708"/>
            <a:ext cx="8090397" cy="266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18626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you choose what to highlight?</a:t>
            </a:r>
            <a:endParaRPr lang="en-US" dirty="0"/>
          </a:p>
        </p:txBody>
      </p:sp>
      <p:sp>
        <p:nvSpPr>
          <p:cNvPr id="3" name="Content Placeholder 2"/>
          <p:cNvSpPr>
            <a:spLocks noGrp="1"/>
          </p:cNvSpPr>
          <p:nvPr>
            <p:ph idx="1"/>
          </p:nvPr>
        </p:nvSpPr>
        <p:spPr/>
        <p:txBody>
          <a:bodyPr/>
          <a:lstStyle/>
          <a:p>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133600"/>
            <a:ext cx="7848600"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047740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494351"/>
            <a:ext cx="7848600" cy="46351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52540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05800" cy="1143000"/>
          </a:xfrm>
        </p:spPr>
        <p:txBody>
          <a:bodyPr>
            <a:noAutofit/>
          </a:bodyPr>
          <a:lstStyle/>
          <a:p>
            <a:r>
              <a:rPr lang="en-US" sz="3600" dirty="0" smtClean="0"/>
              <a:t>What do you think about the </a:t>
            </a:r>
            <a:r>
              <a:rPr lang="en-US" sz="3600" dirty="0" smtClean="0"/>
              <a:t>narrative below</a:t>
            </a:r>
            <a:r>
              <a:rPr lang="en-US" sz="3600" dirty="0" smtClean="0"/>
              <a:t>?</a:t>
            </a:r>
            <a:endParaRPr lang="en-US" sz="3600" dirty="0"/>
          </a:p>
        </p:txBody>
      </p:sp>
      <p:sp>
        <p:nvSpPr>
          <p:cNvPr id="3" name="Content Placeholder 2"/>
          <p:cNvSpPr>
            <a:spLocks noGrp="1"/>
          </p:cNvSpPr>
          <p:nvPr>
            <p:ph idx="4294967295"/>
          </p:nvPr>
        </p:nvSpPr>
        <p:spPr>
          <a:xfrm>
            <a:off x="0" y="1676400"/>
            <a:ext cx="8458200" cy="4572000"/>
          </a:xfrm>
        </p:spPr>
        <p:txBody>
          <a:bodyPr>
            <a:noAutofit/>
          </a:bodyPr>
          <a:lstStyle/>
          <a:p>
            <a:pPr>
              <a:buNone/>
            </a:pPr>
            <a:r>
              <a:rPr lang="en-US" sz="2000" dirty="0" smtClean="0"/>
              <a:t>	</a:t>
            </a:r>
          </a:p>
          <a:p>
            <a:pPr>
              <a:buNone/>
            </a:pPr>
            <a:r>
              <a:rPr lang="en-US" sz="2000" dirty="0" smtClean="0"/>
              <a:t>	</a:t>
            </a:r>
            <a:r>
              <a:rPr lang="en-US" sz="2000" dirty="0"/>
              <a:t>George W. Bush is currently a postdoctoral scholar appointed to the Energy </a:t>
            </a:r>
            <a:r>
              <a:rPr lang="en-US" sz="2000" dirty="0" smtClean="0"/>
              <a:t>Biosciences Institute </a:t>
            </a:r>
            <a:r>
              <a:rPr lang="en-US" sz="2000" dirty="0"/>
              <a:t>(EBI) and advised by </a:t>
            </a:r>
            <a:r>
              <a:rPr lang="en-US" sz="2000" dirty="0" smtClean="0"/>
              <a:t>Hillary Clinton </a:t>
            </a:r>
            <a:r>
              <a:rPr lang="en-US" sz="2000" dirty="0"/>
              <a:t>at UC Berkeley.  Having earned a Ph.D. in molecular biology from Princeton University, and working with the EBI to improve microbial tolerance to biofuels, George wishes to move into a position that will allow him to combine his interest and experience in bench research with science policy, science outreach, investor relations, or public relations.  George has become increasingly interested in making high-level scientific concepts accessible and engaging to the general public, the majority of which is composed of non-experts.  He has also helped to organize events that share science with the public, such as a symposium to examine the way that the media portrays science, and the EBI’s showcase at the Cal Science and Engineering Festival that will inform the general population. George is enthusiastic about the prospect of learning more about career opportunities that exist in industry. (158)</a:t>
            </a:r>
            <a:endParaRPr lang="en-US" sz="2000" dirty="0"/>
          </a:p>
        </p:txBody>
      </p:sp>
    </p:spTree>
    <p:extLst>
      <p:ext uri="{BB962C8B-B14F-4D97-AF65-F5344CB8AC3E}">
        <p14:creationId xmlns:p14="http://schemas.microsoft.com/office/powerpoint/2010/main" val="37416445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8305800" cy="1143000"/>
          </a:xfrm>
        </p:spPr>
        <p:txBody>
          <a:bodyPr/>
          <a:lstStyle/>
          <a:p>
            <a:r>
              <a:rPr lang="en-US" dirty="0" smtClean="0"/>
              <a:t>How about this one?</a:t>
            </a:r>
            <a:endParaRPr lang="en-US" dirty="0"/>
          </a:p>
        </p:txBody>
      </p:sp>
      <p:sp>
        <p:nvSpPr>
          <p:cNvPr id="3" name="Rectangle 2"/>
          <p:cNvSpPr/>
          <p:nvPr/>
        </p:nvSpPr>
        <p:spPr>
          <a:xfrm>
            <a:off x="152400" y="1600200"/>
            <a:ext cx="8077200" cy="4247317"/>
          </a:xfrm>
          <a:prstGeom prst="rect">
            <a:avLst/>
          </a:prstGeom>
        </p:spPr>
        <p:txBody>
          <a:bodyPr wrap="square">
            <a:spAutoFit/>
          </a:bodyPr>
          <a:lstStyle/>
          <a:p>
            <a:r>
              <a:rPr lang="en-US" dirty="0"/>
              <a:t>I believe that without research and discovery the development of new innovative therapies and diagnostics for unmet medical needs will never be satisfied. Academic research is at the </a:t>
            </a:r>
            <a:r>
              <a:rPr lang="en-US" dirty="0" err="1"/>
              <a:t>centre</a:t>
            </a:r>
            <a:r>
              <a:rPr lang="en-US" dirty="0"/>
              <a:t> of revealing detailed mechanisms of disease that open up promising new avenues for treatment and detection of serious disorders. However, I am more attracted to the fact that </a:t>
            </a:r>
            <a:r>
              <a:rPr lang="en-US" dirty="0" err="1"/>
              <a:t>Biotechs</a:t>
            </a:r>
            <a:r>
              <a:rPr lang="en-US" dirty="0"/>
              <a:t> and </a:t>
            </a:r>
            <a:r>
              <a:rPr lang="en-US" dirty="0" err="1"/>
              <a:t>Biopharmas</a:t>
            </a:r>
            <a:r>
              <a:rPr lang="en-US" dirty="0"/>
              <a:t> are making major discoveries too and they are better equipped to capitalize and translate knowledge of disease mechanisms into effective new treatments and diagnostics. This is a really exciting time for me to explore career opportunities in the life sciences industry. I am a Post-doc at the University of California Berkeley and the Molecular Foundry at the Lawrence Berkeley National Lab. Prior to coming to Berkeley in July 2007, I did my graduate work at the University of Toronto. My research has been a multi-disciplinary endeavor that spanned molecular and cellular sciences to whole animal studies so my technical background is in electrophysiology, cellular imaging, mouse genetic engineering, antibody development, protein biochemistry, protein engineering, assay development and high-throughput screening. </a:t>
            </a:r>
            <a:r>
              <a:rPr lang="en-US" dirty="0" smtClean="0"/>
              <a:t>(179)</a:t>
            </a:r>
            <a:endParaRPr lang="en-US" dirty="0"/>
          </a:p>
        </p:txBody>
      </p:sp>
    </p:spTree>
    <p:extLst>
      <p:ext uri="{BB962C8B-B14F-4D97-AF65-F5344CB8AC3E}">
        <p14:creationId xmlns:p14="http://schemas.microsoft.com/office/powerpoint/2010/main" val="5806154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 of reminds me of this</a:t>
            </a:r>
            <a:endParaRPr lang="en-US" dirty="0"/>
          </a:p>
        </p:txBody>
      </p:sp>
      <p:sp>
        <p:nvSpPr>
          <p:cNvPr id="3" name="Content Placeholder 2"/>
          <p:cNvSpPr>
            <a:spLocks noGrp="1"/>
          </p:cNvSpPr>
          <p:nvPr>
            <p:ph idx="1"/>
          </p:nvPr>
        </p:nvSpPr>
        <p:spPr/>
        <p:txBody>
          <a:bodyPr/>
          <a:lstStyle/>
          <a:p>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905000"/>
            <a:ext cx="3733800" cy="4457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502906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a:bodyPr>
          <a:lstStyle/>
          <a:p>
            <a:r>
              <a:rPr lang="en-US" sz="3600" dirty="0" smtClean="0"/>
              <a:t>My company has agreed to host a site visit</a:t>
            </a:r>
            <a:endParaRPr lang="en-US" sz="3600" dirty="0"/>
          </a:p>
        </p:txBody>
      </p:sp>
      <p:sp>
        <p:nvSpPr>
          <p:cNvPr id="3" name="Content Placeholder 2"/>
          <p:cNvSpPr>
            <a:spLocks noGrp="1"/>
          </p:cNvSpPr>
          <p:nvPr>
            <p:ph idx="1"/>
          </p:nvPr>
        </p:nvSpPr>
        <p:spPr>
          <a:xfrm>
            <a:off x="457200" y="2332037"/>
            <a:ext cx="8458200" cy="4525963"/>
          </a:xfrm>
        </p:spPr>
        <p:txBody>
          <a:bodyPr>
            <a:normAutofit/>
          </a:bodyPr>
          <a:lstStyle/>
          <a:p>
            <a:r>
              <a:rPr lang="en-US" dirty="0" smtClean="0"/>
              <a:t>My job is to narrow down the list invitees</a:t>
            </a:r>
          </a:p>
          <a:p>
            <a:r>
              <a:rPr lang="en-US" dirty="0" smtClean="0"/>
              <a:t>Am I going to devote a whole afternoon to the </a:t>
            </a:r>
            <a:r>
              <a:rPr lang="en-US" dirty="0" smtClean="0"/>
              <a:t>task</a:t>
            </a:r>
            <a:r>
              <a:rPr lang="en-US" dirty="0" smtClean="0"/>
              <a:t>?</a:t>
            </a:r>
          </a:p>
          <a:p>
            <a:r>
              <a:rPr lang="en-US" dirty="0" smtClean="0"/>
              <a:t>What am I interested in? What is my mental checklist?</a:t>
            </a:r>
          </a:p>
          <a:p>
            <a:r>
              <a:rPr lang="en-US" dirty="0" smtClean="0"/>
              <a:t>Most </a:t>
            </a:r>
            <a:r>
              <a:rPr lang="en-US" dirty="0" smtClean="0"/>
              <a:t>documents I </a:t>
            </a:r>
            <a:r>
              <a:rPr lang="en-US" dirty="0" smtClean="0"/>
              <a:t>see are written from the inside out.</a:t>
            </a:r>
          </a:p>
          <a:p>
            <a:r>
              <a:rPr lang="en-US" dirty="0" smtClean="0"/>
              <a:t>You want your </a:t>
            </a:r>
            <a:r>
              <a:rPr lang="en-US" dirty="0" err="1" smtClean="0"/>
              <a:t>biosketch</a:t>
            </a:r>
            <a:r>
              <a:rPr lang="en-US" dirty="0" smtClean="0"/>
              <a:t> to be written as a response to what your audience cares most about</a:t>
            </a:r>
          </a:p>
          <a:p>
            <a:endParaRPr lang="en-US" dirty="0"/>
          </a:p>
        </p:txBody>
      </p:sp>
    </p:spTree>
    <p:extLst>
      <p:ext uri="{BB962C8B-B14F-4D97-AF65-F5344CB8AC3E}">
        <p14:creationId xmlns:p14="http://schemas.microsoft.com/office/powerpoint/2010/main" val="11548801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accomplish this?</a:t>
            </a:r>
            <a:endParaRPr lang="en-US" dirty="0"/>
          </a:p>
        </p:txBody>
      </p:sp>
      <p:sp>
        <p:nvSpPr>
          <p:cNvPr id="3" name="Content Placeholder 2"/>
          <p:cNvSpPr>
            <a:spLocks noGrp="1"/>
          </p:cNvSpPr>
          <p:nvPr>
            <p:ph idx="1"/>
          </p:nvPr>
        </p:nvSpPr>
        <p:spPr>
          <a:xfrm>
            <a:off x="381000" y="2332037"/>
            <a:ext cx="8229600" cy="4525963"/>
          </a:xfrm>
        </p:spPr>
        <p:txBody>
          <a:bodyPr>
            <a:normAutofit/>
          </a:bodyPr>
          <a:lstStyle/>
          <a:p>
            <a:r>
              <a:rPr lang="en-US" dirty="0" smtClean="0"/>
              <a:t>Speed Dating</a:t>
            </a:r>
          </a:p>
          <a:p>
            <a:r>
              <a:rPr lang="en-US" dirty="0" smtClean="0"/>
              <a:t>Understand </a:t>
            </a:r>
            <a:r>
              <a:rPr lang="en-US" dirty="0" smtClean="0"/>
              <a:t>the sources of your value (project vs. skills)</a:t>
            </a:r>
          </a:p>
          <a:p>
            <a:r>
              <a:rPr lang="en-US" dirty="0" smtClean="0"/>
              <a:t>Break down your contributions</a:t>
            </a:r>
          </a:p>
          <a:p>
            <a:r>
              <a:rPr lang="en-US" dirty="0" smtClean="0"/>
              <a:t>Translate </a:t>
            </a:r>
            <a:r>
              <a:rPr lang="en-US" dirty="0" smtClean="0"/>
              <a:t>your credentials </a:t>
            </a:r>
            <a:endParaRPr lang="en-US" dirty="0" smtClean="0"/>
          </a:p>
          <a:p>
            <a:r>
              <a:rPr lang="en-US" dirty="0" smtClean="0"/>
              <a:t>Anticipate </a:t>
            </a:r>
            <a:r>
              <a:rPr lang="en-US" dirty="0" smtClean="0"/>
              <a:t>their key </a:t>
            </a:r>
            <a:r>
              <a:rPr lang="en-US" dirty="0" smtClean="0"/>
              <a:t>concerns; Showing </a:t>
            </a:r>
            <a:r>
              <a:rPr lang="en-US" dirty="0" smtClean="0"/>
              <a:t>not telling</a:t>
            </a:r>
          </a:p>
          <a:p>
            <a:r>
              <a:rPr lang="en-US" dirty="0" smtClean="0"/>
              <a:t>Speak to the question, “Why are you here?”</a:t>
            </a:r>
          </a:p>
          <a:p>
            <a:endParaRPr lang="en-US" dirty="0"/>
          </a:p>
        </p:txBody>
      </p:sp>
    </p:spTree>
    <p:extLst>
      <p:ext uri="{BB962C8B-B14F-4D97-AF65-F5344CB8AC3E}">
        <p14:creationId xmlns:p14="http://schemas.microsoft.com/office/powerpoint/2010/main" val="2948532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Speed Dating</a:t>
            </a:r>
            <a:endParaRPr lang="en-US" dirty="0"/>
          </a:p>
        </p:txBody>
      </p:sp>
      <p:sp>
        <p:nvSpPr>
          <p:cNvPr id="3" name="Content Placeholder 2"/>
          <p:cNvSpPr>
            <a:spLocks noGrp="1"/>
          </p:cNvSpPr>
          <p:nvPr>
            <p:ph idx="1"/>
          </p:nvPr>
        </p:nvSpPr>
        <p:spPr/>
        <p:txBody>
          <a:bodyPr/>
          <a:lstStyle/>
          <a:p>
            <a:endParaRPr lang="en-US" dirty="0" smtClean="0"/>
          </a:p>
          <a:p>
            <a:r>
              <a:rPr lang="en-US" dirty="0" smtClean="0"/>
              <a:t>We live in an age of short attention spans</a:t>
            </a:r>
          </a:p>
          <a:p>
            <a:endParaRPr lang="en-US" dirty="0" smtClean="0"/>
          </a:p>
          <a:p>
            <a:r>
              <a:rPr lang="en-US" dirty="0" smtClean="0"/>
              <a:t>What are the 3 things you want me to know about you before I decide whether your application is worth more of my time.</a:t>
            </a:r>
          </a:p>
          <a:p>
            <a:endParaRPr lang="en-US" dirty="0"/>
          </a:p>
          <a:p>
            <a:r>
              <a:rPr lang="en-US" dirty="0" smtClean="0"/>
              <a:t>This morning…</a:t>
            </a:r>
          </a:p>
          <a:p>
            <a:endParaRPr lang="en-US" dirty="0"/>
          </a:p>
          <a:p>
            <a:r>
              <a:rPr lang="en-US" dirty="0" smtClean="0"/>
              <a:t>Have a friend interrogate you</a:t>
            </a:r>
          </a:p>
          <a:p>
            <a:endParaRPr lang="en-US" dirty="0"/>
          </a:p>
          <a:p>
            <a:endParaRPr lang="en-US" dirty="0"/>
          </a:p>
        </p:txBody>
      </p:sp>
    </p:spTree>
    <p:extLst>
      <p:ext uri="{BB962C8B-B14F-4D97-AF65-F5344CB8AC3E}">
        <p14:creationId xmlns:p14="http://schemas.microsoft.com/office/powerpoint/2010/main" val="2822861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source of your value</a:t>
            </a:r>
            <a:endParaRPr lang="en-US" dirty="0"/>
          </a:p>
        </p:txBody>
      </p:sp>
      <p:sp>
        <p:nvSpPr>
          <p:cNvPr id="3" name="Content Placeholder 2"/>
          <p:cNvSpPr>
            <a:spLocks noGrp="1"/>
          </p:cNvSpPr>
          <p:nvPr>
            <p:ph idx="4294967295"/>
          </p:nvPr>
        </p:nvSpPr>
        <p:spPr>
          <a:xfrm>
            <a:off x="228600" y="1524000"/>
            <a:ext cx="8229600" cy="4525963"/>
          </a:xfrm>
        </p:spPr>
        <p:txBody>
          <a:bodyPr>
            <a:normAutofit fontScale="55000" lnSpcReduction="20000"/>
          </a:bodyPr>
          <a:lstStyle/>
          <a:p>
            <a:r>
              <a:rPr lang="en-US" sz="5100" dirty="0" smtClean="0"/>
              <a:t>1</a:t>
            </a:r>
            <a:r>
              <a:rPr lang="en-US" sz="5100" baseline="30000" dirty="0" smtClean="0"/>
              <a:t>st</a:t>
            </a:r>
            <a:r>
              <a:rPr lang="en-US" sz="5100" dirty="0" smtClean="0"/>
              <a:t> Question I ask</a:t>
            </a:r>
          </a:p>
          <a:p>
            <a:pPr marL="0" indent="0">
              <a:buNone/>
            </a:pPr>
            <a:endParaRPr lang="en-US" sz="5100" dirty="0" smtClean="0"/>
          </a:p>
          <a:p>
            <a:r>
              <a:rPr lang="en-US" sz="5100" dirty="0" smtClean="0"/>
              <a:t>Break down your roles and functions; have a friend interrogate you.</a:t>
            </a:r>
          </a:p>
          <a:p>
            <a:pPr marL="0" indent="0">
              <a:buNone/>
            </a:pPr>
            <a:endParaRPr lang="en-US" b="1" i="1" dirty="0" smtClean="0"/>
          </a:p>
          <a:p>
            <a:pPr marL="0" indent="0">
              <a:buNone/>
            </a:pPr>
            <a:r>
              <a:rPr lang="en-US" b="1" i="1" dirty="0" smtClean="0"/>
              <a:t>Postdoc</a:t>
            </a:r>
            <a:r>
              <a:rPr lang="en-US" dirty="0" smtClean="0"/>
              <a:t> </a:t>
            </a:r>
            <a:r>
              <a:rPr lang="en-US" dirty="0"/>
              <a:t>– </a:t>
            </a:r>
            <a:r>
              <a:rPr lang="en-US" b="1" dirty="0"/>
              <a:t>University of California, Berkeley</a:t>
            </a:r>
            <a:endParaRPr lang="en-US" dirty="0"/>
          </a:p>
          <a:p>
            <a:pPr marL="0" indent="0">
              <a:buNone/>
            </a:pPr>
            <a:r>
              <a:rPr lang="en-US" dirty="0"/>
              <a:t>PI: Sam Castaneda, Rocket Science lab</a:t>
            </a:r>
          </a:p>
          <a:p>
            <a:pPr lvl="0"/>
            <a:r>
              <a:rPr lang="en-US" dirty="0"/>
              <a:t>Use Monte Carlo simulations programmed in C to calculate the impact of non-stochastic turbulence in re-entry trajectories</a:t>
            </a:r>
          </a:p>
          <a:p>
            <a:pPr lvl="0"/>
            <a:r>
              <a:rPr lang="en-US" dirty="0"/>
              <a:t>Develop fast algorithms to analyze postdoc funding in the year 2020 given a range of values associated with different rates of health insurance premiums increases.</a:t>
            </a:r>
          </a:p>
          <a:p>
            <a:pPr lvl="0"/>
            <a:r>
              <a:rPr lang="en-US" dirty="0"/>
              <a:t>Initiated inter-disciplinary, multi-site collaboration to analyze x</a:t>
            </a:r>
          </a:p>
          <a:p>
            <a:pPr lvl="0"/>
            <a:r>
              <a:rPr lang="en-US" dirty="0"/>
              <a:t>Led team in the creation and implementation of new lab safety protocols</a:t>
            </a:r>
          </a:p>
          <a:p>
            <a:pPr lvl="0"/>
            <a:r>
              <a:rPr lang="en-US" dirty="0"/>
              <a:t>Served as liaison to outside vendors</a:t>
            </a:r>
          </a:p>
          <a:p>
            <a:pPr lvl="0"/>
            <a:r>
              <a:rPr lang="en-US" dirty="0"/>
              <a:t>Trained and mentored 3 undergraduates and 2 graduate students</a:t>
            </a:r>
          </a:p>
          <a:p>
            <a:pPr lvl="0"/>
            <a:r>
              <a:rPr lang="en-US" dirty="0"/>
              <a:t>Selected to give presentations at 5 major, scientific </a:t>
            </a:r>
            <a:r>
              <a:rPr lang="en-US" dirty="0" smtClean="0"/>
              <a:t>conferences</a:t>
            </a:r>
          </a:p>
          <a:p>
            <a:pPr lvl="0"/>
            <a:r>
              <a:rPr lang="en-US" dirty="0" smtClean="0"/>
              <a:t>Deliver presentations on Rocket Science to lay audiences at Cal Day and during visits to local area Middle Schools</a:t>
            </a:r>
          </a:p>
          <a:p>
            <a:pPr lvl="0"/>
            <a:r>
              <a:rPr lang="en-US" dirty="0" smtClean="0"/>
              <a:t>Serve as member of the PIEP Advisory Board</a:t>
            </a:r>
          </a:p>
          <a:p>
            <a:pPr lvl="1"/>
            <a:r>
              <a:rPr lang="en-US" dirty="0" smtClean="0"/>
              <a:t>Perform outreach to companies as potential host sites</a:t>
            </a:r>
          </a:p>
          <a:p>
            <a:pPr lvl="1"/>
            <a:r>
              <a:rPr lang="en-US" dirty="0" smtClean="0"/>
              <a:t>Organize 8 week speaker series</a:t>
            </a:r>
          </a:p>
          <a:p>
            <a:pPr lvl="1"/>
            <a:r>
              <a:rPr lang="en-US" dirty="0" smtClean="0"/>
              <a:t>Pay off speakers from VSPA slush fund</a:t>
            </a:r>
            <a:endParaRPr lang="en-US" dirty="0"/>
          </a:p>
          <a:p>
            <a:endParaRPr lang="en-US" dirty="0"/>
          </a:p>
        </p:txBody>
      </p:sp>
    </p:spTree>
    <p:extLst>
      <p:ext uri="{BB962C8B-B14F-4D97-AF65-F5344CB8AC3E}">
        <p14:creationId xmlns:p14="http://schemas.microsoft.com/office/powerpoint/2010/main" val="37135648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is magic in the world</a:t>
            </a:r>
            <a:endParaRPr lang="en-US" dirty="0"/>
          </a:p>
        </p:txBody>
      </p:sp>
      <p:sp>
        <p:nvSpPr>
          <p:cNvPr id="3" name="Content Placeholder 2"/>
          <p:cNvSpPr>
            <a:spLocks noGrp="1"/>
          </p:cNvSpPr>
          <p:nvPr>
            <p:ph sz="half" idx="1"/>
          </p:nvPr>
        </p:nvSpPr>
        <p:spPr/>
        <p:txBody>
          <a:bodyPr>
            <a:normAutofit/>
          </a:bodyPr>
          <a:lstStyle/>
          <a:p>
            <a:r>
              <a:rPr lang="en-US" sz="3600" dirty="0" smtClean="0"/>
              <a:t>It transforms the  mundane and  inanimate objects</a:t>
            </a:r>
          </a:p>
        </p:txBody>
      </p:sp>
      <p:sp>
        <p:nvSpPr>
          <p:cNvPr id="4" name="Content Placeholder 3"/>
          <p:cNvSpPr>
            <a:spLocks noGrp="1"/>
          </p:cNvSpPr>
          <p:nvPr>
            <p:ph sz="half" idx="2"/>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38675" y="1600200"/>
            <a:ext cx="3667125" cy="4041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AutoShape 5" descr="data:image/jpeg;base64,/9j/4AAQSkZJRgABAQAAAQABAAD/2wCEAAkGBxAPEA8PEBAPDw8PDxAPFA8PDw8PDw8PFBQWFhQRFBQYHCggGBolHBQUITEhJSkrLi4uFx8zODMsNygtLisBCgoKDg0OFxAPFCwcFRwsLCwrLCwvKyssLCwsLCwrLCwsLCwsLCwsLCwsLCwsKywsLCwsNyssLCwsKysrLCsrK//AABEIAPMA0AMBIgACEQEDEQH/xAAcAAACAgMBAQAAAAAAAAAAAAABAgAGAwUHBAj/xABNEAACAQICBAYLDQYEBwAAAAAAAQIDEQQhBQYSMQciUWFxsRMjJDJBcoGRocHRFBYzQ1JTYnOCkpOy4SVCVGOi0hejs8IVRHSD4/Dx/8QAGAEBAQEBAQAAAAAAAAAAAAAAAAECAwT/xAAkEQEBAAEEAQUAAwEAAAAAAAAAAQIDESExEhMyQVFxIkJhM//aAAwDAQACEQMRAD8A3rFYwjPC7oBkAAGJMdiNhSMAWACACwEDU1xl0o2CPBS76PSj3oKpHCB8LRt8iXWarUpd20v+5+Rm319+Fo+I+s1epa7tp9FT8jON9z1Yf83TEEiIdXlYcTuPEt57sRuPD4TUSvfB5DMSnuMhES4UxRkVRJcgCCMVhYGyjzsgCBAAFigBiSGYjClYLhAwIxUGQjIMtB8ePSusmL0xSotqe0knbaUW43ybV+XMx4bv49KObay4ip7pxC25pdmlkpSSyt4L83oDWM3rea26Wo16lN05pqMGn4LO55NVcVTp4unOc4xilPNvLOLsVVXWd3d8ueY1LFVKbvGSvzwhLrRPTm/b0b7Y7bO1w0th3urU/vo9lOakk4tSTzTVmmcVo6Xs26mHwtW6s26WxLyOFrM6xqxVjPB4eUIKnF07qCk5bKu8rveauO3y89x2e+vuPC9576248E94jNe2juHMdB5GUCEIRgMAFyXAgGyMVlRhAyXI2QQVhuX3Q+DpPD0G6dNt0oNtwi221vbsaxx3S3Zz9mNnT3o6i99Gl+HD2C/8Jw/zFH8OJv008nMWA6a9DYX+Ho/hxFegsJ/D0fuIl0/9PNzNiM6a9AYP+Ho/cRjlq5g3/wAtS8kbE9Or5ub4X4SPSc71j0XW7LWxGw1RnXqRjO8c2pNPi3vvTz5j6I97OC8GHgn9pPrNdidRdH1L3oWUpbTSnUUXL5TV9+ZZp/a46kl3sfNs8LPZvaVnknbJvkR44YSd/wB7zO9j6RnwbaM/h2udVqy6pEw/Bto+nLslKFenNK21DE107Pf+8dJjZGs9TDK9V88Swc0oyakoyu4txaUrOzs+k7BqcrYHC81L1sstXgywFTKfum127e6ZWu97s78iNngtTsPQpwpU54hQpx2UnOEnbpcTGWH0XUlmyu1dx4Z7y6S1YpfO1/PS/tPPPVGn89W8qpP/AGmZp2MeUV2huMxvYasRjurT8sI+0nvc/nP8Ne0eFPKNEQ3b1dfz3+X+oPe8/nV9z9R4U8o0tyM3L0BL5xfcftNRiIbEpRbu4trpsS42LLux3FbIK2QYSC3JcIKkdI0Su56H1NP8qOaNnTNGZUKPNSp/lR0wZyetBQqGR1ZRkIACAYWBgKKMQIWwUQJRAMICKVisZgYCijCsANAGFYCsp2lcq1TxmXCRUNNZV6nSupGNTpcXhYGyNiXOTowORLmJyDFhDtnUMAu1Uvq4dSOWNnVcJlCHiR6kdMGcmZBAE6MoQBCiAZANkEIQhUQFyEAgCEADFYRWFADCBkAYGEBUIyoafdq8+iL9BcGU7WVWrvnjHqJn0svLVuQilmY6k+Qw7WZx2aRsZMwthUgrInvOtUO8h4seo5FB5+U69S72PirqOmEZpwgIbZEVhYoBuQFyXAJGAABAQhRAMgGBGKwitgBgsRguBGANxQFkU7Wx2rLngvWXCTKfrgu2w54esmXRO2gbFJcVnJsjZExWC5BkovNdKOw0u9XQjjlB8aPjLrOxw3LoR0wZpwgRGbQGwXCACERCAEBCAEBABBFYRQAKxmIwAwEIAABAAjKlrkuPSf0X1ltkVXXRfAvx11EvSxV2xSNgObTG2C4LitkD4d8ePjR60dnW5HFsM+PDx4/mR2k6Ys0SNgIzSJcIpLgMAlwJgEICXAICEADAwsVsAMVhbFYABcgAIwEAwFkVjXVcWi/pT6kWdlb10Xaqb/mf7X7Beidqc2LcjYtzk0STEbA2LJkVlwj7ZT8eH5kdqOJYJ9sp/WQ/MjttzpiygQIY0hSBsQAECwAQiAS4BAQABFYQBCsVjMVgADCRgIwMYVlCyK9rku0RfJUXUyws0GuC7n6Jx9YqxRpMFyNi3OTTA2LJkYs2QZcC+2U/rIfmR244jo/4Wl9ZDrR25HTFkyGFQxoQBAgBisZiNgBkAwXCGILcNwCKyAAgAgYAYrC2K2BBWFsVsASNHrYr4aXjR6zdSZp9aF3NU+z1oUc/kxLkbAc2mFiTC2Y5sgy4Sqo1ISbyjOLfQndnSaHCBo+bSjKtJydlahPecsPdoShhaMIyduyd829tPavf2mt9msZL26DiuEjR1KSjN103utQlJcu9Bq8JGj4w2266je3wPG+7e/oKdWpaOqNNxpK2b4rWfRYGHpaMg22oybbecZvLKy3Gt2vHDZcZ8JGASWVdppNWpp5PduZjlwmYJfFYvO9u077eDeVp6OwVVOtSopwW0nJRkknFZ+VGmhh8DC7UpNuTlfaqXz3E32amGnt3V2rcKuBjl2LF35OxR/uDS4TMLN7MMPi5PL4uCWfPtHP6sMI5X2m0t3fZPp3mSjiKdPOE3F7snJN33jy5PTw275XifCbh1PY9y4xPPNwpRi/K5DUuEajLa7mxMdn5csPDzXnmUX/i+xLalVeafgk16FzmtxulqSe262w5XWalFS8D3qzHl9E0sN+av0uFnDrP3JimlJRvt4ZK7+2JW4W6Ebdx4ppq91Kjbozkc7rYJ1MPHEKUZUW0lNSUU32TsauvGZ56GjZRw/Z47U6UpOK2Xtu6ey1srnQ85sTSx3nPDpX+LcNlTWj8Q4vK/ZaNr8jM9bhO2VBvAVu2ZpdlV0uVtQtb2nKYQnZpU69m727FNK/Q1Y2mHoV3FKSk42Voykls23Wz4pn1G7pacna9LhVk03HRtaVnu7KvP3hglwsVVa+jJxvnxsVay/CKfVwlTZ2YRtbPv/CeJ6PxV7qaT8a5bmzjhp789L5DhTrTlsw0dGT/AOt/8Q3+JWLTanouNKMd86mM2V5L0rt9BzjEwxFKdFylHbnUUYS37MvBfLLebCVDF1EtuVGWb333p+FWt6BM0uGHxeFsr8K1eKv7gp2fheKna3T2Ixx4XZdjlKWGpQmnZU1WqTco/K2thJFNqaCrz+Mppcl5W81jF71ar+Mp/wBXsM3OteOj9rs+F6O1bsVPZs3tdsfG+Tb1nt999TG4dXp04Rqp7tptWk1y8xzt6o1H8bT+7Isui8K6NGFJtS2E1dZJ3bfrHlWM5p+P8e3ruC4twMriwsxVGO2YpskUtwXA2BmmRuC4oHIKt2i+Jo3auk9jESXRKTXrZS5yLViKuxo+EbWvSgvJJ39pUZyLkDtBTMVxkzFabLRvfPxWV7hBllQXPN9Rv9GPN9DK1wgS49BfRm/Shj2vw21KG1q/BO2+p5bV5PrSNxq1SmtF0pTcW5zlUjspJqDkopOy38Vmhw9T9hW8K7J/qyN/q/UT0VhuaD/1ZI6W8JtyZMNzFcO0YQ7YrYrYrZUanWeWzCjUW+liKc/Jn67G6hlt53SqS8zSt1M1GscNrDVeZKX3WmbDB1tqF+WFKfTdfqZy4sbx6r0pmSLMEDKmarEPcjYlyXIoglKwLiTeYRjYjI2K2FTZFlEJGEYmjHUlZN8ibMlRmNq6tytLztIDfaako4anDwrscbeKisSZutM1W4wX0m/QaWaFrWULckWACIRstGvjPoZWNfJdtpLkpvr/AELLo15voZVNeZ90RXJSj6XIY9r8Nvo9J6GknZfC5vwcds3erk/2dRSaaSmr9FeZXcHP9kTX1v5jb6qT7gprnqL/ADGy3q/q7cz8e5MNwJDWK5FbBckkSIHn0hT2qVWPLTl1XMOrs9qjRf7roOHO5Qa/tNhzf+s0uqs9mnCF/g6lWn5H/wDWYzvDrpt7FD3EuG5pzPcjFuS4BuJshuRso87YtwXFbIGTI2C4rYC1GKv3V9KPWSowKWcPGv5kxelx5r0aQndrofWeCbM1ed35EYJEnMaz7LcVhEkwzHv0a830MqOuUr4p80IL0N+stejnxn0FO1plfF1fsL+iJce2r022j5/suovrfUbTVGqvckY8kpr+ps0WAqdwVY8vZPUbDVKrako8spdf6ol6v63Pj8WVMNxUwXK4hNiwZJiQZUZ0zQaNkoVa8XlsYmM+hNG9K9X4uKxEVbj06c/NZPr9BnOfxrrp+5ZkxjBQldJmYY9MZTaiBgYGyoIJMDYGyjzNgTFbFuEZLgbFTA2AsmJVnZx6JPqXrI3mYK8s/s9bM59N6fujLteHnEkwU3khJSE6XLtGxJMjYkmEj36Neb6CmaxO+KrP6dvMkXDRrzfilK0zK+IrP+YzWHZXvwUu5Jrkcz2ar1bKC5ZyXUeHR8u5qi8bM9WgZq8LLZTrZK7dsllczesv11n9fxcritiguV50kxYsjFTzKMyZodMcXFU5fLoyj5Vd+tG8TNLrC7Tw0+Sco+dEreN5jcaOqKUF0I9hqdCT4luT2v2mzuZwvC6nGVM2I2QVs25o2QiC2FeEBCAMKQgGJ7zy4zvvJHrZCGc/a3p+6MkO9XQLIhBEvZGY5byEF7I9mjnm+gpOkvhqv1kushDWPZXpwz7TPy+o9urrzh9b6kQhm9ZfrrP6/i4XAiEK4VGIgkKh0afWj4Om/Cq0OpkII1O4y6C3z6X6jdIBDGn03q+4GLJkIb+XI8RbhIRp/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327889"/>
            <a:ext cx="2667000" cy="31157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7489555"/>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Translate your credentials</a:t>
            </a:r>
            <a:endParaRPr lang="en-US" dirty="0"/>
          </a:p>
        </p:txBody>
      </p:sp>
      <p:sp>
        <p:nvSpPr>
          <p:cNvPr id="3" name="Content Placeholder 2"/>
          <p:cNvSpPr>
            <a:spLocks noGrp="1"/>
          </p:cNvSpPr>
          <p:nvPr>
            <p:ph idx="1"/>
          </p:nvPr>
        </p:nvSpPr>
        <p:spPr/>
        <p:txBody>
          <a:bodyPr/>
          <a:lstStyle/>
          <a:p>
            <a:r>
              <a:rPr lang="en-US" dirty="0" smtClean="0"/>
              <a:t>TA Bio 1A</a:t>
            </a:r>
          </a:p>
          <a:p>
            <a:endParaRPr lang="en-US" dirty="0"/>
          </a:p>
          <a:p>
            <a:r>
              <a:rPr lang="en-US" dirty="0" smtClean="0"/>
              <a:t>GSR </a:t>
            </a:r>
            <a:r>
              <a:rPr lang="en-US" dirty="0" err="1" smtClean="0"/>
              <a:t>vs</a:t>
            </a:r>
            <a:r>
              <a:rPr lang="en-US" dirty="0" smtClean="0"/>
              <a:t> Editorial Assistant</a:t>
            </a:r>
          </a:p>
          <a:p>
            <a:endParaRPr lang="en-US" dirty="0" smtClean="0"/>
          </a:p>
          <a:p>
            <a:endParaRPr lang="en-US" dirty="0"/>
          </a:p>
        </p:txBody>
      </p:sp>
    </p:spTree>
    <p:extLst>
      <p:ext uri="{BB962C8B-B14F-4D97-AF65-F5344CB8AC3E}">
        <p14:creationId xmlns:p14="http://schemas.microsoft.com/office/powerpoint/2010/main" val="17319365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143000"/>
          </a:xfrm>
        </p:spPr>
        <p:txBody>
          <a:bodyPr>
            <a:normAutofit fontScale="90000"/>
          </a:bodyPr>
          <a:lstStyle/>
          <a:p>
            <a:r>
              <a:rPr lang="en-US" dirty="0" smtClean="0"/>
              <a:t>Anticipate their key concerns; Showing not telling</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Do you play well with others?</a:t>
            </a:r>
          </a:p>
          <a:p>
            <a:endParaRPr lang="en-US" dirty="0"/>
          </a:p>
          <a:p>
            <a:r>
              <a:rPr lang="en-US" dirty="0" smtClean="0"/>
              <a:t>Can you multi-task?</a:t>
            </a:r>
          </a:p>
          <a:p>
            <a:endParaRPr lang="en-US" dirty="0"/>
          </a:p>
        </p:txBody>
      </p:sp>
    </p:spTree>
    <p:extLst>
      <p:ext uri="{BB962C8B-B14F-4D97-AF65-F5344CB8AC3E}">
        <p14:creationId xmlns:p14="http://schemas.microsoft.com/office/powerpoint/2010/main" val="38206122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bodyPr>
          <a:lstStyle/>
          <a:p>
            <a:r>
              <a:rPr lang="en-US" dirty="0" smtClean="0"/>
              <a:t>Speak to the question, “Why are you here?”</a:t>
            </a:r>
            <a:br>
              <a:rPr lang="en-US" dirty="0" smtClean="0"/>
            </a:b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304841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a:t>
            </a:r>
            <a:r>
              <a:rPr lang="en-US" dirty="0" err="1" smtClean="0"/>
              <a:t>biosketch</a:t>
            </a:r>
            <a:endParaRPr lang="en-US" dirty="0"/>
          </a:p>
        </p:txBody>
      </p:sp>
      <p:sp>
        <p:nvSpPr>
          <p:cNvPr id="3" name="Content Placeholder 2"/>
          <p:cNvSpPr>
            <a:spLocks noGrp="1"/>
          </p:cNvSpPr>
          <p:nvPr>
            <p:ph idx="1"/>
          </p:nvPr>
        </p:nvSpPr>
        <p:spPr>
          <a:xfrm>
            <a:off x="381000" y="2133600"/>
            <a:ext cx="8229600" cy="4389120"/>
          </a:xfrm>
        </p:spPr>
        <p:txBody>
          <a:bodyPr>
            <a:normAutofit/>
          </a:bodyPr>
          <a:lstStyle/>
          <a:p>
            <a:r>
              <a:rPr lang="en-US" dirty="0" smtClean="0"/>
              <a:t>Is a hybrid document: a cross between a resume and cover letter</a:t>
            </a:r>
          </a:p>
          <a:p>
            <a:endParaRPr lang="en-US" dirty="0" smtClean="0"/>
          </a:p>
          <a:p>
            <a:r>
              <a:rPr lang="en-US" dirty="0" smtClean="0"/>
              <a:t>Is concise </a:t>
            </a:r>
            <a:r>
              <a:rPr lang="en-US" dirty="0" smtClean="0"/>
              <a:t>(95 characters and  160 words</a:t>
            </a:r>
            <a:r>
              <a:rPr lang="en-US" dirty="0" smtClean="0"/>
              <a:t>)</a:t>
            </a:r>
          </a:p>
          <a:p>
            <a:endParaRPr lang="en-US" dirty="0" smtClean="0"/>
          </a:p>
          <a:p>
            <a:r>
              <a:rPr lang="en-US" dirty="0" smtClean="0"/>
              <a:t>Reflects an implicit dialogue between you and your audience.</a:t>
            </a:r>
          </a:p>
          <a:p>
            <a:endParaRPr lang="en-US" dirty="0" smtClean="0"/>
          </a:p>
          <a:p>
            <a:r>
              <a:rPr lang="en-US" dirty="0" smtClean="0"/>
              <a:t>Allows for the most critical information to be easily assimilated</a:t>
            </a:r>
            <a:endParaRPr lang="en-US" dirty="0"/>
          </a:p>
        </p:txBody>
      </p:sp>
    </p:spTree>
    <p:extLst>
      <p:ext uri="{BB962C8B-B14F-4D97-AF65-F5344CB8AC3E}">
        <p14:creationId xmlns:p14="http://schemas.microsoft.com/office/powerpoint/2010/main" val="237972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dirty="0" smtClean="0"/>
              <a:t>If your interested in a non-bench role</a:t>
            </a:r>
            <a:endParaRPr lang="en-US" dirty="0"/>
          </a:p>
        </p:txBody>
      </p:sp>
      <p:sp>
        <p:nvSpPr>
          <p:cNvPr id="3" name="Content Placeholder 2"/>
          <p:cNvSpPr>
            <a:spLocks noGrp="1"/>
          </p:cNvSpPr>
          <p:nvPr>
            <p:ph idx="1"/>
          </p:nvPr>
        </p:nvSpPr>
        <p:spPr>
          <a:xfrm>
            <a:off x="381000" y="2468880"/>
            <a:ext cx="8229600" cy="4389120"/>
          </a:xfrm>
        </p:spPr>
        <p:txBody>
          <a:bodyPr/>
          <a:lstStyle/>
          <a:p>
            <a:r>
              <a:rPr lang="en-US" dirty="0" smtClean="0"/>
              <a:t>What do you want them to know about you?</a:t>
            </a:r>
          </a:p>
          <a:p>
            <a:endParaRPr lang="en-US" dirty="0" smtClean="0"/>
          </a:p>
          <a:p>
            <a:r>
              <a:rPr lang="en-US" dirty="0" smtClean="0"/>
              <a:t>How do you convey skills in administration, project management, communication, etc.</a:t>
            </a:r>
          </a:p>
          <a:p>
            <a:endParaRPr lang="en-US" dirty="0"/>
          </a:p>
          <a:p>
            <a:r>
              <a:rPr lang="en-US" dirty="0"/>
              <a:t>D</a:t>
            </a:r>
            <a:r>
              <a:rPr lang="en-US" dirty="0" smtClean="0"/>
              <a:t>on’t tell, show.</a:t>
            </a:r>
            <a:endParaRPr lang="en-US" dirty="0"/>
          </a:p>
        </p:txBody>
      </p:sp>
    </p:spTree>
    <p:extLst>
      <p:ext uri="{BB962C8B-B14F-4D97-AF65-F5344CB8AC3E}">
        <p14:creationId xmlns:p14="http://schemas.microsoft.com/office/powerpoint/2010/main" val="1139749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229600" cy="1143000"/>
          </a:xfrm>
        </p:spPr>
        <p:txBody>
          <a:bodyPr>
            <a:normAutofit fontScale="90000"/>
          </a:bodyPr>
          <a:lstStyle/>
          <a:p>
            <a:r>
              <a:rPr lang="en-US" dirty="0" smtClean="0"/>
              <a:t>This seems like a lot of work, why bother? </a:t>
            </a:r>
            <a:br>
              <a:rPr lang="en-US" dirty="0" smtClean="0"/>
            </a:br>
            <a:endParaRPr lang="en-US" dirty="0"/>
          </a:p>
        </p:txBody>
      </p:sp>
      <p:sp>
        <p:nvSpPr>
          <p:cNvPr id="3" name="Content Placeholder 2"/>
          <p:cNvSpPr>
            <a:spLocks noGrp="1"/>
          </p:cNvSpPr>
          <p:nvPr>
            <p:ph idx="1"/>
          </p:nvPr>
        </p:nvSpPr>
        <p:spPr>
          <a:xfrm>
            <a:off x="457200" y="2332037"/>
            <a:ext cx="8229600" cy="4525963"/>
          </a:xfrm>
        </p:spPr>
        <p:txBody>
          <a:bodyPr>
            <a:normAutofit/>
          </a:bodyPr>
          <a:lstStyle/>
          <a:p>
            <a:r>
              <a:rPr lang="en-US" dirty="0" smtClean="0"/>
              <a:t>It’s about </a:t>
            </a:r>
            <a:r>
              <a:rPr lang="en-US" dirty="0" smtClean="0"/>
              <a:t>more </a:t>
            </a:r>
            <a:r>
              <a:rPr lang="en-US" dirty="0" smtClean="0"/>
              <a:t>than </a:t>
            </a:r>
            <a:r>
              <a:rPr lang="en-US" dirty="0"/>
              <a:t>creating </a:t>
            </a:r>
            <a:r>
              <a:rPr lang="en-US" dirty="0" smtClean="0"/>
              <a:t>a document</a:t>
            </a:r>
            <a:endParaRPr lang="en-US" dirty="0" smtClean="0"/>
          </a:p>
          <a:p>
            <a:endParaRPr lang="en-US" dirty="0" smtClean="0"/>
          </a:p>
          <a:p>
            <a:r>
              <a:rPr lang="en-US" dirty="0" smtClean="0"/>
              <a:t>PIEP’s </a:t>
            </a:r>
            <a:r>
              <a:rPr lang="en-US" dirty="0" smtClean="0"/>
              <a:t>site visits and n</a:t>
            </a:r>
            <a:r>
              <a:rPr lang="en-US" dirty="0" smtClean="0"/>
              <a:t>etworking events offer </a:t>
            </a:r>
            <a:r>
              <a:rPr lang="en-US" dirty="0" smtClean="0"/>
              <a:t>unparalleled opportunities to: </a:t>
            </a:r>
          </a:p>
          <a:p>
            <a:pPr lvl="1"/>
            <a:r>
              <a:rPr lang="en-US" dirty="0" smtClean="0"/>
              <a:t>Learn about the specific and more general aspects of organizational cultures and management styles within </a:t>
            </a:r>
            <a:r>
              <a:rPr lang="en-US" dirty="0" err="1" smtClean="0"/>
              <a:t>Biotechs</a:t>
            </a:r>
            <a:endParaRPr lang="en-US" dirty="0" smtClean="0"/>
          </a:p>
          <a:p>
            <a:pPr lvl="1"/>
            <a:r>
              <a:rPr lang="en-US" dirty="0" smtClean="0"/>
              <a:t>Better understand their language and terminology</a:t>
            </a:r>
          </a:p>
          <a:p>
            <a:pPr lvl="1"/>
            <a:r>
              <a:rPr lang="en-US" dirty="0" smtClean="0"/>
              <a:t>Discover what “soft skills” are seen as valuable</a:t>
            </a:r>
          </a:p>
          <a:p>
            <a:pPr lvl="1"/>
            <a:r>
              <a:rPr lang="en-US" dirty="0" smtClean="0"/>
              <a:t>Identify science-based career paths with trajectories from the bench</a:t>
            </a:r>
          </a:p>
          <a:p>
            <a:endParaRPr lang="en-US" dirty="0"/>
          </a:p>
        </p:txBody>
      </p:sp>
    </p:spTree>
    <p:extLst>
      <p:ext uri="{BB962C8B-B14F-4D97-AF65-F5344CB8AC3E}">
        <p14:creationId xmlns:p14="http://schemas.microsoft.com/office/powerpoint/2010/main" val="794041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20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20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Your Brand </a:t>
            </a:r>
            <a:endParaRPr lang="en-US" dirty="0"/>
          </a:p>
        </p:txBody>
      </p:sp>
      <p:sp>
        <p:nvSpPr>
          <p:cNvPr id="3" name="Content Placeholder 2"/>
          <p:cNvSpPr>
            <a:spLocks noGrp="1"/>
          </p:cNvSpPr>
          <p:nvPr>
            <p:ph idx="1"/>
          </p:nvPr>
        </p:nvSpPr>
        <p:spPr/>
        <p:txBody>
          <a:bodyPr>
            <a:normAutofit/>
          </a:bodyPr>
          <a:lstStyle/>
          <a:p>
            <a:r>
              <a:rPr lang="en-US" dirty="0" smtClean="0"/>
              <a:t>Pulling from your extensive inventory of skills and experiences</a:t>
            </a:r>
          </a:p>
          <a:p>
            <a:endParaRPr lang="en-US" dirty="0" smtClean="0"/>
          </a:p>
          <a:p>
            <a:r>
              <a:rPr lang="en-US" dirty="0" smtClean="0"/>
              <a:t>Focusing the readers attention on the specific sub-set of the above most relevent to their needs/decision</a:t>
            </a:r>
          </a:p>
          <a:p>
            <a:endParaRPr lang="en-US" dirty="0" smtClean="0"/>
          </a:p>
          <a:p>
            <a:r>
              <a:rPr lang="en-US" dirty="0" smtClean="0"/>
              <a:t>Translating and delivering that information in a clear and concise manner (whether in a cover letter, a </a:t>
            </a:r>
            <a:r>
              <a:rPr lang="en-US" dirty="0" err="1" smtClean="0"/>
              <a:t>biosketch</a:t>
            </a:r>
            <a:r>
              <a:rPr lang="en-US" dirty="0" smtClean="0"/>
              <a:t>, a LinkedIn profile, etc.) that helps them project you into the role for which you have applied</a:t>
            </a:r>
            <a:endParaRPr lang="en-US" dirty="0"/>
          </a:p>
        </p:txBody>
      </p:sp>
    </p:spTree>
    <p:extLst>
      <p:ext uri="{BB962C8B-B14F-4D97-AF65-F5344CB8AC3E}">
        <p14:creationId xmlns:p14="http://schemas.microsoft.com/office/powerpoint/2010/main" val="314525236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 see a lot of this: quiet &amp; clichéd</a:t>
            </a:r>
            <a:endParaRPr lang="en-US" sz="4000" dirty="0"/>
          </a:p>
        </p:txBody>
      </p:sp>
      <p:sp>
        <p:nvSpPr>
          <p:cNvPr id="3" name="Content Placeholder 2"/>
          <p:cNvSpPr>
            <a:spLocks noGrp="1"/>
          </p:cNvSpPr>
          <p:nvPr>
            <p:ph idx="1"/>
          </p:nvPr>
        </p:nvSpPr>
        <p:spPr/>
        <p:txBody>
          <a:bodyPr/>
          <a:lstStyle/>
          <a:p>
            <a:endParaRPr lang="en-US" dirty="0"/>
          </a:p>
        </p:txBody>
      </p:sp>
      <p:sp>
        <p:nvSpPr>
          <p:cNvPr id="4" name="AutoShape 4" descr="data:image/jpeg;base64,/9j/4AAQSkZJRgABAQAAAQABAAD/2wCEAAkGBhQSERQTExQVFRUWGB0YGBgXGBgaGBgaHBgdGxwaGhcaHCYeHB0jGhgaHy8gIycpLCwsGiAxNTAqNSYrLCkBCQoKDgwOGg8PGiwkHyQuLDQvLCwsLCwsLCwsLCksLCwsLCwsLCwsLCwsLCwsLCwsLCwsLCwsLCwsLCwsLCwsLP/AABEIALgBEQMBIgACEQEDEQH/xAAcAAAABwEBAAAAAAAAAAAAAAAAAgMEBQYHAQj/xABMEAABAwEFBAYECgcHBAIDAAABAgMRAAQFEiExBkFRYQcTInGBkTKh0fAUQlJicoKxssHhFSMkM1OSohY0Q2Nzk/EXwtLiCERUg8P/xAAbAQACAwEBAQAAAAAAAAAAAAAEBQECAwAGB//EADcRAAEEAAQCBwcDAwUAAAAAAAEAAgMRBBIhMUFRBRQiMmGRoRMjM3Gx4fCBwdFicvEVJFKywv/aAAwDAQACEQMRAD8Aa7O2oupcQGwChiJGphTYKsRMAnUTkN2tPrFdxL6VDLCcRxzgPZAgqmDrMAjSidGyCXcQUQJKRnIKY/WDXIjJYHzVDOonbrblVmtJaQy0uCTKgodkhJHonPVWv4UkMbnvpqbe0awdpTO0SEi0IbQUO9oKV1YCUiPilcnWTOYyG6acX7ghCULQtatUNJlCJ3FzFu03n7azv/qg7p1DPm53fK4evPWh/wBUHf4DPm5wj5WeXHv1rTqsnL1VOsx8ytDuuyhKlMLWlC4SQVjEghSZmdARMcqb2awLs9rT1qcKArJwAKbWIgTG7OYMGRVF/wCpS8v2djLScZiNMyr/AJ311PSQ5/AZ/r4yPjcT46GRlU9Tl5Lutx8/RXe+bGW3m1YWnWStJxpAUmSdHEJIUQNcM5+qj3i1ieWpKsSVGQoKQPNORHlVHT0kOfwGdPnnnvVx9mkCjnpBcP8A9dn+vec/jTmfHuGVT1KZwqlAxcQ4+iu9iu79rbJWkJSiS4oDClWIjATovsnFO40lfbeK0oCMLyQQpRWAlqQcgSIxDeQDnkM86qP9vXDqwx/Xv10O/wBUZRRP7dr/AIDHjizyjjwy9eudW6jNyUdbi5+it+0FnaJCUEPKVmrC2lLKSczBOWs+2m1nsbTLgZcS2kqQCHMDa055kGRI7xVbO3zk/uWActytwjTFwy/POuf27c06liBoMKiOXxt0eszNR1Gfl6rutxfgVnau82e0IWcPVAmHGsCkkHTElMkHvGoGdH2gZLZDqcFoQTPZIGEwR220kE+lAJyAkEZ1UFbbr06lj+VXGflcc5/DKgvbZc/uGBPzVd+uLiAfyyqOqS3dKRiozx9Fa7U4lxwrS4CFQYJCFDLRSDGmkiRRbTZsRYhaT+slUxCBh9JSt8nLAJmqurbdwmSxZ85+Koa6/G8OW6K5/bJzXqmN3xVZRlPpcMvzqnVJAbVutM2Vz2sgltKHA7nJCQlKUgDeoRr7a7a3kIswT1qcZn9UwgECScsZkjmZ5CqT/bJe5ljKI7B3afG3evfJzof2yc/hMaR6KuMj43HfVhhJFXrLBxVhsjoZKCtQRjkAggkR8oHKOA5GlL1u5QdS6kpcbkErbKSRHFsGfGKrp2xcVqywQfmK8fjaHWPKKcNX+s/4TM8kGfvcIH551duBlJ0C44yMKx7RoCkodQtDwGqQUpWnvSCFLHKmrlqQ5hUFj0EgpVCFJKUgEEHJQG4gnKmzF4qJH6psfV4ePDLn351LWRkqH7tH8vPICeG7vzmiG9EYlwoD1WB6Rgbrfoo+8WZYcAWkmBCREnMH0tE8Z5c6f35hFnQlLqFKIHYbA13yojLmd9PUXPi1bQPqjTw86cDZsb0o4+iM5104/huqR0PiRwHmFU9K4c8T5KIu9aG2VYnG0KJEIaSHFHIekTPlMVGpdDUOLVAW5AzSVaHNSZiOI5xVgeuOM0pQe9Ma66b4+zKKjbWyUZKaQdPi/n+W/Wp/0bFHgPMKR0phzsfRNL4u9YcQ4nC4jIlaMJAg/GQkkjvildorMVIS42pLwA7QbIChyIyURxGtMX7cBo01l805Rpv4fjM1Hq2jj/Aa8QTpoNd3r3zWTujsQwiwtBjYnDQ+imMSVJaKVIHYAKQAjCZOUKMkc86JeFk7AIUgnGnIROuZxaJAGvtqCVtUR/gM5cleGpzj/maRO1o/gNafO4zx4+8Vj1OUG6+i163GRVq3bSMeglK23DI7LYERBmXNcPfBz5UlamQ2yAVNhRn9W2jERPFROXnl31VVbXj+Az5K4zri4+rLSkztjws7PkrjPHj7KjqsgAFLuss5qz2JvNLJLYWpOIYsKhqctciacbOWZRKVQRgU4FZDHIVhw4jqZyyGg3TNUp6+PhEy22iBPZBzk75q97DJSGgFokhCMIyyT1il4hmJkkpMTG/jVJYjGyzurMlEjtNkw+CK/ht/z/8AtXaP1yv8v+Ye2hWWZbKwdGCZVAmIxHhiwvZ98ZVnPSf/AH5X0R90VpnRWShToUFHUJyEJXnjnPWEeAnjnmXSaf20/RT90UZh69ofkfqEBiO55fuqnQiuV2mIQKMKWA5UmhO6nCUZCt2NtZuKMhFLA91InSTVn2RuqzFYctqobmAgKKSogScRSCpIjLKrSTCFtldHGZHUFDNo95A9XhXbQgp114ZTVovi5Er/ALsOwoSCjtYRmTxMRpiJOhOsmCuW9HbKVLRCgOw62v0ClREEgZpMiMQzSY41kzHtcw5W6+J+y2fhCx2p0Ue2Jyj1bq4pBFTW0YSFJW0khtQCs1A5kDMFJOGeB3zFR6hiSlR1I1B1jjwI3jurWCVszfFZSRujKaGuClVJj3ypMCoe0grmkFGAFdw1zzo1ZEK9rmCjobo6U07YZq7GZjSq40F2z2YcPbNTt3XVJAA1ol33cTn+Przq2XRYBAOk8vsp1h4ABZCAmkpFu+5xIATJ7jH/ABVxuy40oQpbsJSkSokhKR3k0liTZG1vrgJQnzOoFZDtRtjaLYT1jh6tAKkIEpQMwASkklRzGao7hWeIxNDK1UihLzblsLe2N2hWEPtyMpgx5xT1++7FGLr2SOIWK832m0YjMRxpIJUdBvpd7cXx8/sjOr/lfdehG7ZZnyQ08hRGeFKkkx3CmF4XWCOcxwrErE8tBxpxJUnRSSAeB7xV32a6SAVBFpJCdOsGn1hGmmdGwYkE0TSFlw7m6hGvu6YkjLlVRttnjdWt3vdZWjGIUCJBGYIOhG7fWfXtd+EnL/mjZGCRthVieRuqi8M6avJp/a2oVTRZypJI2imTTom9FNCYrkzQpJV0+uoZr+j+NaXsJblKYIDanCmAAmCoSMstcM8N88azK6Tmr6P41q2wq22mUIC4dUnrMpkGDhEjQhIn63Ol2M7qNw26a/ob/Kd8h7aFSH9qn/4Q8vyoUvuRHWE86NrwCnH1KxZ4ikAZYlk4jyACYzO/Ksx6S/76foJ+4mtM6NEFTjkiEpHWBI3qcOBBPzQkrjxO8VmnSaf20/QTy+IndTDDj3h+X8ILEdxVQGjJFJilaZNCXlHTTtoZU0QKfWZIoyNZORm0DGkHQdojuzj8KcOWZUBWajrGkFWc9+Y8xTJ57MnlHr/KrHcDocQpJBJMTGufDhACjPEp4UvxbyHE8kbhGB2nFPNlbptb6sDaScRzKjCAJnMDNUQDA4Z1qN1dErKUPKclSnkBEZZJSlOpgjEpScRIGulXHZiwttWdoNoCAUJMAcR9sVLqUKADDKM7jXgPPUrd8mQ5G8OJ/NFjd5bJOMMqZUsKQky31gKkJkZhJJxIHKcJ4A1mNobwqWhIA3gJJwhQBiCZMEbudekNpXmUtlbrqUDQEmAd+tYFtTaWFvLVZlhScsRAiTMeOsTVcM57JDx8VvMGyRB1UVD2tiDER7yPVTVaffxqWtacTYXqRkTy3T6h4mo5Q316WYB3absUkZbdCk010K9tBQ9/fnXUCfc/ZvoIrZLtH39zUlZEzUa2M8/XNSlnGWlF4ZuqykU9dSjn3VdNmLHiUJzzHqqkXeDu+z331pWyrUDjx9/CnEj8sRQBALlC9M94BuzNMJgFxYUQPkokmfHCPCshsrGJSEkyCoAzvJTIniMQrQum1ybTZx/kqn+eB+Pqpj0Q7LN221ul9IW2y16JmMazhSfqpSsjgYO6vOPPa1TJjezoqe7ZQ2oJVBUMj34ozHOPXTO0r7RmClUZRpwg6gjSrr0hbFu2N5RIUtpeaHd5yEhR+VOZOU61S02cqMJKNYzUkSe5UZ91Uzg7LTIRumjiRxnvOenOiipR/Z91KMeDs/KEYRnlJkgTzqPtDJSc5HIiKqDeoVy0jQrQuijaEqX8CWSUqktgn0SNQO/Mx7amNpbuwqPKfxrMNnb1+D2uzvzAbdQo/RCgFf0zW4bZWEBSoiJJHcc6d4GfMcpSvER5HWFj162WJqDcTVqvRmZqt2hsjdUYuKnWFtE7RRq9aIKWeGdJE0ncNUUE+urVf0fxrTdirCkMSopxuDEAQCQmSBroFFPjkORzK6PSV9H8a0bY27kltLhUcSk6Z5JKurGYOpwrEcOBzpbi9kdhd04/TXf5/nXaT+GN/wAD+pftoUH2eSMylPujZhSVKJMhSVJBG5bZCxPEFGP+Ws+6Sx+2kcEI+4mtG6MF4HXkrBhSXMBnLrG8lCN0pWSO41nXSUP2z6iPuJo3Dj3pPgg5z2AqqkUqKTSKXSmm7Gpa5FmnlmypBCKVRRLBRtZlcfbJClbhh8zoJ7ganNj7KouITiCeuUltIO8qUE4vXA7zwprdeBScKxILknwTI1nmPGp2wWVaLOm2FHZC2i2tKkwCFlZbwziCuypUxEClGJeCXBMsLHRDuS2/ae9V2RrJaGUiB1zgKkIGghAIxqO4EpE8dKyDbDai1LfQ0xbba6VBOSm0sAlcYMDYAyOIQVRu1Gdaps1tq1am0tvIBlCZCoUDInQ61M2jZmyLW0+pOItx1Ik4EGcsCB2QZ5buVBROadvI8PRbysdGaeKPMcVmO1tjfduq7VuhWJDxQ+HE41BapQCpI1zERxUBWb25h4guKbKQMlgNdWhs4skTEE4YOVbPfm0tkItbVotCG0uAp6tvEtxp5CzC1gJhCsaQQOIGdVHbTbY2uwsBSYUpslW4KMFOIDdJByOdSyQiuz+f4WhjzA2dN/znroqikYbOgECVJCp4pKlYSfolK0/lFRxFTzCAbGD8ZCUD+ZSzp3uHyqGeRFemjiIgafn9Sk8js0h/T6JBKO+jYN3KuR7/AJ0ehCFIKO1u76f2dWXv78aZIFO7OMuPv9tEwaKjxeqnbtGYrS9lLSAkCsxsDkHyq77O23CpPfHn3U0c3PGUC7RwKqnTBbMdvIHxGkCe+TFSPQ7tGzYm7a7aFYUFTCAQkqKlHrskpSJOQJyG41F9L13qbt5d+K+hKkGPkpCFDvBGnBQpTo42eXbrPaWmnEtvNOtOoWZIhSHEEEcokHcTXm5yQbTWIA0CdFqSOku7X1hkrV2yAA4y4hJJyglaQBUJtdaLosrvVWizOYiMQKGlEQeCpG8VWbV0a3g6oh4rcIEhbjgLSQDPZjMkxEEb5MVeekfYVd4JaWyoJcb1CiUhaMzEjRWKIOgoTv60i6EZoHQ+Kplh2js7bgLdltnwczPWNBUjfCPSUmORqI6Vtj2LMhq02Wfg1oEpTqhCyMQwzmkKTnHIjKas+y/RErGDai8nDmCHEEq5YkyY5U/6c1JbuxpkaqfQEjfCQokj1edTECDa6d4NBefFifH3Nb7dFpNruyzOkyvqQlc8UdmfV66wFwxPv6q3HYsBF2NI5TrOsHLz0ptggfaWlOL7oVTvdmFEc/wqpW9GfuKul+jM1T7w1pzimgtWERUG/SFOnxTdaa8/INUcE7un0lfRrWujl5HUKKojC0M92Bxa1eqPOslun0ld1aZsHdjamSSErxgAyO0mDok7gQBMa5jjSrGDSij8Nui9b81X8prlN/0658z/AG2//GhQNFMM5Vg6NLSFF0qE5LUk8V6KPI4XPETWedIKZten+Gj7gq+9GmZXGgbnlOA4vHMeqqPtyibSeSG9/FANHYQe/I8P3QUwtiqSUUukUo21Rw3TsaIHJaSSilQmB7a6G9/PllQWggbq3aNFk8Ug05rhGY7UfRG/wBPgaUTeS0oCUrUGgvH1ZMpCiMBMbzBIngedKXMQ08hSkdYgKlaRIxJCVYxiGYODFBFFvuyttuQ0rG2e0gnJWAmAFRkVAa+qlMmrtUQyw3T82U7cF8BtQSpRSU6GJBHpAGM4I07zV8vXpRU0yGmIL6gEoVqlrLtKjeqMh58qzN+7lCztuDMqQBvkiSnzThPkKjbLaiFBRMEGd+edA+xaXZxumHtiGiN40WjWT4U62XV2W2WtK21JxuKDDEqBhSEEAqgmQtR4QKoxcIxpIWkYVxiIOehzGRIVv41fdqb8sVua61xx5tYABQgqwkpAzIxYSOAidaoVpfTBAHZShaEQnD6XLidc86mKjsKUy8yfz88VMXW3isijOQEQBvSokTnmCD5io5xvPupewWvA2psQEwQTwVhEyYkDQTpNKrZjUR+delgkDoQ29r+qTub2iVHKZ3e/vlR0NcqclHIeZroQOFZFivSbIRTqzjL3/GgWxPjR2QB41pG2iqPCkbGqPsq2XK9vnyyzqmMvR3b/APirLcdoE5n100jIqkukClulOz9ZdyHDmW3EkGMxiOBQncCDVW6GL76i80tn0bQhTZ+kkdYg+pQ+tWjXhgcsbrSikhSVTMAREzyg51j7Fx2tpXwthtZQysLS6QQgkKkYSYxzocM6mkOLjINhG4d4LaK9A7T3ur4M+ljtOdUsiMyABmYqNZ6U7vVgQh8lakApCUKUSY9GAD2pMQYzrjO0QFkFtsrKrQp8ANobzVJBVhV8mFSFE6RUZs1el4qR1ouxlDiiTjSplCXEEzClBZWFTyg74pO1zidd01LG5aG3M/nhotHBrGf/AJB2zKyI3grX3ZAev8K1K47yedQrr7OqzuJMFJWlaVCJCkLTqN0GCKyvpfuFy22+zNMrQXFJwpbGIlKZJW64YhKEwOM1vm7QQrRoVizhk99bdZx1VlbbgnCkTHEjeeOQqrXps4zZEdY2kENqQrGvMqGaJIzwg4sWW/uqdsd5h1A5JzGvd316LAw5CS46pTPKJAK2Ubes5+flVOt4zNXa+UHDx09VUu2pMmmGIALF0RUI+KQWKdPtmaaqQaQSDVHBObqHaV3Vo+xF1FSAZxJWkZdkgGYUlQO7DBGuZ3RNZ3daYUe6tE6NFLwrheCCACU40wZBkZHIEqkcvlUlxugKPwu6fY2/4bXkPZQp5/Z9v/8AIH8o9lClWcJjQ5pPozWUF5KkkghSEnIBEDEsRrJKBPhwqpbU2Ba3lqSgkYW884nq0iNNatXRtb0qVaCqcSkqw8JVKlKjdOEDzpxZdrbVZcTbKWyg4VSpxlJnqm59NYOUcI503wQvEH5IOQEsFLMBdDnyPXHjmK4brXvgd6wI8xzrYWukm3HRuy/WtVmH/wDWm9q6VLYgEqVd6f8A9yVka7kFU5U7o8h5/ZC5XcQslNlwjUHuWk+umi7QATxHMZEn8KvF8dN1tJhtxoc0N5TyxpBrPH7xLrpccMkmSQlKRMzoBAz5VSabTKPRDUSVJptICfjEgSCVHJRy7KMgBBiTNNVWdSlpagzICe45DwpOzP5kjMndzygmtH2X2HfUqzOvtqCFJltcJMgjrO1BkSF9n6JG6lMjsgLuSPjYJKs/nH0UpdWzRNnbSUyEJUlPcpalTlqe1pVU2w2LWwSoJiDiy9Ezw/Ot5uO5gkZjKMqrm21ilzDngUIJicKhoTynXlSpskkfvDsTsmJMcx9iBsNCvPzC8OSgdYOWo4U6XK09YkFKAoJQJkpBCjrvORqw2m4HC6W+rhU4YkROkzOmc0bayxNIecbZGFtJTG/MZZ8Zn10zbK1zhW6BdE9rTeygbKsglWY1nvV7zUnZQleFIBSTrvk8RlyJjdUS6qDviYzgbzGXhU3dFusaVIFoTaTlngWhKQZ3dkqO7eKY4eRrH27ZBOaTsnH6Lc+SojjhVn3VwXeobj4jP7K0jZ63XQ5HVqdBy9Nx0HxkirlZ7DYyOysHvdUftNHGZvIrYNAGxWDm71RofL8OEV1u5nNw/Ct7N22XTEn/AHPzov6Msnyx/uew1Ht2ciuOU8CsJN0uDdTuxNLQRMiM8/f11sr1z2KM1J/3PzqBvVm620qKlrOESShau7Wc88qIhxQB2Pkh5YWuFi1BWBail17Cl02dtLobVmlai4U5g5SEJXBOQUQc4q8Xutu3WDrGTiStslBjODqmNxyKSNxBqo7KXhZ3XLchhLuEWdBPWKxHJbkQIy1nnSXRNfRQ9aLEuQFy+yD3w6kT9Vcc1mg8RJmkzhCNZlBYeSq2yW2CrrtJZKVuWdxQ7IzUlZgSlI1JyyynvrRbt2Jup9ItKEYkKJVh6xxLaVT2klkEAdqZSRrurL+kK4zZ7Z1YMYjjQojRIIIPgdfo026Q7j6u1OONyG3yHk4SQD1iQvSc8yR4Utna1smnFMcNnfFev8hattz0ls2NvC0UuOnsoQkyZ4kDQCRlv0ouxWzLzDL1rtZm2WoDED/hN/FaHA7zG+B8WayTo4ugOXg0pUlLKVvmIn9UAUDP/MUivQdz27r7Ihas1xhX9NBwqy+kCfEVeKOjnOqwnk0MY00WUdIaU/B30gfF+yCKodxXmUpSQYUgnPPNJ3EHdWj9IbMWa2qOhSgDvxewGsesruE01MhZICOSXQMDoyPFaGi8UuonKeHPhVft1lJJyPqqGtF5rbLa0wZSQQYIJSox3GIzp3ZtpUKMLQU8wQR9lF9cY8ZToioow3dFcsJ+SfKm67COHqq7XZss5aUhTKCsHMQE6Hxp070dWsf/AF3D4J/A1k5jDxCLpvBZ8izFJ358oq/bAXu22hCMJgJUpxUZA5674jCO9UVDbUbOPWZLSnWlthZIGIDUJnial9giyltIJlaxiUOQJAHMwCY1zyFec6SaA4geH0ROG3SvUK+X972UKj/0w78v10KW5XI21LdHplTgjICRA1LhgSeAbS5HeTwqhbePftI/02/uJq79HbOHHnONKgOSmiFp8CkuDwqh9IY/ah/po+4mjMMamJ8EHP8ADCr6rR40mt8nfSzNnkeqkVtwKPMpOiG9k4NspazoBFOrssmNzBlnl+A9cUld8Yop5ZyUPg8/f1ihnuOoCYYaJrsjnbWAlbglL6RJEqwnzzFenNlWA5dlmSsE/qUA8ZSBBB3EEAg7iBXnC0M4LdloSlY8QFH1zXpHYNc3fZvofYo+yqROzSfMIjGw+ywtf8Xken2T8WzqAA8oBOgdMBJ+nuSr1HdwDC/LCFgKSQQfX7RU8rQ1XLfdLB0S41zZUUAc8I7B8U10+FMjcoSmLENifmJpVLqiHSSB2QYUYyIn38KzPaPEtag3KiJJO5I3lR3bvwrVLXs1YwRjFsfPyS7hT4lGCfA1U9p+rlplKEstrcQClvmsAydVQJzNVwnR74zmcVvi+k45AGMBtZy+tPZOYkT77txoKbxQTvI8N1HvWy4FBOsJH2mnbdjJZSoCTI+0R9tXMoygo2PBPMr2VqBf0TRScERrVguC+20mHLOh3mXXm4HcgmdNY8KZXxY8BIGQnnA3j1H1UndrBKVK3T+f4VLMU5rMwK36i5uJ9ktWudqxPpB6hBBGXVO25zL/AGxVhY2SsbkANvoMb02gDzWKzDZnbANEtO/CFpSYTgtCkYQPRSBGYAAAz0qz2XpAYnOz20jiLW6fOHBTkFz2hzL1SyQhpIvb84lWa19GLS/RedR4JP3hWYbcXQmxvJZS8XsKcayUBIClEhtOSoVosnhA41Yb36RkRhRZXgYiXbU/kMtyVzu4j11mq7UXFKJ1W4nyzjXPTiZzrrkb3ygpDpRK0Do2t7VmcvN60OBCEpZRiVnmVOQBAzJgZAZ1TLZtG4u8UWizSgpcAYxDPUJ7QHy5zTwMUwvh2VLg5FZMbiRIBjuJEnieNSHR3ZSu9LGIy64H+VKlf9tDy98gbWsWDs5jvS0LpJcS8zZrVhwuNPdU6nUoKkHEid40UDwzqzWzYZNqslmxwHEMoTIPBIjXUCahulGxhKbYYyXZ2F5fxUWrAk+KXYPKtIu5EMtjghI8kihJow936IqCV0cVDmfosksOyarAu1LUBmwhtJGhLj4MR9FoqNSfRZtGHLReNlVql0uoz1TAaXHcpCD9el+lDaJLSFRmUiQPlLUIQO4Iknks1jexO0Rsd4MPqUcJXhdJOqHMlknvOPvTRIBZE1vjaEd7yRz68Fe+ma8SzZ0MT2n3StQ39W3p5rV/TWRJXVh6Q9pvhtvcdSZbR+rajehBOf1lFSu4jhUYhCHUyE9oeklOSiNcSdxjenyNXvO4lRGz2bQEjbEyhvvUPu/nTVxs7vVS6nASkA4gJOkaxuz4UCn39+dTWYq10E3aWpBkHCRoQYPfIq13RtbeSGusbtj4RiIAUsrEgAn05gZj11VnU1ZEjBYWgDBVJz0BMn7FJ8q1hZmJvYBZSPLarclP7+21tFtQ2h9RV1aic8OuGNwG77an+j27QtsQSVEBRGUBJeDaec4knMaCs7sy5XPETWjdHt7JQ2IClKSlKVJSJOFLxdCp0AJWlPflvpN0hrdJphCVPfo97ijyHsoU2/Ti/neSqFK+ymNFMejdOBVoxAGUrw65LbgEZ/KQVH6prPekFX7UP9NH3E1fujZ/9+VAfuyU8QZTJPekqj6JrP8ApB/vKf8ATR9xNHwfFPyQM3wwoe73NRXbWKbWZcGlXV0UW9q1LZAYcq5YlQqpO1ntIV3ev/iouya1M2tsdUFDUR7aylIDwisG0uhdXDXyUtbBNpaPFH2H2EV6D6PjN3Wb6H/ca86N2iXWOQj7K9AdG9pm77OPmf8AccqzwjTm/T90b03I0wkji/8A8qVvK9urOGc+WvvnTe12lKUlZOfs5eFQF9PY7SBMhJnyOVRW294GWbM1mtxSUAA5mQJHEa7+NOQyl4YvLjSl7wtY+D9Z8ZRkHgNRHOM86yO3XiXrSngFAk9yhWgbe21LKUspV6KUpnMnsgyeEkkedUj9HJasrbyv3toJWNcmgct8dowa53dW2GFyt+YCiL4GJaxGiCr+tP4UvdTsMdw/7hTS1uy+sf5ZHnn+FFsTkWdXh9orzuUmMA+C+kiUNxb5ByePKlOX1C2Me+EnLy/Cou53oQtJ4+uB7Kcm0YrNEz2fsJ3eNRNgdie/d41zG3G5vIrsTKGYqOQcW/ynFgvNbbyihRSeIMHI+dSyr/eORcURzJP41VuthSjwk+ROdaC70W24JB6lSj81TZ8RKwfAivSYKQNaWk8l4rEOcXWPFVS32omTxEVHB2HEj548YypxfllWy4ptaSlSciDrpvqPQqVp/LhUTPt6GrTVO7er376t/QtZMd5tkD92hxw/yYPtcFUh9UgVqX/x/s0v2tz5LTaR9daifuCsnHUlRs3VXjpNu8uMISNXX7O0eSS9P3sNWy2PBCeQE+A3eJgeNQPSOsosDj6RKrOpu0AceqdSojxSDUPt7tCtu7gojq3rSAlKDqgESZjKUJkn5xSKya0ueArlwazz9VlW3t+9c86pJlMlKTxM/rFeKhhHIVQ3KlL2eBISNEjIchuqIUaIxDu1Q4LKFtNRTT612oKcStlPVnIAIBGYMAiScyMM8TOVMwmnNnIQlTm8ZI+md/1Rn5VkxalFtqx1qoiRGIjQqjtEbgJnThRm3KZgUYGrteQbVHN0R3l1N3naYYaR8lP4D2VX1mn1ufkDurVklByze2y1du5cqPdWl9HQbDclRTlK88iBoY3x6pmswus9o91aV0eXWFBCwZnUSQUkZZccSRHnSTGGwmeF3TXrz8g+VCpz4ariv10KCzHkj6TDo5BJeyMdXrGWQwn+pafOqH0gf3kf6aPuJq+7AqcQt5EgpUHEq4jAlROEaAY8BJnMkVQdvT+0j/TR9wUZB8Y/JBTfDCrqNaUWaSTrSiqOKEB0pKWT0qky52SnlUVZj2qfFdYSCymOFkLWEJ5ZHe21y9ordtg7Thu1BnTGPJZ95rA7Ic0cjW17IPRdsT/iODzcV7avhR72vD91TpN5OCv+of8AVOLK92VPKETx4An2VDbKvG03i7a3JwWVJI+kuQD3hAJp9f1pDdmwyJw5j37/ACphY1iy3cR8d9RcVxA0AjkgJ9dNnC15dhoWoO9Su8LelgE9swo59hA7ThPcnLviubYXkl20kIEIbwtoG4AZAeUVI7II6iy2m8F+m9iQ1PyASSR9JYw/V51WVshLFnUc1urWsn5oyHt8aHlsROPgUxwIDsXG3hmb9VDPOfr18kx6qI05+oPh9tJlcuuH3iKJMNeIpSG6AfJeoMxzud/f6lSFkf8A1BHI0wZcijWZyGyKQQrX39dWays3zWUuJLhH4NREuZnnO/8AKvRy9t2vgiXQ6qS2lUH0pUgHhzrzaye1rU5+mVdShJnJIHKBlw5DKmEIaCbS6N7R30htJeJffW4ZlR9551GoOc8qI4uTO811J1999QTZtCuNklKlUxWz9AicrZzLX2L/ADrFK2noGtH97RyaX59Yn7RVm7FYScFqtrbS42pDiQpBHaB0I4Ge6sI6QtqfhVoWoGW0S03w7JBcWOSnAE9zUznWmdKl8qs12OYDDjxSy39JeU/yyZrz9ebgAwJ9FACBzA3+Jk+Naw0LdyWbrNBRtqcknvpthpRWtFSN1DnU2iQKC6hB0GpoWl0EgD0U5d/E+P4V1S4Eg56D8TTmzXe2plSi9hcC0pS31ZMpiSorxDCAcog+FT4LtN0wFcOldP50Ccq5dSTJpZ1fqpFQpQ1DTuoI2Tm6j2j3e2tF6NU9lwnrJBSUlCsOU9oEnijPLlWdXZ6R7q0zo+vYIShKUEhKcTh34iSMhvhMCMvUaXYvuo3C95WOLD8lzz/9qFVn9F/PPkn/AM6FL8jUw/VG6OrYUrfCkAlxKkYvkwlS1ZnUkpTp461QtvExavqI+4mrt0fuS45BGaQMz6ONxOIjiSEYfrVSdulTaZ+Yj7iaPg+Mfkgph7oKvClaIaNRyBtdY9KnDi8xTZs50q6cxVSNVux1MKf2I9pH0h9ta7sw/hscf5rn2+3OsesKu0g8xWp7NWj9nUODivwPv41bCj/cfofqFrjzfR5/vH0Kd3unrlttzkoiddBr7PGmW1NpLriWUk/IHKcgcuAk+NOBaQlal6QmB568j7KibktEvLtC9EBSvGCEieavummhHBeaBrXknO3l4BtCLI1kltKUAD5oj7TUDtN2H22R/gtYeckSfHMDwp1dA+E24OLzQ2S4vuTnHiuBUFe9qLlpeXrM+v7KFxR907yTPowViWeGpUShyVuHvoriv1YpNlXpeNdf9ECl9apsX9gnwPqUpZ19k86TSr39dFZORoFdXrVYF+gREmDR0ryPv9lI10VqNENZIRsVDFl7+dFFcqQuSgXnWr9Bto/bHU59pgH+V0f+ZrI5zq/dFF+N2e3da6sIQGHcRP1VeeWQ3nKtWHQrGUWFZ+my+sVpYYByYQXCPnrOBHiAlR8edZLaXc+78KltpL+VarQ9aFSC6oqAOqUaNp8Ex66ry11LjTaUsGq7imjNn35UnFGJyjjWQWi4tcnlQn348qKTTphtTZbcU2opUTgmUhZTlkYzhRHjlUDdSgqzlJwkQTlJG88OQ1KqbKVJgDU5fhTjr0ycQK9fjYQSd5gTGuXdwoqbUgEkNxyBJ4b1SeOmk1cgc1ybLOcTp66BNHdfnRCRppOfhMUkaodCoT26z2ld1aTsDaWkIAIJUQVKMGARkB3wJ7zG+s2uvU93trTeji7kLCZmcKVKM/FW+GwkbtUBVL8X3UXht1HfAH/kOeR9lCrD+iR8o0KBzlMcqiNgQkLVEQoOIUOWHrEHvCkf1GqPtyP2oj5qfuCr50fKwOPAZhaVo5jD2kKB8FJ+sKoe2/8Aefqp+6KNh+OfkgZvhBQO6jUQ0AaOQKODnRnaIjWjr765WvRO7Ee0O8VfLntsNuj5x4cBn5zVCsIkjMDOrCzagErzGZ/AV0Gk9+BRE/awJb/UPoVNXlefYIB117/+KZWy2hqzJQD2lmT9gy5ZnxqOtb4MCdc6j7faCtwCdMhn4eqj3SUEmbGrddLwYsZVPbd7R19FJISJ55mqkq0yFnion7OVSFtf/VwD2UpCRn77qhSOwcspofEmwGozA2x5f80Rk9k0LSrIUEDLSiuxwoatUUXdikEKyoKV7+/dSc101dZZjS4Fe/hXSqi11IqVVCaBNcNA1ylCaVYzMZxvjhSMe/v30ds1Zu6qUtaXpnn7xTYmjLVnRTXONqGil2uYs6LFACqqyANKqtZgCSYThEmYTJMAbsyaSrlcFyE+quE12uRULkUmu4q6UmuCuXJ7dpzPcK0jYO84ZISlSlBKQoAbkOFaSVHIAlYEbyBzIze7PSPdWldH62i2MUBSAZJIzgyIBOZgjLv5wDjO6i8L3k868fLP9H/lXah/0fafkK8jQoHJ4phnKT2PvP4Oi0LwE4wWwUk5KUZGW+VYR9Gcqj7TZApYLrbalGQcRVlgOEpyIgxGXKuUKJdo4kfmiHbqAEazXAhwkIs7aiJBgLkEZmROUD20mi6GlKwJZaxzGHt4p5CZPhNChWYkdbhewV8rdNN/uuvXO2lRSphtKtwOMT3E5HzozFyoWCRZ2gATMk+3dXKFSZHBoNrg1pvROLFcyVz1TLSsIzwlRAgakxGtcasKFYwltpWH04KoTuzMRrlQoVGd1u12UmiACEEWZsn92yY+co9+7flSjVzIWo4WGyRrGMkQc5yy4UKFc+R7eKkMbyCK1Ym19kNtKPAYp8tRA5UQ2BoykMt4sxh7QVrqAqJiu0KlznZiLOiq0NoaDVdYuptacQs7YSM81KECN+Zy30pZbgQ7JbYbWE6kKXA4SoiPbQoVQyOyk3xVixt1STYutpZUEsNKw5KhSsuEmONAXa1/AZPILPiKFCpc5wJ1UMa13ALtnuVLiilFmQVDIxiJB1kiMsuNJouxpSilLDOKYwyuQe7Wu0KnO7XXb7KMrdNERy72kqwmztYpORKknPSMUTGvOlbNcaXJiyNpAyJUqIgZ7/H2UKFQ6RwA13XNY03psj2W4UOqIbs7KyNSFHCBzUYEZ60kLpRjLYZZxgZgKXOWZPDShQq2Z1uF7KKbpoNV39Ftz+4YJ4Ylb9N/jR7LcIccLSLK3jAmBjJjjHDmKFCqe1frqpc1oF0kHbrbQ51amWQoH0SF5xl4+FGtd0IZIDlnbST8oOJB5ScvxoUKvndbRe6rQrYLibkClYfgraThGZUdDmFAzERlw8aOLhQpzqkNsKXnKUYzh5FR7IgDjlvrtCqiV5BNqzmNHBIW25W21hCm2MStAMZ1yidOXfXTciAcPVMk5iIWd0bjQoVYyODQbUBjSSKR29n8TyWRZmsaxiSAFSQkZwMWehJAk60ha7mQ2sIW02kmI7K4PcSY560KFc2V5rXcFVIbZFcUW89mlNKAwJbmBighMzGapMCd+lWLZu6+rbWI/WYdZBgwRIAklKY17uNChVHyucwWrsYA6wpP4On5Y865QoVXL4q1r//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46"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74" y="1600200"/>
            <a:ext cx="6214369"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071824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Lets make it bright and energetic</a:t>
            </a:r>
            <a:endParaRPr lang="en-US" sz="4000" dirty="0"/>
          </a:p>
        </p:txBody>
      </p:sp>
      <p:sp>
        <p:nvSpPr>
          <p:cNvPr id="3" name="Content Placeholder 2"/>
          <p:cNvSpPr>
            <a:spLocks noGrp="1"/>
          </p:cNvSpPr>
          <p:nvPr>
            <p:ph idx="1"/>
          </p:nvPr>
        </p:nvSpPr>
        <p:spPr/>
        <p:txBody>
          <a:bodyPr/>
          <a:lstStyle/>
          <a:p>
            <a:endParaRPr lang="en-US" dirty="0"/>
          </a:p>
        </p:txBody>
      </p:sp>
      <p:pic>
        <p:nvPicPr>
          <p:cNvPr id="1126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707931"/>
            <a:ext cx="3457575" cy="47690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67069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Questions?</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79433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143000"/>
          </a:xfrm>
        </p:spPr>
        <p:txBody>
          <a:bodyPr/>
          <a:lstStyle/>
          <a:p>
            <a:pPr algn="ctr"/>
            <a:r>
              <a:rPr lang="en-US" dirty="0" smtClean="0"/>
              <a:t>into</a:t>
            </a:r>
            <a:endParaRPr lang="en-US" dirty="0"/>
          </a:p>
        </p:txBody>
      </p:sp>
      <p:sp>
        <p:nvSpPr>
          <p:cNvPr id="3" name="Content Placeholder 2"/>
          <p:cNvSpPr>
            <a:spLocks noGrp="1"/>
          </p:cNvSpPr>
          <p:nvPr>
            <p:ph sz="half" idx="1"/>
          </p:nvPr>
        </p:nvSpPr>
        <p:spPr/>
        <p:txBody>
          <a:bodyPr/>
          <a:lstStyle/>
          <a:p>
            <a:endParaRPr lang="en-US" dirty="0"/>
          </a:p>
        </p:txBody>
      </p:sp>
      <p:sp>
        <p:nvSpPr>
          <p:cNvPr id="4" name="Content Placeholder 3"/>
          <p:cNvSpPr>
            <a:spLocks noGrp="1"/>
          </p:cNvSpPr>
          <p:nvPr>
            <p:ph sz="half" idx="2"/>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81000"/>
            <a:ext cx="2262273" cy="32609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5697"/>
            <a:ext cx="3967162" cy="51099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7" name="Picture 9" descr="http://cache2.artprintimages.com/p/LRG/20/2037/YGI4D00Z/art-print/pablo-picasso-guernica-c-1937.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3651190"/>
            <a:ext cx="5943600" cy="30057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0538591"/>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The Stuff of Life</a:t>
            </a:r>
            <a:endParaRPr lang="en-US" dirty="0"/>
          </a:p>
        </p:txBody>
      </p:sp>
      <p:pic>
        <p:nvPicPr>
          <p:cNvPr id="9" name="Picture 4" descr="http://cache2.artprintimages.com/p/LRG/9/929/PWWX000Z/art-print/jackson-pollock-convergence.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29343" y="1524000"/>
            <a:ext cx="6738257" cy="47167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6231226"/>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43000" y="2819400"/>
            <a:ext cx="6629400" cy="685800"/>
          </a:xfrm>
        </p:spPr>
        <p:txBody>
          <a:bodyPr>
            <a:normAutofit fontScale="90000"/>
          </a:bodyPr>
          <a:lstStyle/>
          <a:p>
            <a:pPr algn="l"/>
            <a:r>
              <a:rPr lang="en-US" sz="4900" dirty="0" smtClean="0"/>
              <a:t>Now I’m not calling postdocs inanimate objects, but </a:t>
            </a:r>
            <a:r>
              <a:rPr lang="en-US" sz="4900" dirty="0" smtClean="0"/>
              <a:t>sometimes </a:t>
            </a:r>
            <a:r>
              <a:rPr lang="en-US" sz="4900" dirty="0" smtClean="0"/>
              <a:t>their documents need some help coming to life</a:t>
            </a:r>
            <a:r>
              <a:rPr lang="en-US" dirty="0" smtClean="0"/>
              <a:t/>
            </a:r>
            <a:br>
              <a:rPr lang="en-US" dirty="0" smtClean="0"/>
            </a:br>
            <a:endParaRPr lang="en-US" dirty="0"/>
          </a:p>
        </p:txBody>
      </p:sp>
    </p:spTree>
    <p:extLst>
      <p:ext uri="{BB962C8B-B14F-4D97-AF65-F5344CB8AC3E}">
        <p14:creationId xmlns:p14="http://schemas.microsoft.com/office/powerpoint/2010/main" val="4026806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304800" y="2971800"/>
            <a:ext cx="8229600" cy="1143000"/>
          </a:xfrm>
        </p:spPr>
        <p:txBody>
          <a:bodyPr>
            <a:noAutofit/>
          </a:bodyPr>
          <a:lstStyle/>
          <a:p>
            <a:pPr algn="l"/>
            <a:r>
              <a:rPr lang="en-US" sz="3600" dirty="0" smtClean="0"/>
              <a:t>The specific focus of tonight’s presentation is the </a:t>
            </a:r>
            <a:r>
              <a:rPr lang="en-US" sz="3600" dirty="0" err="1" smtClean="0"/>
              <a:t>biosketch</a:t>
            </a:r>
            <a:r>
              <a:rPr lang="en-US" sz="3600" dirty="0" smtClean="0"/>
              <a:t>.</a:t>
            </a:r>
            <a:br>
              <a:rPr lang="en-US" sz="3600" dirty="0" smtClean="0"/>
            </a:br>
            <a:r>
              <a:rPr lang="en-US" sz="3600" dirty="0"/>
              <a:t/>
            </a:r>
            <a:br>
              <a:rPr lang="en-US" sz="3600" dirty="0"/>
            </a:br>
            <a:r>
              <a:rPr lang="en-US" sz="3600" dirty="0" smtClean="0"/>
              <a:t>But its really about the broader challenge of how you translate your skills, interests, and experience into a package that readily conveys your appeal to potential employers, or in this instance site visit hosts</a:t>
            </a:r>
            <a:br>
              <a:rPr lang="en-US" sz="3600" dirty="0" smtClean="0"/>
            </a:br>
            <a:r>
              <a:rPr lang="en-US" sz="3600" dirty="0"/>
              <a:t/>
            </a:r>
            <a:br>
              <a:rPr lang="en-US" sz="3600" dirty="0"/>
            </a:br>
            <a:r>
              <a:rPr lang="en-US" sz="3600" dirty="0" smtClean="0"/>
              <a:t>That is to build your brand</a:t>
            </a:r>
            <a:br>
              <a:rPr lang="en-US" sz="3600" dirty="0" smtClean="0"/>
            </a:br>
            <a:endParaRPr lang="en-US" sz="3600" dirty="0"/>
          </a:p>
        </p:txBody>
      </p:sp>
    </p:spTree>
    <p:extLst>
      <p:ext uri="{BB962C8B-B14F-4D97-AF65-F5344CB8AC3E}">
        <p14:creationId xmlns:p14="http://schemas.microsoft.com/office/powerpoint/2010/main" val="3920806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How the PIEP process works	</a:t>
            </a:r>
            <a:endParaRPr lang="en-US" dirty="0"/>
          </a:p>
        </p:txBody>
      </p:sp>
      <p:sp>
        <p:nvSpPr>
          <p:cNvPr id="3" name="Content Placeholder 2"/>
          <p:cNvSpPr>
            <a:spLocks noGrp="1"/>
          </p:cNvSpPr>
          <p:nvPr>
            <p:ph idx="1"/>
          </p:nvPr>
        </p:nvSpPr>
        <p:spPr>
          <a:xfrm>
            <a:off x="304800" y="1447800"/>
            <a:ext cx="8229600" cy="4525963"/>
          </a:xfrm>
        </p:spPr>
        <p:txBody>
          <a:bodyPr>
            <a:noAutofit/>
          </a:bodyPr>
          <a:lstStyle/>
          <a:p>
            <a:r>
              <a:rPr lang="en-US" sz="2800" dirty="0" smtClean="0"/>
              <a:t>The committee arranges </a:t>
            </a:r>
            <a:r>
              <a:rPr lang="en-US" sz="2800" dirty="0" smtClean="0"/>
              <a:t>for site visits</a:t>
            </a:r>
          </a:p>
          <a:p>
            <a:endParaRPr lang="en-US" sz="2800" dirty="0" smtClean="0"/>
          </a:p>
          <a:p>
            <a:r>
              <a:rPr lang="en-US" sz="2800" dirty="0"/>
              <a:t>They solicit </a:t>
            </a:r>
            <a:r>
              <a:rPr lang="en-US" sz="2800" dirty="0" smtClean="0"/>
              <a:t>interest from eligible postdocs</a:t>
            </a:r>
          </a:p>
          <a:p>
            <a:endParaRPr lang="en-US" sz="2800" dirty="0" smtClean="0"/>
          </a:p>
          <a:p>
            <a:r>
              <a:rPr lang="en-US" sz="2800" dirty="0"/>
              <a:t>They send </a:t>
            </a:r>
            <a:r>
              <a:rPr lang="en-US" sz="2800" dirty="0" smtClean="0"/>
              <a:t>bio sketches to the company</a:t>
            </a:r>
          </a:p>
          <a:p>
            <a:endParaRPr lang="en-US" sz="2800" dirty="0" smtClean="0"/>
          </a:p>
          <a:p>
            <a:r>
              <a:rPr lang="en-US" sz="2800" dirty="0" smtClean="0"/>
              <a:t>They make their selections</a:t>
            </a:r>
          </a:p>
          <a:p>
            <a:endParaRPr lang="en-US" sz="2800" dirty="0" smtClean="0"/>
          </a:p>
          <a:p>
            <a:r>
              <a:rPr lang="en-US" sz="2800" dirty="0" smtClean="0"/>
              <a:t>The </a:t>
            </a:r>
            <a:r>
              <a:rPr lang="en-US" sz="2800" dirty="0" err="1" smtClean="0"/>
              <a:t>biosketch</a:t>
            </a:r>
            <a:r>
              <a:rPr lang="en-US" sz="2800" dirty="0" smtClean="0"/>
              <a:t>, like your resume and cover letter in a job search, </a:t>
            </a:r>
            <a:r>
              <a:rPr lang="en-US" sz="2800" dirty="0" smtClean="0"/>
              <a:t>is the sole basis for their decision</a:t>
            </a:r>
            <a:endParaRPr lang="en-US" sz="2800" dirty="0"/>
          </a:p>
        </p:txBody>
      </p:sp>
    </p:spTree>
    <p:extLst>
      <p:ext uri="{BB962C8B-B14F-4D97-AF65-F5344CB8AC3E}">
        <p14:creationId xmlns:p14="http://schemas.microsoft.com/office/powerpoint/2010/main" val="338419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 Info </a:t>
            </a:r>
            <a:endParaRPr lang="en-US" dirty="0"/>
          </a:p>
        </p:txBody>
      </p:sp>
      <p:sp>
        <p:nvSpPr>
          <p:cNvPr id="3" name="Content Placeholder 2"/>
          <p:cNvSpPr>
            <a:spLocks noGrp="1"/>
          </p:cNvSpPr>
          <p:nvPr>
            <p:ph idx="1"/>
          </p:nvPr>
        </p:nvSpPr>
        <p:spPr/>
        <p:txBody>
          <a:bodyPr/>
          <a:lstStyle/>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6781800" cy="46200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45238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to use their language </a:t>
            </a:r>
            <a:endParaRPr lang="en-US" dirty="0"/>
          </a:p>
        </p:txBody>
      </p:sp>
      <p:sp>
        <p:nvSpPr>
          <p:cNvPr id="3" name="Content Placeholder 2"/>
          <p:cNvSpPr>
            <a:spLocks noGrp="1"/>
          </p:cNvSpPr>
          <p:nvPr>
            <p:ph idx="1"/>
          </p:nvPr>
        </p:nvSpPr>
        <p:spPr/>
        <p:txBody>
          <a:bodyPr/>
          <a:lstStyle/>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89" y="1540379"/>
            <a:ext cx="8305800" cy="43678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817329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463</TotalTime>
  <Words>994</Words>
  <Application>Microsoft Office PowerPoint</Application>
  <PresentationFormat>On-screen Show (4:3)</PresentationFormat>
  <Paragraphs>119</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Adjacency</vt:lpstr>
      <vt:lpstr>Building Your Brand and the PIEP Biosketch </vt:lpstr>
      <vt:lpstr>There is magic in the world</vt:lpstr>
      <vt:lpstr>into</vt:lpstr>
      <vt:lpstr>The Stuff of Life</vt:lpstr>
      <vt:lpstr>Now I’m not calling postdocs inanimate objects, but sometimes their documents need some help coming to life </vt:lpstr>
      <vt:lpstr>The specific focus of tonight’s presentation is the biosketch.  But its really about the broader challenge of how you translate your skills, interests, and experience into a package that readily conveys your appeal to potential employers, or in this instance site visit hosts  That is to build your brand </vt:lpstr>
      <vt:lpstr>How the PIEP process works </vt:lpstr>
      <vt:lpstr>Demographic Info </vt:lpstr>
      <vt:lpstr>Learning to use their language </vt:lpstr>
      <vt:lpstr>How do I differentiate you from others?</vt:lpstr>
      <vt:lpstr>How do you choose what to highlight?</vt:lpstr>
      <vt:lpstr>PowerPoint Presentation</vt:lpstr>
      <vt:lpstr>What do you think about the narrative below?</vt:lpstr>
      <vt:lpstr>How about this one?</vt:lpstr>
      <vt:lpstr>Kind of reminds me of this</vt:lpstr>
      <vt:lpstr>My company has agreed to host a site visit</vt:lpstr>
      <vt:lpstr>How do you accomplish this?</vt:lpstr>
      <vt:lpstr>Speed Dating</vt:lpstr>
      <vt:lpstr>The source of your value</vt:lpstr>
      <vt:lpstr>Translate your credentials</vt:lpstr>
      <vt:lpstr>Anticipate their key concerns; Showing not telling  </vt:lpstr>
      <vt:lpstr>Speak to the question, “Why are you here?” </vt:lpstr>
      <vt:lpstr>Your biosketch</vt:lpstr>
      <vt:lpstr>If your interested in a non-bench role</vt:lpstr>
      <vt:lpstr>This seems like a lot of work, why bother?  </vt:lpstr>
      <vt:lpstr>Building Your Brand </vt:lpstr>
      <vt:lpstr>I see a lot of this: quiet &amp; clichéd</vt:lpstr>
      <vt:lpstr>Lets make it bright and energetic</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Leveraging PIEP</dc:title>
  <dc:creator>University of California, Berkeley</dc:creator>
  <cp:lastModifiedBy>University of California, Berkeley</cp:lastModifiedBy>
  <cp:revision>19</cp:revision>
  <cp:lastPrinted>2013-03-06T00:01:09Z</cp:lastPrinted>
  <dcterms:created xsi:type="dcterms:W3CDTF">2013-03-05T16:57:59Z</dcterms:created>
  <dcterms:modified xsi:type="dcterms:W3CDTF">2013-03-06T00:41:53Z</dcterms:modified>
</cp:coreProperties>
</file>