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4"/>
    <p:sldMasterId id="2147483739" r:id="rId5"/>
    <p:sldMasterId id="2147483748" r:id="rId6"/>
    <p:sldMasterId id="2147483792" r:id="rId7"/>
    <p:sldMasterId id="2147483825" r:id="rId8"/>
    <p:sldMasterId id="2147483837" r:id="rId9"/>
    <p:sldMasterId id="2147483839" r:id="rId10"/>
    <p:sldMasterId id="2147483841" r:id="rId11"/>
    <p:sldMasterId id="2147483855" r:id="rId12"/>
    <p:sldMasterId id="2147483864" r:id="rId13"/>
    <p:sldMasterId id="2147483877" r:id="rId14"/>
    <p:sldMasterId id="2147483889" r:id="rId15"/>
    <p:sldMasterId id="2147483901" r:id="rId16"/>
  </p:sldMasterIdLst>
  <p:notesMasterIdLst>
    <p:notesMasterId r:id="rId60"/>
  </p:notesMasterIdLst>
  <p:handoutMasterIdLst>
    <p:handoutMasterId r:id="rId61"/>
  </p:handoutMasterIdLst>
  <p:sldIdLst>
    <p:sldId id="531" r:id="rId17"/>
    <p:sldId id="532" r:id="rId18"/>
    <p:sldId id="461" r:id="rId19"/>
    <p:sldId id="527" r:id="rId20"/>
    <p:sldId id="522" r:id="rId21"/>
    <p:sldId id="305" r:id="rId22"/>
    <p:sldId id="336" r:id="rId23"/>
    <p:sldId id="310" r:id="rId24"/>
    <p:sldId id="489" r:id="rId25"/>
    <p:sldId id="521" r:id="rId26"/>
    <p:sldId id="327" r:id="rId27"/>
    <p:sldId id="525" r:id="rId28"/>
    <p:sldId id="517" r:id="rId29"/>
    <p:sldId id="518" r:id="rId30"/>
    <p:sldId id="528" r:id="rId31"/>
    <p:sldId id="520" r:id="rId32"/>
    <p:sldId id="529" r:id="rId33"/>
    <p:sldId id="530" r:id="rId34"/>
    <p:sldId id="533" r:id="rId35"/>
    <p:sldId id="534" r:id="rId36"/>
    <p:sldId id="535" r:id="rId37"/>
    <p:sldId id="536" r:id="rId38"/>
    <p:sldId id="537" r:id="rId39"/>
    <p:sldId id="538" r:id="rId40"/>
    <p:sldId id="539" r:id="rId41"/>
    <p:sldId id="540" r:id="rId42"/>
    <p:sldId id="541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  <p:sldId id="550" r:id="rId52"/>
    <p:sldId id="551" r:id="rId53"/>
    <p:sldId id="552" r:id="rId54"/>
    <p:sldId id="553" r:id="rId55"/>
    <p:sldId id="554" r:id="rId56"/>
    <p:sldId id="555" r:id="rId57"/>
    <p:sldId id="556" r:id="rId58"/>
    <p:sldId id="557" r:id="rId59"/>
  </p:sldIdLst>
  <p:sldSz cx="9144000" cy="6858000" type="screen4x3"/>
  <p:notesSz cx="7010400" cy="9296400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Title" id="{C3B4C5FD-F553-4D26-B88A-28B693FE8D2C}">
          <p14:sldIdLst>
            <p14:sldId id="531"/>
          </p14:sldIdLst>
        </p14:section>
        <p14:section name="Chuck Voliva" id="{EB0CE23C-06CB-44E6-BAB0-5F82048F4BEC}">
          <p14:sldIdLst>
            <p14:sldId id="532"/>
            <p14:sldId id="461"/>
            <p14:sldId id="527"/>
            <p14:sldId id="522"/>
            <p14:sldId id="305"/>
            <p14:sldId id="336"/>
            <p14:sldId id="310"/>
            <p14:sldId id="489"/>
            <p14:sldId id="521"/>
            <p14:sldId id="327"/>
            <p14:sldId id="525"/>
            <p14:sldId id="517"/>
            <p14:sldId id="518"/>
            <p14:sldId id="528"/>
            <p14:sldId id="520"/>
            <p14:sldId id="529"/>
            <p14:sldId id="530"/>
          </p14:sldIdLst>
        </p14:section>
        <p14:section name="Yi-Chun Maria Chen" id="{E954F2F2-0A7A-459F-B3B4-AC7CEC0B7E48}">
          <p14:sldIdLst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</p14:sldIdLst>
        </p14:section>
        <p14:section name="Michael Armbrust" id="{666DA555-E689-4D7C-9CE6-034D3E359274}">
          <p14:sldIdLst>
            <p14:sldId id="546"/>
          </p14:sldIdLst>
        </p14:section>
        <p14:section name="Jake Klamka" id="{51A38727-6FA2-40F2-93AE-3291649038B9}">
          <p14:sldIdLst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ynoan2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2719" autoAdjust="0"/>
  </p:normalViewPr>
  <p:slideViewPr>
    <p:cSldViewPr>
      <p:cViewPr varScale="1">
        <p:scale>
          <a:sx n="56" d="100"/>
          <a:sy n="56" d="100"/>
        </p:scale>
        <p:origin x="109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.novartis.net\usca-dfs\data\ph\BusUnits\Program%20Office\Education%20Office\Postdocs\Presentations\_Internal%20Presentations\2012\Alumni%20Data_2007-2011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rrc01:Desktop:desktop:Postdocs:2013:May%20PD%20program:Res%20HC%20rep%20PD%2004.29.13.V1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rrc01:Desktop:desktop:Postdocs:2013:May%20PD%20program:Res%20HC%20rep%20PD%2004.29.13.V1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amueln1:Desktop:alumni%20stats%20career%20day%20101112.xls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amueln1:Desktop:alumni%20employers.xls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60317460317461E-2"/>
          <c:y val="2.6378896882494004E-2"/>
          <c:w val="0.96825396825396826"/>
          <c:h val="0.95203836930455632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Nord</c:v>
                </c:pt>
              </c:strCache>
            </c:strRef>
          </c:tx>
          <c:spPr>
            <a:solidFill>
              <a:srgbClr val="C0C0C0"/>
            </a:solidFill>
            <a:ln w="6297">
              <a:noFill/>
            </a:ln>
          </c:spPr>
          <c:invertIfNegative val="0"/>
          <c:cat>
            <c:numRef>
              <c:f>Sheet1!$B$1:$N$1</c:f>
              <c:numCache>
                <c:formatCode>General</c:formatCode>
                <c:ptCount val="13"/>
              </c:numCache>
            </c:numRef>
          </c:cat>
          <c:val>
            <c:numRef>
              <c:f>Sheet1!$B$4:$N$4</c:f>
              <c:numCache>
                <c:formatCode>General</c:formatCode>
                <c:ptCount val="13"/>
                <c:pt idx="6">
                  <c:v>5.94</c:v>
                </c:pt>
                <c:pt idx="7">
                  <c:v>6</c:v>
                </c:pt>
                <c:pt idx="8">
                  <c:v>6.14</c:v>
                </c:pt>
                <c:pt idx="9">
                  <c:v>6.21</c:v>
                </c:pt>
                <c:pt idx="10">
                  <c:v>6.27</c:v>
                </c:pt>
                <c:pt idx="11">
                  <c:v>6.41</c:v>
                </c:pt>
                <c:pt idx="12">
                  <c:v>6.43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75069264"/>
        <c:axId val="175069824"/>
      </c:barChart>
      <c:catAx>
        <c:axId val="175069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5069824"/>
        <c:crosses val="autoZero"/>
        <c:auto val="1"/>
        <c:lblAlgn val="ctr"/>
        <c:lblOffset val="100"/>
        <c:noMultiLvlLbl val="0"/>
      </c:catAx>
      <c:valAx>
        <c:axId val="175069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5069264"/>
        <c:crosses val="autoZero"/>
        <c:crossBetween val="between"/>
      </c:valAx>
      <c:spPr>
        <a:noFill/>
        <a:ln w="629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44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'2011'!$A$35</c:f>
              <c:strCache>
                <c:ptCount val="1"/>
                <c:pt idx="0">
                  <c:v>Number</c:v>
                </c:pt>
              </c:strCache>
            </c:strRef>
          </c:tx>
          <c:dPt>
            <c:idx val="0"/>
            <c:bubble3D val="0"/>
            <c:spPr>
              <a:solidFill>
                <a:srgbClr val="FCAF17">
                  <a:lumMod val="75000"/>
                </a:srgbClr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FCAF17">
                  <a:lumMod val="75000"/>
                </a:srgbClr>
              </a:solidFill>
              <a:ln>
                <a:noFill/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938804946678964"/>
                  <c:y val="-0.4385459317585301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5</a:t>
                    </a:r>
                    <a:r>
                      <a:rPr lang="en-US" dirty="0" smtClean="0">
                        <a:latin typeface="Arial" pitchFamily="34" charset="0"/>
                        <a:cs typeface="Arial" pitchFamily="34" charset="0"/>
                      </a:rPr>
                      <a:t>8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%,</a:t>
                    </a: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 Research - </a:t>
                    </a:r>
                    <a:r>
                      <a:rPr lang="en-US" baseline="0" dirty="0" err="1" smtClean="0">
                        <a:latin typeface="Arial" pitchFamily="34" charset="0"/>
                        <a:cs typeface="Arial" pitchFamily="34" charset="0"/>
                      </a:rPr>
                      <a:t>Pharma</a:t>
                    </a:r>
                    <a:r>
                      <a:rPr lang="en-US" baseline="0" dirty="0" smtClean="0">
                        <a:latin typeface="Arial" pitchFamily="34" charset="0"/>
                        <a:cs typeface="Arial" pitchFamily="34" charset="0"/>
                      </a:rPr>
                      <a:t>/Biotech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041949497692098"/>
                  <c:y val="8.2999646393295255E-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3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%,</a:t>
                    </a: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 Academic Faculty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3453163182188441"/>
                  <c:y val="-0.1156740441088047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%,</a:t>
                    </a: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 Academic Non-Faculty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3980088695809575"/>
                  <c:y val="-0.19849509699754445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8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%</a:t>
                    </a: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 , Another Postdoc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323943343288993E-2"/>
                  <c:y val="-5.564282815450781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5%,</a:t>
                    </a: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 Non-research 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1412966761507764E-2"/>
                  <c:y val="-1.202063535161556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%,</a:t>
                    </a: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 Other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9.6499683229251485E-3"/>
                  <c:y val="-4.744795568353821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en-US" dirty="0">
                        <a:latin typeface="Arial" pitchFamily="34" charset="0"/>
                        <a:cs typeface="Arial" pitchFamily="34" charset="0"/>
                      </a:rPr>
                      <a:t>1%,</a:t>
                    </a:r>
                    <a:r>
                      <a:rPr lang="en-US" baseline="0" dirty="0">
                        <a:latin typeface="Arial" pitchFamily="34" charset="0"/>
                        <a:cs typeface="Arial" pitchFamily="34" charset="0"/>
                      </a:rPr>
                      <a:t> Unknown</a:t>
                    </a:r>
                    <a:endParaRPr lang="en-US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25400"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'2011'!$B$34:$I$34</c:f>
              <c:strCache>
                <c:ptCount val="8"/>
                <c:pt idx="0">
                  <c:v>Research -Novartis</c:v>
                </c:pt>
                <c:pt idx="1">
                  <c:v>Research - Other Pharma/Biotech</c:v>
                </c:pt>
                <c:pt idx="2">
                  <c:v>Academic Faculty</c:v>
                </c:pt>
                <c:pt idx="3">
                  <c:v>Academic Non-Faculty</c:v>
                </c:pt>
                <c:pt idx="4">
                  <c:v>Another Postdoc</c:v>
                </c:pt>
                <c:pt idx="5">
                  <c:v>Non-research</c:v>
                </c:pt>
                <c:pt idx="6">
                  <c:v>Other</c:v>
                </c:pt>
                <c:pt idx="7">
                  <c:v>Unknown</c:v>
                </c:pt>
              </c:strCache>
            </c:strRef>
          </c:cat>
          <c:val>
            <c:numRef>
              <c:f>'2011'!$B$35:$I$35</c:f>
              <c:numCache>
                <c:formatCode>General</c:formatCode>
                <c:ptCount val="8"/>
                <c:pt idx="0">
                  <c:v>53</c:v>
                </c:pt>
                <c:pt idx="1">
                  <c:v>50</c:v>
                </c:pt>
                <c:pt idx="2">
                  <c:v>6</c:v>
                </c:pt>
                <c:pt idx="3">
                  <c:v>1</c:v>
                </c:pt>
                <c:pt idx="4">
                  <c:v>15</c:v>
                </c:pt>
                <c:pt idx="5">
                  <c:v>27</c:v>
                </c:pt>
                <c:pt idx="6">
                  <c:v>8</c:v>
                </c:pt>
                <c:pt idx="7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'SUMMARY 08-13'!$B$2</c:f>
              <c:strCache>
                <c:ptCount val="1"/>
                <c:pt idx="0">
                  <c:v>Total Postdocs On board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'SUMMARY 08-13'!$A$9:$A$14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'SUMMARY 08-13'!$B$9:$B$14</c:f>
              <c:numCache>
                <c:formatCode>General</c:formatCode>
                <c:ptCount val="6"/>
                <c:pt idx="0">
                  <c:v>114</c:v>
                </c:pt>
                <c:pt idx="1">
                  <c:v>119</c:v>
                </c:pt>
                <c:pt idx="2">
                  <c:v>110</c:v>
                </c:pt>
                <c:pt idx="3">
                  <c:v>114</c:v>
                </c:pt>
                <c:pt idx="4">
                  <c:v>117</c:v>
                </c:pt>
                <c:pt idx="5">
                  <c:v>105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3327568"/>
        <c:axId val="174545696"/>
      </c:barChart>
      <c:catAx>
        <c:axId val="30332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4545696"/>
        <c:crosses val="autoZero"/>
        <c:auto val="1"/>
        <c:lblAlgn val="ctr"/>
        <c:lblOffset val="100"/>
        <c:noMultiLvlLbl val="0"/>
      </c:catAx>
      <c:valAx>
        <c:axId val="174545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3327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On Board PD vs Mentors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477518790264899"/>
          <c:y val="0.16703296703296699"/>
          <c:w val="0.61129093593414496"/>
          <c:h val="0.740122292405757"/>
        </c:manualLayout>
      </c:layout>
      <c:lineChart>
        <c:grouping val="standard"/>
        <c:varyColors val="0"/>
        <c:ser>
          <c:idx val="1"/>
          <c:order val="0"/>
          <c:tx>
            <c:strRef>
              <c:f>'SUMMARY 08-13'!$B$8</c:f>
              <c:strCache>
                <c:ptCount val="1"/>
                <c:pt idx="0">
                  <c:v>Total Postdocs On board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'SUMMARY 08-13'!$A$9:$A$14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'SUMMARY 08-13'!$B$9:$B$14</c:f>
              <c:numCache>
                <c:formatCode>General</c:formatCode>
                <c:ptCount val="6"/>
                <c:pt idx="0">
                  <c:v>114</c:v>
                </c:pt>
                <c:pt idx="1">
                  <c:v>119</c:v>
                </c:pt>
                <c:pt idx="2">
                  <c:v>110</c:v>
                </c:pt>
                <c:pt idx="3">
                  <c:v>114</c:v>
                </c:pt>
                <c:pt idx="4">
                  <c:v>117</c:v>
                </c:pt>
                <c:pt idx="5">
                  <c:v>105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'SUMMARY 08-13'!$C$8</c:f>
              <c:strCache>
                <c:ptCount val="1"/>
                <c:pt idx="0">
                  <c:v>Total PD Mentors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'SUMMARY 08-13'!$A$9:$A$14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'SUMMARY 08-13'!$C$9:$C$14</c:f>
              <c:numCache>
                <c:formatCode>General</c:formatCode>
                <c:ptCount val="6"/>
                <c:pt idx="0">
                  <c:v>58</c:v>
                </c:pt>
                <c:pt idx="1">
                  <c:v>58</c:v>
                </c:pt>
                <c:pt idx="2">
                  <c:v>55</c:v>
                </c:pt>
                <c:pt idx="3">
                  <c:v>57</c:v>
                </c:pt>
                <c:pt idx="4">
                  <c:v>58</c:v>
                </c:pt>
                <c:pt idx="5">
                  <c:v>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621472"/>
        <c:axId val="213622032"/>
      </c:lineChart>
      <c:catAx>
        <c:axId val="21362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3622032"/>
        <c:crosses val="autoZero"/>
        <c:auto val="1"/>
        <c:lblAlgn val="ctr"/>
        <c:lblOffset val="100"/>
        <c:noMultiLvlLbl val="0"/>
      </c:catAx>
      <c:valAx>
        <c:axId val="213622032"/>
        <c:scaling>
          <c:orientation val="minMax"/>
          <c:min val="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</a:t>
                </a:r>
                <a:r>
                  <a:rPr lang="en-US" baseline="0"/>
                  <a:t> PD &amp; PD Mentor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3621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027066929133904"/>
          <c:y val="0.255070231605665"/>
          <c:w val="0.208365694345025"/>
          <c:h val="0.34187418880332299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Others</c:v>
          </c:tx>
          <c:invertIfNegative val="0"/>
          <c:cat>
            <c:numRef>
              <c:f>Sheet1!$D$5:$D$12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Sheet1!$E$5:$E$12</c:f>
              <c:numCache>
                <c:formatCode>General</c:formatCode>
                <c:ptCount val="8"/>
                <c:pt idx="0">
                  <c:v>10</c:v>
                </c:pt>
                <c:pt idx="1">
                  <c:v>16</c:v>
                </c:pt>
                <c:pt idx="2">
                  <c:v>34</c:v>
                </c:pt>
                <c:pt idx="3">
                  <c:v>48</c:v>
                </c:pt>
                <c:pt idx="4">
                  <c:v>53</c:v>
                </c:pt>
                <c:pt idx="5">
                  <c:v>41</c:v>
                </c:pt>
                <c:pt idx="6">
                  <c:v>29</c:v>
                </c:pt>
                <c:pt idx="7">
                  <c:v>10</c:v>
                </c:pt>
              </c:numCache>
            </c:numRef>
          </c:val>
        </c:ser>
        <c:ser>
          <c:idx val="1"/>
          <c:order val="1"/>
          <c:tx>
            <c:v>CNS</c:v>
          </c:tx>
          <c:invertIfNegative val="0"/>
          <c:cat>
            <c:numRef>
              <c:f>Sheet1!$D$5:$D$12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Sheet1!$F$5:$F$12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332576"/>
        <c:axId val="170333136"/>
      </c:barChart>
      <c:catAx>
        <c:axId val="17033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0333136"/>
        <c:crosses val="autoZero"/>
        <c:auto val="1"/>
        <c:lblAlgn val="ctr"/>
        <c:lblOffset val="100"/>
        <c:noMultiLvlLbl val="0"/>
      </c:catAx>
      <c:valAx>
        <c:axId val="170333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332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2"/>
              <c:layout>
                <c:manualLayout>
                  <c:x val="6.0358585672732099E-2"/>
                  <c:y val="1.18728978103618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7157147278072201E-3"/>
                  <c:y val="-6.354877021845629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46390957156811"/>
                  <c:y val="-3.81563824719687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9849973948718399E-2"/>
                  <c:y val="-4.09679869558908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24148648599104"/>
                  <c:y val="-2.5923946428028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20565412615772699"/>
                  <c:y val="-2.096441094522720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professions!$A$2:$A$9</c:f>
              <c:strCache>
                <c:ptCount val="8"/>
                <c:pt idx="0">
                  <c:v>Industry - Research</c:v>
                </c:pt>
                <c:pt idx="1">
                  <c:v>Industry - Business Mngt/Adm</c:v>
                </c:pt>
                <c:pt idx="2">
                  <c:v>Academia - Research</c:v>
                </c:pt>
                <c:pt idx="3">
                  <c:v>Postdoc</c:v>
                </c:pt>
                <c:pt idx="4">
                  <c:v>Other</c:v>
                </c:pt>
                <c:pt idx="5">
                  <c:v>Teaching/Education</c:v>
                </c:pt>
                <c:pt idx="6">
                  <c:v>Writing/Publishing</c:v>
                </c:pt>
                <c:pt idx="7">
                  <c:v>Law</c:v>
                </c:pt>
              </c:strCache>
            </c:strRef>
          </c:cat>
          <c:val>
            <c:numRef>
              <c:f>professions!$B$2:$B$9</c:f>
              <c:numCache>
                <c:formatCode>0%</c:formatCode>
                <c:ptCount val="8"/>
                <c:pt idx="0">
                  <c:v>0.57518796992481203</c:v>
                </c:pt>
                <c:pt idx="1">
                  <c:v>0.14661654135338301</c:v>
                </c:pt>
                <c:pt idx="2">
                  <c:v>0.12030075187969901</c:v>
                </c:pt>
                <c:pt idx="3">
                  <c:v>4.13533834586466E-2</c:v>
                </c:pt>
                <c:pt idx="4">
                  <c:v>4.13533834586466E-2</c:v>
                </c:pt>
                <c:pt idx="5">
                  <c:v>3.00751879699248E-2</c:v>
                </c:pt>
                <c:pt idx="6">
                  <c:v>2.2556390977443601E-2</c:v>
                </c:pt>
                <c:pt idx="7">
                  <c:v>2.2556390977443601E-2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effectLst/>
          </c:spPr>
          <c:invertIfNegative val="0"/>
          <c:cat>
            <c:strRef>
              <c:f>Sheet2!$A$2:$A$11</c:f>
              <c:strCache>
                <c:ptCount val="10"/>
                <c:pt idx="0">
                  <c:v>Genentech</c:v>
                </c:pt>
                <c:pt idx="1">
                  <c:v>Novartis</c:v>
                </c:pt>
                <c:pt idx="2">
                  <c:v>UCSF</c:v>
                </c:pt>
                <c:pt idx="3">
                  <c:v>MedImmune</c:v>
                </c:pt>
                <c:pt idx="4">
                  <c:v>Pfizer</c:v>
                </c:pt>
                <c:pt idx="5">
                  <c:v>OncoMed</c:v>
                </c:pt>
                <c:pt idx="6">
                  <c:v>Amgen</c:v>
                </c:pt>
                <c:pt idx="7">
                  <c:v>Life Techologies</c:v>
                </c:pt>
                <c:pt idx="8">
                  <c:v>Stanford</c:v>
                </c:pt>
                <c:pt idx="9">
                  <c:v>UC Berkeley</c:v>
                </c:pt>
              </c:strCache>
            </c:strRef>
          </c:cat>
          <c:val>
            <c:numRef>
              <c:f>Sheet2!$B$2:$B$11</c:f>
              <c:numCache>
                <c:formatCode>General</c:formatCode>
                <c:ptCount val="10"/>
                <c:pt idx="0">
                  <c:v>62</c:v>
                </c:pt>
                <c:pt idx="1">
                  <c:v>11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0255488"/>
        <c:axId val="170256048"/>
      </c:barChart>
      <c:catAx>
        <c:axId val="170255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>
                <a:latin typeface="Calibri"/>
              </a:defRPr>
            </a:pPr>
            <a:endParaRPr lang="en-US"/>
          </a:p>
        </c:txPr>
        <c:crossAx val="170256048"/>
        <c:crosses val="autoZero"/>
        <c:auto val="1"/>
        <c:lblAlgn val="ctr"/>
        <c:lblOffset val="100"/>
        <c:noMultiLvlLbl val="0"/>
      </c:catAx>
      <c:valAx>
        <c:axId val="170256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1702554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99AA6F-06E2-4F56-968E-F099553FF63B}" type="datetimeFigureOut">
              <a:rPr lang="en-US" smtClean="0"/>
              <a:pPr/>
              <a:t>9/26/2013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090D9D-5253-4AF4-9AD5-4355D6F355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13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0AE0CD-43C6-4EEF-B3B8-46D80440244C}" type="datetimeFigureOut">
              <a:rPr lang="en-US"/>
              <a:pPr>
                <a:defRPr/>
              </a:pPr>
              <a:t>9/26/2013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0857798-CAA5-45B0-99DB-256469FFD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11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480" eaLnBrk="0" hangingPunct="0">
              <a:defRPr sz="2300" b="1">
                <a:solidFill>
                  <a:schemeClr val="tx1"/>
                </a:solidFill>
                <a:latin typeface="Arial" charset="0"/>
              </a:defRPr>
            </a:lvl1pPr>
            <a:lvl2pPr marL="733446" indent="-282095" defTabSz="932480" eaLnBrk="0" hangingPunct="0">
              <a:defRPr sz="2300" b="1">
                <a:solidFill>
                  <a:schemeClr val="tx1"/>
                </a:solidFill>
                <a:latin typeface="Arial" charset="0"/>
              </a:defRPr>
            </a:lvl2pPr>
            <a:lvl3pPr marL="1128377" indent="-225676" defTabSz="932480" eaLnBrk="0" hangingPunct="0">
              <a:defRPr sz="2300" b="1">
                <a:solidFill>
                  <a:schemeClr val="tx1"/>
                </a:solidFill>
                <a:latin typeface="Arial" charset="0"/>
              </a:defRPr>
            </a:lvl3pPr>
            <a:lvl4pPr marL="1579729" indent="-225676" defTabSz="932480" eaLnBrk="0" hangingPunct="0">
              <a:defRPr sz="2300" b="1">
                <a:solidFill>
                  <a:schemeClr val="tx1"/>
                </a:solidFill>
                <a:latin typeface="Arial" charset="0"/>
              </a:defRPr>
            </a:lvl4pPr>
            <a:lvl5pPr marL="2031080" indent="-225676" defTabSz="932480" eaLnBrk="0" hangingPunct="0">
              <a:defRPr sz="2300" b="1">
                <a:solidFill>
                  <a:schemeClr val="tx1"/>
                </a:solidFill>
                <a:latin typeface="Arial" charset="0"/>
              </a:defRPr>
            </a:lvl5pPr>
            <a:lvl6pPr marL="2482431" indent="-225676" defTabSz="93248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</a:defRPr>
            </a:lvl6pPr>
            <a:lvl7pPr marL="2933783" indent="-225676" defTabSz="93248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</a:defRPr>
            </a:lvl7pPr>
            <a:lvl8pPr marL="3385133" indent="-225676" defTabSz="93248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</a:defRPr>
            </a:lvl8pPr>
            <a:lvl9pPr marL="3836485" indent="-225676" defTabSz="93248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479BF9-A553-4238-AB97-ABB35FB04DC2}" type="slidenum">
              <a:rPr lang="en-US" sz="1200" b="0">
                <a:solidFill>
                  <a:prstClr val="black"/>
                </a:solidFill>
              </a:rPr>
              <a:pPr eaLnBrk="1" hangingPunct="1"/>
              <a:t>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5494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B07D437-A9CC-4693-BEC5-CE1BFE6E7B83}" type="slidenum">
              <a:rPr 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7993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56699B1-6BEB-4486-9621-54D8E561E63B}" type="slidenum">
              <a:rPr lang="en-US">
                <a:solidFill>
                  <a:srgbClr val="000000"/>
                </a:solidFill>
              </a:rPr>
              <a:pPr eaLnBrk="1" hangingPunct="1"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12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0FDFBC2-8325-4BEE-AB02-CB7A5E05DA88}" type="slidenum">
              <a:rPr lang="en-US">
                <a:solidFill>
                  <a:srgbClr val="000000"/>
                </a:solidFill>
              </a:rPr>
              <a:pPr eaLnBrk="1" hangingPunct="1"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30250"/>
            <a:ext cx="4565650" cy="342423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806" y="4449684"/>
            <a:ext cx="5882569" cy="41543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14078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F2574-3E25-DA46-A66F-89D94E8B9186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5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240B0-9C75-4906-9DE5-62ED9D04D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098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63D56-CC6B-4ACB-8A9F-D2813BA5481A}" type="slidenum">
              <a:rPr lang="en-US" smtClean="0">
                <a:solidFill>
                  <a:prstClr val="black"/>
                </a:solidFill>
                <a:ea typeface="MS PGothic" pitchFamily="34" charset="-128"/>
              </a:rPr>
              <a:pPr/>
              <a:t>6</a:t>
            </a:fld>
            <a:endParaRPr lang="en-US" smtClean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7138" y="719138"/>
            <a:ext cx="4600575" cy="3449637"/>
          </a:xfrm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386266"/>
            <a:ext cx="5130800" cy="42433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96" tIns="45698" rIns="91396" bIns="45698"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4200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857798-CAA5-45B0-99DB-256469FFD34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4D1B3-9B7D-4BB5-A1B3-AE73E576EA65}" type="slidenum">
              <a:rPr lang="en-US" smtClean="0">
                <a:latin typeface="Arial" charset="0"/>
                <a:cs typeface="Arial" charset="0"/>
              </a:rPr>
              <a:pPr/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7775" y="730250"/>
            <a:ext cx="4568825" cy="3425825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807" y="4448069"/>
            <a:ext cx="5882569" cy="415755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753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30250"/>
            <a:ext cx="4567238" cy="3425825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936" y="4448377"/>
            <a:ext cx="5880034" cy="4157865"/>
          </a:xfrm>
          <a:noFill/>
          <a:ln/>
        </p:spPr>
        <p:txBody>
          <a:bodyPr/>
          <a:lstStyle/>
          <a:p>
            <a:pPr defTabSz="931774">
              <a:defRPr/>
            </a:pP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4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b="1" u="sng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32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857798-CAA5-45B0-99DB-256469FFD34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97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857798-CAA5-45B0-99DB-256469FFD34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2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</p:cSld>
  <p:clrMapOvr>
    <a:masterClrMapping/>
  </p:clrMapOvr>
  <p:transition/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1743464"/>
      </p:ext>
    </p:extLst>
  </p:cSld>
  <p:clrMapOvr>
    <a:masterClrMapping/>
  </p:clrMapOvr>
  <p:transition/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85" y="178594"/>
            <a:ext cx="2160984" cy="61704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031" y="178594"/>
            <a:ext cx="6375797" cy="61704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94580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dna_repeated (0;00;00;00)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128713"/>
            <a:ext cx="762635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viderColorBox"/>
          <p:cNvSpPr>
            <a:spLocks noChangeArrowheads="1"/>
          </p:cNvSpPr>
          <p:nvPr/>
        </p:nvSpPr>
        <p:spPr bwMode="auto">
          <a:xfrm>
            <a:off x="0" y="1128713"/>
            <a:ext cx="1497013" cy="2286000"/>
          </a:xfrm>
          <a:prstGeom prst="rect">
            <a:avLst/>
          </a:prstGeom>
          <a:solidFill>
            <a:srgbClr val="923222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 b="1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" name="Picture 10" descr="NVS_NIBR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70575"/>
            <a:ext cx="22399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299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419225" y="4221163"/>
            <a:ext cx="7410450" cy="1439862"/>
          </a:xfrm>
        </p:spPr>
        <p:txBody>
          <a:bodyPr/>
          <a:lstStyle>
            <a:lvl1pPr marL="0" indent="0" eaLnBrk="0" hangingPunct="0">
              <a:lnSpc>
                <a:spcPct val="90000"/>
              </a:lnSpc>
              <a:spcBef>
                <a:spcPct val="40000"/>
              </a:spcBef>
              <a:buFont typeface="Wingdings" pitchFamily="48" charset="2"/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23300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412875" y="3573463"/>
            <a:ext cx="7416800" cy="573087"/>
          </a:xfrm>
        </p:spPr>
        <p:txBody>
          <a:bodyPr wrap="none" anchor="t"/>
          <a:lstStyle>
            <a:lvl1pPr>
              <a:lnSpc>
                <a:spcPct val="90000"/>
              </a:lnSpc>
              <a:spcBef>
                <a:spcPct val="40000"/>
              </a:spcBef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174397"/>
      </p:ext>
    </p:extLst>
  </p:cSld>
  <p:clrMapOvr>
    <a:masterClrMapping/>
  </p:clrMapOvr>
  <p:transition/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99274768"/>
      </p:ext>
    </p:extLst>
  </p:cSld>
  <p:clrMapOvr>
    <a:masterClrMapping/>
  </p:clrMapOvr>
  <p:transition/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25631408"/>
      </p:ext>
    </p:extLst>
  </p:cSld>
  <p:clrMapOvr>
    <a:masterClrMapping/>
  </p:clrMapOvr>
  <p:transition/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0" y="1346200"/>
            <a:ext cx="4160838" cy="173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0288" y="1346200"/>
            <a:ext cx="4160837" cy="173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8176815"/>
      </p:ext>
    </p:extLst>
  </p:cSld>
  <p:clrMapOvr>
    <a:masterClrMapping/>
  </p:clrMapOvr>
  <p:transition/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81561193"/>
      </p:ext>
    </p:extLst>
  </p:cSld>
  <p:clrMapOvr>
    <a:masterClrMapping/>
  </p:clrMapOvr>
  <p:transition/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39019251"/>
      </p:ext>
    </p:extLst>
  </p:cSld>
  <p:clrMapOvr>
    <a:masterClrMapping/>
  </p:clrMapOvr>
  <p:transition/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44930064"/>
      </p:ext>
    </p:extLst>
  </p:cSld>
  <p:clrMapOvr>
    <a:masterClrMapping/>
  </p:clrMapOvr>
  <p:transition/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70845934"/>
      </p:ext>
    </p:extLst>
  </p:cSld>
  <p:clrMapOvr>
    <a:masterClrMapping/>
  </p:clrMapOvr>
  <p:transition/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50513909"/>
      </p:ext>
    </p:extLst>
  </p:cSld>
  <p:clrMapOvr>
    <a:masterClrMapping/>
  </p:clrMapOvr>
  <p:transition/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67405305"/>
      </p:ext>
    </p:extLst>
  </p:cSld>
  <p:clrMapOvr>
    <a:masterClrMapping/>
  </p:clrMapOvr>
  <p:transition/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28749396"/>
      </p:ext>
    </p:extLst>
  </p:cSld>
  <p:clrMapOvr>
    <a:masterClrMapping/>
  </p:clrMapOvr>
  <p:transition/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3400" y="614363"/>
            <a:ext cx="2117725" cy="24622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0" y="614363"/>
            <a:ext cx="6203950" cy="24622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12989142"/>
      </p:ext>
    </p:extLst>
  </p:cSld>
  <p:clrMapOvr>
    <a:masterClrMapping/>
  </p:clrMapOvr>
  <p:transition/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1588"/>
            <a:ext cx="9140825" cy="6856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" name="Picture 3" descr="logo bot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t="948" r="6863" b="46585"/>
          <a:stretch>
            <a:fillRect/>
          </a:stretch>
        </p:blipFill>
        <p:spPr bwMode="gray">
          <a:xfrm>
            <a:off x="1052513" y="6151563"/>
            <a:ext cx="1879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0" y="2687638"/>
            <a:ext cx="9140825" cy="63500"/>
          </a:xfrm>
          <a:prstGeom prst="rect">
            <a:avLst/>
          </a:prstGeom>
          <a:solidFill>
            <a:srgbClr val="FFAF0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52513" y="2097088"/>
            <a:ext cx="7131050" cy="476250"/>
          </a:xfrm>
        </p:spPr>
        <p:txBody>
          <a:bodyPr anchor="t"/>
          <a:lstStyle>
            <a:lvl1pPr>
              <a:lnSpc>
                <a:spcPct val="90000"/>
              </a:lnSpc>
              <a:spcBef>
                <a:spcPct val="40000"/>
              </a:spcBef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049338" y="2919413"/>
            <a:ext cx="7134225" cy="339725"/>
          </a:xfrm>
        </p:spPr>
        <p:txBody>
          <a:bodyPr/>
          <a:lstStyle>
            <a:lvl1pPr marL="0" indent="0" eaLnBrk="0" hangingPunct="0">
              <a:lnSpc>
                <a:spcPct val="90000"/>
              </a:lnSpc>
              <a:spcBef>
                <a:spcPct val="40000"/>
              </a:spcBef>
              <a:buFont typeface="Times" pitchFamily="18" charset="0"/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1567852"/>
      </p:ext>
    </p:extLst>
  </p:cSld>
  <p:clrMapOvr>
    <a:masterClrMapping/>
  </p:clrMapOvr>
  <p:transition/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37246450"/>
      </p:ext>
    </p:extLst>
  </p:cSld>
  <p:clrMapOvr>
    <a:masterClrMapping/>
  </p:clrMapOvr>
  <p:transition/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41182371"/>
      </p:ext>
    </p:extLst>
  </p:cSld>
  <p:clrMapOvr>
    <a:masterClrMapping/>
  </p:clrMapOvr>
  <p:transition/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225" y="1346200"/>
            <a:ext cx="4157663" cy="173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1346200"/>
            <a:ext cx="4157662" cy="173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68550455"/>
      </p:ext>
    </p:extLst>
  </p:cSld>
  <p:clrMapOvr>
    <a:masterClrMapping/>
  </p:clrMapOvr>
  <p:transition/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50930708"/>
      </p:ext>
    </p:extLst>
  </p:cSld>
  <p:clrMapOvr>
    <a:masterClrMapping/>
  </p:clrMapOvr>
  <p:transition/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54129198"/>
      </p:ext>
    </p:extLst>
  </p:cSld>
  <p:clrMapOvr>
    <a:masterClrMapping/>
  </p:clrMapOvr>
  <p:transition/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90444402"/>
      </p:ext>
    </p:extLst>
  </p:cSld>
  <p:clrMapOvr>
    <a:masterClrMapping/>
  </p:clrMapOvr>
  <p:transition/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89926373"/>
      </p:ext>
    </p:extLst>
  </p:cSld>
  <p:clrMapOvr>
    <a:masterClrMapping/>
  </p:clrMapOvr>
  <p:transition/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derColorBox"/>
          <p:cNvSpPr>
            <a:spLocks noChangeArrowheads="1"/>
          </p:cNvSpPr>
          <p:nvPr/>
        </p:nvSpPr>
        <p:spPr bwMode="auto">
          <a:xfrm>
            <a:off x="0" y="1128713"/>
            <a:ext cx="1497013" cy="2286000"/>
          </a:xfrm>
          <a:prstGeom prst="rect">
            <a:avLst/>
          </a:prstGeom>
          <a:solidFill>
            <a:srgbClr val="923222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 sz="2400">
              <a:solidFill>
                <a:prstClr val="black"/>
              </a:solidFill>
            </a:endParaRPr>
          </a:p>
        </p:txBody>
      </p:sp>
      <p:pic>
        <p:nvPicPr>
          <p:cNvPr id="5" name="Picture 8" descr="NV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5702300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Logo" descr="NV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5703888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ogo" descr="NV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5703888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299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419225" y="4221163"/>
            <a:ext cx="7410450" cy="1429829"/>
          </a:xfrm>
        </p:spPr>
        <p:txBody>
          <a:bodyPr>
            <a:noAutofit/>
          </a:bodyPr>
          <a:lstStyle>
            <a:lvl1pPr marL="0" indent="0" eaLnBrk="0" hangingPunct="0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23300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412875" y="3573463"/>
            <a:ext cx="7413625" cy="535531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spcBef>
                <a:spcPct val="40000"/>
              </a:spcBef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86339"/>
      </p:ext>
    </p:extLst>
  </p:cSld>
  <p:clrMapOvr>
    <a:masterClrMapping/>
  </p:clrMapOvr>
  <p:transition/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69421551"/>
      </p:ext>
    </p:extLst>
  </p:cSld>
  <p:clrMapOvr>
    <a:masterClrMapping/>
  </p:clrMapOvr>
  <p:transition/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4166629"/>
      </p:ext>
    </p:extLst>
  </p:cSld>
  <p:clrMapOvr>
    <a:masterClrMapping/>
  </p:clrMapOvr>
  <p:transition/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614363"/>
            <a:ext cx="2116137" cy="24622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3225" y="614363"/>
            <a:ext cx="6199188" cy="24622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07205858"/>
      </p:ext>
    </p:extLst>
  </p:cSld>
  <p:clrMapOvr>
    <a:masterClrMapping/>
  </p:clrMapOvr>
  <p:transition/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33273433"/>
      </p:ext>
    </p:extLst>
  </p:cSld>
  <p:clrMapOvr>
    <a:masterClrMapping/>
  </p:clrMapOvr>
  <p:transition>
    <p:fade/>
  </p:transition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74302314"/>
      </p:ext>
    </p:extLst>
  </p:cSld>
  <p:clrMapOvr>
    <a:masterClrMapping/>
  </p:clrMapOvr>
  <p:transition/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NV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5711825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81075" cy="3631211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248" y="-10065"/>
            <a:ext cx="8134350" cy="364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942975" y="4657725"/>
            <a:ext cx="7410450" cy="369332"/>
          </a:xfrm>
        </p:spPr>
        <p:txBody>
          <a:bodyPr/>
          <a:lstStyle>
            <a:lvl1pPr marL="0" indent="0" eaLnBrk="0" hangingPunct="0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625" y="4010025"/>
            <a:ext cx="5378395" cy="535531"/>
          </a:xfrm>
        </p:spPr>
        <p:txBody>
          <a:bodyPr wrap="none" anchor="t"/>
          <a:lstStyle>
            <a:lvl1pPr>
              <a:lnSpc>
                <a:spcPct val="90000"/>
              </a:lnSpc>
              <a:spcBef>
                <a:spcPct val="40000"/>
              </a:spcBef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9606806"/>
      </p:ext>
    </p:extLst>
  </p:cSld>
  <p:clrMapOvr>
    <a:masterClrMapping/>
  </p:clrMapOvr>
  <p:transition/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86544598"/>
      </p:ext>
    </p:extLst>
  </p:cSld>
  <p:clrMapOvr>
    <a:masterClrMapping/>
  </p:clrMapOvr>
  <p:transition/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09267544"/>
      </p:ext>
    </p:extLst>
  </p:cSld>
  <p:clrMapOvr>
    <a:masterClrMapping/>
  </p:clrMapOvr>
  <p:transition/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0" y="1346200"/>
            <a:ext cx="4160838" cy="173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0288" y="1346200"/>
            <a:ext cx="4160837" cy="1730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33098289"/>
      </p:ext>
    </p:extLst>
  </p:cSld>
  <p:clrMapOvr>
    <a:masterClrMapping/>
  </p:clrMapOvr>
  <p:transition/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16163598"/>
      </p:ext>
    </p:extLst>
  </p:cSld>
  <p:clrMapOvr>
    <a:masterClrMapping/>
  </p:clrMapOvr>
  <p:transition/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79398871"/>
      </p:ext>
    </p:extLst>
  </p:cSld>
  <p:clrMapOvr>
    <a:masterClrMapping/>
  </p:clrMapOvr>
  <p:transition/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56189403"/>
      </p:ext>
    </p:extLst>
  </p:cSld>
  <p:clrMapOvr>
    <a:masterClrMapping/>
  </p:clrMapOvr>
  <p:transition/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10856942"/>
      </p:ext>
    </p:extLst>
  </p:cSld>
  <p:clrMapOvr>
    <a:masterClrMapping/>
  </p:clrMapOvr>
  <p:transition/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49522078"/>
      </p:ext>
    </p:extLst>
  </p:cSld>
  <p:clrMapOvr>
    <a:masterClrMapping/>
  </p:clrMapOvr>
  <p:transition/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92231041"/>
      </p:ext>
    </p:extLst>
  </p:cSld>
  <p:clrMapOvr>
    <a:masterClrMapping/>
  </p:clrMapOvr>
  <p:transition/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18645475"/>
      </p:ext>
    </p:extLst>
  </p:cSld>
  <p:clrMapOvr>
    <a:masterClrMapping/>
  </p:clrMapOvr>
  <p:transition/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3400" y="614363"/>
            <a:ext cx="2117725" cy="24622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0" y="614363"/>
            <a:ext cx="6203950" cy="24622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13952550"/>
      </p:ext>
    </p:extLst>
  </p:cSld>
  <p:clrMapOvr>
    <a:masterClrMapping/>
  </p:clrMapOvr>
  <p:transition/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27050" y="614363"/>
            <a:ext cx="8474075" cy="2462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58818727"/>
      </p:ext>
    </p:extLst>
  </p:cSld>
  <p:clrMapOvr>
    <a:masterClrMapping/>
  </p:clrMapOvr>
  <p:transition/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9750" y="614363"/>
            <a:ext cx="8289925" cy="498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7050" y="1346200"/>
            <a:ext cx="4160838" cy="788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0288" y="1346200"/>
            <a:ext cx="4160837" cy="788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7050" y="2287588"/>
            <a:ext cx="4160838" cy="788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0288" y="2287588"/>
            <a:ext cx="4160837" cy="788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75342707"/>
      </p:ext>
    </p:extLst>
  </p:cSld>
  <p:clrMapOvr>
    <a:masterClrMapping/>
  </p:clrMapOvr>
  <p:transition/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derColorBox"/>
          <p:cNvSpPr>
            <a:spLocks noChangeArrowheads="1"/>
          </p:cNvSpPr>
          <p:nvPr/>
        </p:nvSpPr>
        <p:spPr bwMode="auto">
          <a:xfrm>
            <a:off x="0" y="1128713"/>
            <a:ext cx="1497013" cy="2286000"/>
          </a:xfrm>
          <a:prstGeom prst="rect">
            <a:avLst/>
          </a:prstGeom>
          <a:solidFill>
            <a:srgbClr val="923222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 sz="2400">
              <a:solidFill>
                <a:prstClr val="black"/>
              </a:solidFill>
            </a:endParaRPr>
          </a:p>
        </p:txBody>
      </p:sp>
      <p:pic>
        <p:nvPicPr>
          <p:cNvPr id="5" name="Picture 8" descr="NV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5702300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Logo" descr="NV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5703888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ogo" descr="NV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5703888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299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419225" y="4221163"/>
            <a:ext cx="7410450" cy="1429829"/>
          </a:xfrm>
        </p:spPr>
        <p:txBody>
          <a:bodyPr>
            <a:noAutofit/>
          </a:bodyPr>
          <a:lstStyle>
            <a:lvl1pPr marL="0" indent="0" eaLnBrk="0" hangingPunct="0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  <a:defRPr sz="2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23300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412875" y="3573463"/>
            <a:ext cx="7413625" cy="535531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spcBef>
                <a:spcPct val="40000"/>
              </a:spcBef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51329"/>
      </p:ext>
    </p:extLst>
  </p:cSld>
  <p:clrMapOvr>
    <a:masterClrMapping/>
  </p:clrMapOvr>
  <p:transition/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26400879"/>
      </p:ext>
    </p:extLst>
  </p:cSld>
  <p:clrMapOvr>
    <a:masterClrMapping/>
  </p:clrMapOvr>
  <p:transition/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0" y="1346200"/>
            <a:ext cx="4160838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0289" y="1346200"/>
            <a:ext cx="3998912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77151734"/>
      </p:ext>
    </p:extLst>
  </p:cSld>
  <p:clrMapOvr>
    <a:masterClrMapping/>
  </p:clrMapOvr>
  <p:transition/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0" y="1346200"/>
            <a:ext cx="4160838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0289" y="1346200"/>
            <a:ext cx="3998912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23890563"/>
      </p:ext>
    </p:extLst>
  </p:cSld>
  <p:clrMapOvr>
    <a:masterClrMapping/>
  </p:clrMapOvr>
  <p:transition/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12128356"/>
      </p:ext>
    </p:extLst>
  </p:cSld>
  <p:clrMapOvr>
    <a:masterClrMapping/>
  </p:clrMapOvr>
  <p:transition/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8045721"/>
      </p:ext>
    </p:extLst>
  </p:cSld>
  <p:clrMapOvr>
    <a:masterClrMapping/>
  </p:clrMapOvr>
  <p:transition/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73148211"/>
      </p:ext>
    </p:extLst>
  </p:cSld>
  <p:clrMapOvr>
    <a:masterClrMapping/>
  </p:clrMapOvr>
  <p:transition/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51582312"/>
      </p:ext>
    </p:extLst>
  </p:cSld>
  <p:clrMapOvr>
    <a:masterClrMapping/>
  </p:clrMapOvr>
  <p:transition/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43428181"/>
      </p:ext>
    </p:extLst>
  </p:cSld>
  <p:clrMapOvr>
    <a:masterClrMapping/>
  </p:clrMapOvr>
  <p:transition/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230938"/>
          </a:xfrm>
          <a:prstGeom prst="rect">
            <a:avLst/>
          </a:prstGeom>
          <a:gradFill rotWithShape="0">
            <a:gsLst>
              <a:gs pos="0">
                <a:srgbClr val="BED4E3"/>
              </a:gs>
              <a:gs pos="100000">
                <a:srgbClr val="BED4E3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36625"/>
            <a:ext cx="7772400" cy="2254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480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39942" name="Picture 6" descr="gene_tag_rgb30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5" y="6400984"/>
            <a:ext cx="1381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uilding bridges icon.jpg"/>
          <p:cNvPicPr>
            <a:picLocks noChangeAspect="1"/>
          </p:cNvPicPr>
          <p:nvPr userDrawn="1"/>
        </p:nvPicPr>
        <p:blipFill>
          <a:blip r:embed="rId3" cstate="print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10550"/>
          <a:stretch>
            <a:fillRect/>
          </a:stretch>
        </p:blipFill>
        <p:spPr bwMode="auto">
          <a:xfrm>
            <a:off x="-193040" y="-111760"/>
            <a:ext cx="9479280" cy="714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1215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196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16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494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63700"/>
            <a:ext cx="4191000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4192588" cy="4746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7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1293"/>
      </p:ext>
    </p:extLst>
  </p:cSld>
  <p:clrMapOvr>
    <a:masterClrMapping/>
  </p:clrMapOvr>
  <p:transition/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92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49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6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066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767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23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152400"/>
            <a:ext cx="2133600" cy="6257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9988" cy="6257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38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663700"/>
            <a:ext cx="8535988" cy="4746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56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908"/>
            <a:ext cx="6858000" cy="2387576"/>
          </a:xfrm>
        </p:spPr>
        <p:txBody>
          <a:bodyPr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13"/>
            <a:ext cx="6858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83976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4630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72085059"/>
      </p:ext>
    </p:extLst>
  </p:cSld>
  <p:clrMapOvr>
    <a:masterClrMapping/>
  </p:clrMapOvr>
  <p:transition/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63" y="1710036"/>
            <a:ext cx="7887146" cy="2851919"/>
          </a:xfrm>
        </p:spPr>
        <p:txBody>
          <a:bodyPr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63" y="4589859"/>
            <a:ext cx="7887146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47338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1" y="5679281"/>
            <a:ext cx="4268391" cy="848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5679281"/>
            <a:ext cx="4268391" cy="848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183130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4" y="365001"/>
            <a:ext cx="7887146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543" y="1681014"/>
            <a:ext cx="3868787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43" y="2504777"/>
            <a:ext cx="3868787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8927" y="1681014"/>
            <a:ext cx="3887762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8927" y="2504777"/>
            <a:ext cx="3887762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59890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72895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375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02550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92742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20352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85" y="4804172"/>
            <a:ext cx="2160984" cy="17234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031" y="4804172"/>
            <a:ext cx="6375797" cy="17234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50288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908"/>
            <a:ext cx="6858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13"/>
            <a:ext cx="6858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9138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17726707"/>
      </p:ext>
    </p:extLst>
  </p:cSld>
  <p:clrMapOvr>
    <a:masterClrMapping/>
  </p:clrMapOvr>
  <p:transition/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16082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63" y="1710036"/>
            <a:ext cx="7887146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63" y="4589859"/>
            <a:ext cx="7887146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60246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594" y="2241352"/>
            <a:ext cx="2018109" cy="4107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5860" y="2241352"/>
            <a:ext cx="2018109" cy="4107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37824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4" y="365001"/>
            <a:ext cx="7887146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543" y="1681014"/>
            <a:ext cx="3868787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43" y="2504777"/>
            <a:ext cx="3868787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8927" y="1681014"/>
            <a:ext cx="3887762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8927" y="2504777"/>
            <a:ext cx="3887762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63954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155901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73214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86411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51287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8563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85" y="178594"/>
            <a:ext cx="2160984" cy="61704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031" y="178594"/>
            <a:ext cx="6375797" cy="61704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8856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noProof="0" smtClean="0"/>
              <a:pPr/>
              <a:t>‹#›</a:t>
            </a:fld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07146379"/>
      </p:ext>
    </p:extLst>
  </p:cSld>
  <p:clrMapOvr>
    <a:masterClrMapping/>
  </p:clrMapOvr>
  <p:transition/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908"/>
            <a:ext cx="6858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13"/>
            <a:ext cx="6858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72863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74676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63" y="1710036"/>
            <a:ext cx="7887146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63" y="4589859"/>
            <a:ext cx="7887146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30497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1" y="2241352"/>
            <a:ext cx="4268391" cy="4107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2241352"/>
            <a:ext cx="4268391" cy="4107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95126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4" y="365001"/>
            <a:ext cx="7887146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543" y="1681014"/>
            <a:ext cx="3868787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43" y="2504777"/>
            <a:ext cx="3868787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8927" y="1681014"/>
            <a:ext cx="3887762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8927" y="2504777"/>
            <a:ext cx="3887762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1326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289188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3218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96998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65058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5199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CH">
              <a:latin typeface="+mn-lt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47407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7" name="Logo" descr="NVS 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338" y="6343650"/>
            <a:ext cx="12922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| PIEP | Chuck Voliva | September 26, 2013 | NIBR Postdoctoral Programs | Business Use Only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smtClean="0"/>
              <a:pPr/>
              <a:t>‹#›</a:t>
            </a:fld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3747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 70"/>
          <p:cNvSpPr>
            <a:spLocks noChangeArrowheads="1"/>
          </p:cNvSpPr>
          <p:nvPr userDrawn="1"/>
        </p:nvSpPr>
        <p:spPr bwMode="auto">
          <a:xfrm>
            <a:off x="0" y="0"/>
            <a:ext cx="9144000" cy="1293813"/>
          </a:xfrm>
          <a:prstGeom prst="rect">
            <a:avLst/>
          </a:prstGeom>
          <a:gradFill rotWithShape="0">
            <a:gsLst>
              <a:gs pos="0">
                <a:srgbClr val="BED4E3"/>
              </a:gs>
              <a:gs pos="100000">
                <a:srgbClr val="BED4E3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93" name="Picture 69" descr="gene_tag_rgb300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6380163"/>
            <a:ext cx="1381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63700"/>
            <a:ext cx="85359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91" name="Text Box 67"/>
          <p:cNvSpPr txBox="1">
            <a:spLocks noChangeArrowheads="1"/>
          </p:cNvSpPr>
          <p:nvPr userDrawn="1"/>
        </p:nvSpPr>
        <p:spPr bwMode="auto">
          <a:xfrm>
            <a:off x="73025" y="6508750"/>
            <a:ext cx="630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fld id="{9B3EE321-E09A-694B-9D32-ED68A2870A0B}" type="slidenum">
              <a:rPr lang="en-US" sz="1200">
                <a:solidFill>
                  <a:srgbClr val="808080"/>
                </a:solidFill>
              </a:rPr>
              <a:pPr eaLnBrk="0" hangingPunct="0">
                <a:spcBef>
                  <a:spcPct val="50000"/>
                </a:spcBef>
              </a:pPr>
              <a:t>‹#›</a:t>
            </a:fld>
            <a:endParaRPr lang="en-US" sz="1200" dirty="0">
              <a:solidFill>
                <a:srgbClr val="80808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AD94F224-CE52-134D-89B6-A8A62498783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eaLnBrk="0" hangingPunct="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7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9144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2573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6002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0574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5146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29718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429000" indent="-228600" algn="l" rtl="0" fontAlgn="base">
        <a:lnSpc>
          <a:spcPct val="90000"/>
        </a:lnSpc>
        <a:spcBef>
          <a:spcPct val="15000"/>
        </a:spcBef>
        <a:spcAft>
          <a:spcPct val="1500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0031" y="4804172"/>
            <a:ext cx="8643938" cy="88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031" y="5679281"/>
            <a:ext cx="8643938" cy="84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 Light" charset="0"/>
              </a:rPr>
              <a:t>Second level</a:t>
            </a:r>
          </a:p>
          <a:p>
            <a:pPr lvl="2"/>
            <a:r>
              <a:rPr lang="en-US" smtClean="0">
                <a:sym typeface="Gill Sans Light" charset="0"/>
              </a:rPr>
              <a:t>Third level</a:t>
            </a:r>
          </a:p>
          <a:p>
            <a:pPr lvl="3"/>
            <a:r>
              <a:rPr lang="en-US" smtClean="0">
                <a:sym typeface="Gill Sans Light" charset="0"/>
              </a:rPr>
              <a:t>Fourth level</a:t>
            </a:r>
          </a:p>
          <a:p>
            <a:pPr lvl="4"/>
            <a:r>
              <a:rPr lang="en-US" smtClean="0">
                <a:sym typeface="Gill Sans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296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062" kern="1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0031" y="178594"/>
            <a:ext cx="864393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50594" y="2241352"/>
            <a:ext cx="4143375" cy="410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 Light" charset="0"/>
              </a:rPr>
              <a:t>Second level</a:t>
            </a:r>
          </a:p>
          <a:p>
            <a:pPr lvl="2"/>
            <a:r>
              <a:rPr lang="en-US" smtClean="0">
                <a:sym typeface="Gill Sans Light" charset="0"/>
              </a:rPr>
              <a:t>Third level</a:t>
            </a:r>
          </a:p>
          <a:p>
            <a:pPr lvl="3"/>
            <a:r>
              <a:rPr lang="en-US" smtClean="0">
                <a:sym typeface="Gill Sans Light" charset="0"/>
              </a:rPr>
              <a:t>Fourth level</a:t>
            </a:r>
          </a:p>
          <a:p>
            <a:pPr lvl="4"/>
            <a:r>
              <a:rPr lang="en-US" smtClean="0">
                <a:sym typeface="Gill Sans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38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062" kern="1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062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214305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marL="446469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marL="714350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marL="982231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marL="1250112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0031" y="178594"/>
            <a:ext cx="864393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031" y="2241352"/>
            <a:ext cx="8643938" cy="410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 Light" charset="0"/>
              </a:rPr>
              <a:t>Second level</a:t>
            </a:r>
          </a:p>
          <a:p>
            <a:pPr lvl="2"/>
            <a:r>
              <a:rPr lang="en-US" smtClean="0">
                <a:sym typeface="Gill Sans Light" charset="0"/>
              </a:rPr>
              <a:t>Third level</a:t>
            </a:r>
          </a:p>
          <a:p>
            <a:pPr lvl="3"/>
            <a:r>
              <a:rPr lang="en-US" smtClean="0">
                <a:sym typeface="Gill Sans Light" charset="0"/>
              </a:rPr>
              <a:t>Fourth level</a:t>
            </a:r>
          </a:p>
          <a:p>
            <a:pPr lvl="4"/>
            <a:r>
              <a:rPr lang="en-US" smtClean="0">
                <a:sym typeface="Gill Sans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52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062" kern="1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062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214305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446469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714350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982231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250112" indent="-214305" algn="l" rtl="0" fontAlgn="base">
        <a:spcBef>
          <a:spcPts val="2672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2672" kern="12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47407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Logo" descr="NVS 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338" y="6343650"/>
            <a:ext cx="12922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| PIEP | Chuck Voliva | September 26, 2013 | NIBR Postdoctoral Programs | Business Use Only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581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Arial" charset="0"/>
        <a:buChar char="-"/>
        <a:defRPr>
          <a:solidFill>
            <a:schemeClr val="tx1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3747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 sz="2400">
              <a:solidFill>
                <a:prstClr val="black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312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127" name="Picture 8" descr="NVS RGB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97738" y="6130925"/>
            <a:ext cx="13557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| PIEP | Chuck Voliva | September 26, 2013 | NIBR Postdoctoral Programs | Business Use Only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576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rgbClr val="000000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Font typeface="Arial" charset="0"/>
        <a:buChar char="-"/>
        <a:defRPr>
          <a:solidFill>
            <a:srgbClr val="000000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rgbClr val="000000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</a:defRPr>
      </a:lvl5pPr>
      <a:lvl6pPr marL="13747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4740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Logo" descr="NVS 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43650"/>
            <a:ext cx="1292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2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625" y="6440488"/>
            <a:ext cx="6524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900" b="0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mtClean="0">
                <a:cs typeface="+mn-cs"/>
              </a:rPr>
              <a:t>| PIEP | Chuck Voliva | September 26, 2013 | NIBR Postdoctoral Programs | Business Use Only</a:t>
            </a: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9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Arial" charset="0"/>
        <a:buChar char="-"/>
        <a:defRPr>
          <a:solidFill>
            <a:schemeClr val="tx1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3747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0"/>
            <a:ext cx="9140825" cy="6856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gray">
          <a:xfrm>
            <a:off x="0" y="6335713"/>
            <a:ext cx="9144000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641350" y="614363"/>
            <a:ext cx="82296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03225" y="1346200"/>
            <a:ext cx="84677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7" descr="logo bott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t="948" r="6863" b="46585"/>
          <a:stretch>
            <a:fillRect/>
          </a:stretch>
        </p:blipFill>
        <p:spPr bwMode="gray">
          <a:xfrm>
            <a:off x="7275513" y="6383338"/>
            <a:ext cx="12239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50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bg2"/>
        </a:buClr>
        <a:buSzPct val="11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Arial" charset="0"/>
        <a:buChar char="-"/>
        <a:defRPr>
          <a:solidFill>
            <a:schemeClr val="tx1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3747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4740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45" name="Logo" descr="NVS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43650"/>
            <a:ext cx="1292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388" y="6402388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| PIEP | Chuck Voliva | September 26, 2013 | NIBR Postdoctoral Programs | Business Use Only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3" y="6402388"/>
            <a:ext cx="400050" cy="247650"/>
          </a:xfrm>
          <a:prstGeom prst="rect">
            <a:avLst/>
          </a:prstGeom>
        </p:spPr>
        <p:txBody>
          <a:bodyPr/>
          <a:lstStyle>
            <a:lvl1pPr>
              <a:defRPr sz="900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B8B4B18-8D3E-4C89-98AD-886B35C93D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3747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4740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6149" name="Logo" descr="NVS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6343650"/>
            <a:ext cx="1292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388" y="6402388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| PIEP | Chuck Voliva | September 26, 2013 | NIBR Postdoctoral Programs | Business Use Only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3" y="6402388"/>
            <a:ext cx="400050" cy="24765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F820062-217C-4D91-AE9B-1834E8E567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Arial" charset="0"/>
        <a:buChar char="-"/>
        <a:defRPr sz="2400">
          <a:solidFill>
            <a:schemeClr val="tx1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3747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474075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1" name="Logo" descr="NVS RGB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72338" y="6343650"/>
            <a:ext cx="12922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248" y="6403150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| PIEP | Chuck Voliva | September 26, 2013 | NIBR Postdoctoral Programs | Business Use Only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16" y="6403150"/>
            <a:ext cx="400035" cy="24703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974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Arial" pitchFamily="-109" charset="0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ea typeface="Arial" pitchFamily="-109" charset="0"/>
          <a:cs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ea typeface="Arial" pitchFamily="-109" charset="0"/>
          <a:cs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ea typeface="Arial" pitchFamily="-109" charset="0"/>
          <a:cs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ea typeface="Arial" pitchFamily="-109" charset="0"/>
          <a:cs typeface="Arial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Arial" pitchFamily="-109" charset="0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Arial" pitchFamily="-109" charset="0"/>
          <a:cs typeface="+mn-cs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Clr>
          <a:schemeClr val="tx1"/>
        </a:buClr>
        <a:buFont typeface="Arial" charset="0"/>
        <a:buChar char="-"/>
        <a:defRPr sz="2400">
          <a:solidFill>
            <a:schemeClr val="tx1"/>
          </a:solidFill>
          <a:latin typeface="+mn-lt"/>
          <a:ea typeface="Arial" pitchFamily="-109" charset="0"/>
          <a:cs typeface="+mn-cs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n-lt"/>
          <a:ea typeface="Arial" pitchFamily="-109" charset="0"/>
          <a:cs typeface="+mn-cs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pitchFamily="-109" charset="0"/>
          <a:cs typeface="+mn-cs"/>
        </a:defRPr>
      </a:lvl5pPr>
      <a:lvl6pPr marL="13747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18319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2891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2746375" indent="-1635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gray">
          <a:xfrm>
            <a:off x="0" y="1125538"/>
            <a:ext cx="9140825" cy="63500"/>
          </a:xfrm>
          <a:prstGeom prst="rect">
            <a:avLst/>
          </a:prstGeom>
          <a:solidFill>
            <a:srgbClr val="6A554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 sz="2400">
              <a:solidFill>
                <a:prstClr val="black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614363"/>
            <a:ext cx="82899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527050" y="1346200"/>
            <a:ext cx="8312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7388" y="6402388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| PIEP | Chuck Voliva | September 26, 2013 | NIBR Postdoctoral Programs | Business Use Only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3" y="6402388"/>
            <a:ext cx="400050" cy="24765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F7F7F"/>
                </a:solidFill>
                <a:cs typeface="+mn-cs"/>
              </a:defRPr>
            </a:lvl1pPr>
          </a:lstStyle>
          <a:p>
            <a:pPr>
              <a:defRPr/>
            </a:pPr>
            <a:fld id="{0C8D10F5-F5AA-4984-8069-BE43C592DB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8" descr="NVS RGB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97738" y="6130925"/>
            <a:ext cx="13557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16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</p:sldLayoutIdLst>
  <p:transition/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rgbClr val="92322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95000"/>
        </a:lnSpc>
        <a:spcBef>
          <a:spcPct val="75000"/>
        </a:spcBef>
        <a:spcAft>
          <a:spcPct val="0"/>
        </a:spcAft>
        <a:buClr>
          <a:schemeClr val="accent1"/>
        </a:buClr>
        <a:buSzPct val="110000"/>
        <a:buFont typeface="Wingdings" pitchFamily="2" charset="2"/>
        <a:buChar char="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398463" indent="-163513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rgbClr val="917B69"/>
        </a:buClr>
        <a:buFont typeface="Arial" charset="0"/>
        <a:buChar char="•"/>
        <a:defRPr sz="2000">
          <a:solidFill>
            <a:srgbClr val="000000"/>
          </a:solidFill>
          <a:latin typeface="+mn-lt"/>
        </a:defRPr>
      </a:lvl2pPr>
      <a:lvl3pPr marL="577850" indent="-177800" algn="l" rtl="0" eaLnBrk="0" fontAlgn="base" hangingPunct="0">
        <a:lnSpc>
          <a:spcPct val="95000"/>
        </a:lnSpc>
        <a:spcBef>
          <a:spcPct val="30000"/>
        </a:spcBef>
        <a:spcAft>
          <a:spcPct val="0"/>
        </a:spcAft>
        <a:buFont typeface="Arial" charset="0"/>
        <a:buChar char="-"/>
        <a:defRPr>
          <a:solidFill>
            <a:srgbClr val="000000"/>
          </a:solidFill>
          <a:latin typeface="+mn-lt"/>
        </a:defRPr>
      </a:lvl3pPr>
      <a:lvl4pPr marL="752475" indent="-173038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rgbClr val="000000"/>
          </a:solidFill>
          <a:latin typeface="+mn-lt"/>
        </a:defRPr>
      </a:lvl4pPr>
      <a:lvl5pPr marL="917575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</a:defRPr>
      </a:lvl5pPr>
      <a:lvl6pPr marL="13747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8319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2891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746375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ibr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16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Relationship Id="rId4" Type="http://schemas.openxmlformats.org/officeDocument/2006/relationships/hyperlink" Target="mailto:jake@insightdatascience.co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jake@insightdatascience.com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reative.gettyimages.com/source/Search/88','28','1','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creative.gettyimages.com/source/Search/66','6','1','SS1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4676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43000" y="3429000"/>
            <a:ext cx="7682937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PIEP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Workshop on</a:t>
            </a:r>
          </a:p>
          <a:p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</a:t>
            </a:r>
          </a:p>
          <a:p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Non-Academic </a:t>
            </a:r>
            <a:r>
              <a:rPr lang="en-US" sz="2800" dirty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Postdoctoral </a:t>
            </a:r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Training Programs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400800" y="56388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September 26, 2013</a:t>
            </a:r>
            <a:endParaRPr lang="en-US" sz="105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92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 bwMode="auto">
          <a:xfrm>
            <a:off x="415869" y="3266449"/>
            <a:ext cx="972718" cy="972718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536306" y="1719557"/>
            <a:ext cx="972718" cy="972718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7346698" y="1793861"/>
            <a:ext cx="972718" cy="972718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461536" y="4975460"/>
            <a:ext cx="972718" cy="972718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18838" y="5066240"/>
            <a:ext cx="972718" cy="972718"/>
          </a:xfrm>
          <a:prstGeom prst="ellipse">
            <a:avLst/>
          </a:prstGeom>
          <a:solidFill>
            <a:schemeClr val="accent2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14339" name="Group 14338"/>
          <p:cNvGrpSpPr/>
          <p:nvPr/>
        </p:nvGrpSpPr>
        <p:grpSpPr>
          <a:xfrm>
            <a:off x="1405080" y="2165415"/>
            <a:ext cx="6735644" cy="3383449"/>
            <a:chOff x="1405080" y="2165415"/>
            <a:chExt cx="6735644" cy="3383449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 flipV="1">
              <a:off x="1759312" y="2404855"/>
              <a:ext cx="2862787" cy="1322149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/>
            <p:nvPr/>
          </p:nvCxnSpPr>
          <p:spPr bwMode="auto">
            <a:xfrm flipH="1" flipV="1">
              <a:off x="4143233" y="2737995"/>
              <a:ext cx="489276" cy="98901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4653329" y="2269519"/>
              <a:ext cx="1467829" cy="1447075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4955948" y="2165415"/>
              <a:ext cx="2934933" cy="155476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4674149" y="3727004"/>
              <a:ext cx="3466575" cy="270681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4830301" y="3851932"/>
              <a:ext cx="3310423" cy="159283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4700558" y="3858218"/>
              <a:ext cx="1503881" cy="1659414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/>
            <p:cNvCxnSpPr>
              <a:endCxn id="77" idx="0"/>
            </p:cNvCxnSpPr>
            <p:nvPr/>
          </p:nvCxnSpPr>
          <p:spPr bwMode="auto">
            <a:xfrm>
              <a:off x="4549228" y="3779057"/>
              <a:ext cx="206871" cy="1337693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/>
            <p:cNvCxnSpPr/>
            <p:nvPr/>
          </p:nvCxnSpPr>
          <p:spPr bwMode="auto">
            <a:xfrm flipH="1">
              <a:off x="3133450" y="3831110"/>
              <a:ext cx="1384547" cy="1717754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0" name="Straight Connector 89"/>
            <p:cNvCxnSpPr/>
            <p:nvPr/>
          </p:nvCxnSpPr>
          <p:spPr bwMode="auto">
            <a:xfrm flipH="1">
              <a:off x="1436598" y="3716594"/>
              <a:ext cx="3060580" cy="1519951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/>
            <p:nvPr/>
          </p:nvCxnSpPr>
          <p:spPr bwMode="auto">
            <a:xfrm flipH="1" flipV="1">
              <a:off x="1405080" y="3701733"/>
              <a:ext cx="3175379" cy="14861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4346" name="Rectangle 6"/>
          <p:cNvSpPr>
            <a:spLocks noChangeArrowheads="1"/>
          </p:cNvSpPr>
          <p:nvPr/>
        </p:nvSpPr>
        <p:spPr bwMode="auto">
          <a:xfrm>
            <a:off x="360839" y="283038"/>
            <a:ext cx="857767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en-US" sz="2800" dirty="0" smtClean="0">
                <a:solidFill>
                  <a:srgbClr val="923222"/>
                </a:solidFill>
                <a:latin typeface="Arial" pitchFamily="34" charset="0"/>
                <a:ea typeface="ＭＳ Ｐゴシック" pitchFamily="34" charset="-128"/>
              </a:rPr>
              <a:t>Each Project </a:t>
            </a:r>
            <a:r>
              <a:rPr lang="en-US" sz="2800" dirty="0">
                <a:solidFill>
                  <a:srgbClr val="923222"/>
                </a:solidFill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sz="2800" dirty="0" smtClean="0">
                <a:solidFill>
                  <a:srgbClr val="923222"/>
                </a:solidFill>
                <a:latin typeface="Arial" pitchFamily="34" charset="0"/>
                <a:ea typeface="ＭＳ Ｐゴシック" pitchFamily="34" charset="-128"/>
              </a:rPr>
              <a:t>raws from Global </a:t>
            </a:r>
            <a:r>
              <a:rPr lang="en-US" sz="2800" dirty="0">
                <a:solidFill>
                  <a:srgbClr val="923222"/>
                </a:solidFill>
                <a:latin typeface="Arial" pitchFamily="34" charset="0"/>
                <a:ea typeface="ＭＳ Ｐゴシック" pitchFamily="34" charset="-128"/>
              </a:rPr>
              <a:t>C</a:t>
            </a:r>
            <a:r>
              <a:rPr lang="en-US" sz="2800" dirty="0" smtClean="0">
                <a:solidFill>
                  <a:srgbClr val="923222"/>
                </a:solidFill>
                <a:latin typeface="Arial" pitchFamily="34" charset="0"/>
                <a:ea typeface="ＭＳ Ｐゴシック" pitchFamily="34" charset="-128"/>
              </a:rPr>
              <a:t>ore Competencies</a:t>
            </a:r>
          </a:p>
          <a:p>
            <a:pPr defTabSz="762000" eaLnBrk="0" hangingPunct="0"/>
            <a:r>
              <a:rPr lang="en-US" sz="2000" i="1" dirty="0" smtClean="0">
                <a:latin typeface="Arial" pitchFamily="34" charset="0"/>
                <a:ea typeface="ＭＳ Ｐゴシック" pitchFamily="34" charset="-128"/>
              </a:rPr>
              <a:t>These resources strengthen our program</a:t>
            </a:r>
            <a:endParaRPr lang="en-US" sz="2000" i="1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05995" y="1433180"/>
            <a:ext cx="2412146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Preclinical Safety, DMPK</a:t>
            </a:r>
            <a:endParaRPr lang="en-US" sz="1400" b="1" u="sng" dirty="0">
              <a:solidFill>
                <a:srgbClr val="63432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6" y="1743590"/>
            <a:ext cx="1240118" cy="1240118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371761" y="2833848"/>
            <a:ext cx="1085658" cy="307777"/>
          </a:xfrm>
          <a:prstGeom prst="rect">
            <a:avLst/>
          </a:prstGeom>
          <a:noFill/>
          <a:ln w="19050">
            <a:noFill/>
          </a:ln>
          <a:effectLst>
            <a:outerShdw blurRad="12700" dist="127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Genetics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1" y="3144258"/>
            <a:ext cx="1240118" cy="124011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32334" y="4620179"/>
            <a:ext cx="1162930" cy="307777"/>
          </a:xfrm>
          <a:prstGeom prst="rect">
            <a:avLst/>
          </a:prstGeom>
          <a:noFill/>
          <a:ln w="19050">
            <a:noFill/>
          </a:ln>
          <a:effectLst>
            <a:outerShdw blurRad="12700" dist="127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Pathways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0" y="4930589"/>
            <a:ext cx="1240118" cy="1240118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2674470" y="1252015"/>
            <a:ext cx="2412146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err="1" smtClean="0">
                <a:solidFill>
                  <a:srgbClr val="634329"/>
                </a:solidFill>
              </a:rPr>
              <a:t>NextGen</a:t>
            </a:r>
            <a:r>
              <a:rPr lang="en-US" sz="1400" b="1" u="sng" dirty="0" smtClean="0">
                <a:solidFill>
                  <a:srgbClr val="634329"/>
                </a:solidFill>
              </a:rPr>
              <a:t> Sequencing</a:t>
            </a:r>
            <a:endParaRPr lang="en-US" sz="1400" b="1" u="sng" dirty="0">
              <a:solidFill>
                <a:srgbClr val="634329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11" y="1562425"/>
            <a:ext cx="1240118" cy="1240118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239518" y="1282724"/>
            <a:ext cx="1547888" cy="307777"/>
          </a:xfrm>
          <a:prstGeom prst="rect">
            <a:avLst/>
          </a:prstGeom>
          <a:noFill/>
          <a:ln w="19050">
            <a:noFill/>
          </a:ln>
          <a:effectLst>
            <a:outerShdw blurRad="12700" dist="127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Bio-informatics</a:t>
            </a:r>
            <a:endParaRPr lang="en-US" sz="1400" b="1" u="sng" dirty="0">
              <a:solidFill>
                <a:srgbClr val="634329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03" y="1593134"/>
            <a:ext cx="1240118" cy="1240118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203812" y="1360301"/>
            <a:ext cx="1122874" cy="307777"/>
          </a:xfrm>
          <a:prstGeom prst="rect">
            <a:avLst/>
          </a:prstGeom>
          <a:noFill/>
          <a:ln w="19050">
            <a:noFill/>
          </a:ln>
          <a:effectLst>
            <a:outerShdw blurRad="12700" dist="127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Chemistry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17" y="1670711"/>
            <a:ext cx="1240118" cy="124011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224627" y="2989761"/>
            <a:ext cx="1768304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Synthetic Biology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20" y="3268938"/>
            <a:ext cx="1240118" cy="1240118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1820662" y="4661034"/>
            <a:ext cx="2368253" cy="523220"/>
          </a:xfrm>
          <a:prstGeom prst="rect">
            <a:avLst/>
          </a:prstGeom>
          <a:noFill/>
          <a:ln w="19050">
            <a:noFill/>
          </a:ln>
          <a:effectLst>
            <a:outerShdw blurRad="12700" dist="127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Stem Cells/</a:t>
            </a:r>
            <a:br>
              <a:rPr lang="en-US" sz="1400" b="1" u="sng" dirty="0" smtClean="0">
                <a:solidFill>
                  <a:srgbClr val="634329"/>
                </a:solidFill>
              </a:rPr>
            </a:br>
            <a:r>
              <a:rPr lang="en-US" sz="1400" b="1" u="sng" dirty="0" smtClean="0">
                <a:solidFill>
                  <a:srgbClr val="634329"/>
                </a:solidFill>
              </a:rPr>
              <a:t>Regenerative</a:t>
            </a:r>
            <a:r>
              <a:rPr lang="en-US" sz="1400" b="1" u="sng" dirty="0">
                <a:solidFill>
                  <a:srgbClr val="634329"/>
                </a:solidFill>
              </a:rPr>
              <a:t> </a:t>
            </a:r>
            <a:r>
              <a:rPr lang="en-US" sz="1400" b="1" u="sng" dirty="0" smtClean="0">
                <a:solidFill>
                  <a:srgbClr val="634329"/>
                </a:solidFill>
              </a:rPr>
              <a:t>Medicine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34" y="5122728"/>
            <a:ext cx="1240118" cy="1240118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758269" y="4716526"/>
            <a:ext cx="1083932" cy="30777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Imaging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76" y="5026936"/>
            <a:ext cx="1240118" cy="1240118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4588457" y="4795102"/>
            <a:ext cx="1189420" cy="307777"/>
          </a:xfrm>
          <a:prstGeom prst="rect">
            <a:avLst/>
          </a:prstGeom>
          <a:noFill/>
          <a:ln w="19050">
            <a:noFill/>
          </a:ln>
          <a:effectLst>
            <a:outerShdw blurRad="12700" dist="127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Biologics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40" y="5116750"/>
            <a:ext cx="1240118" cy="1240118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6783664" y="4546822"/>
            <a:ext cx="2200280" cy="307777"/>
          </a:xfrm>
          <a:prstGeom prst="rect">
            <a:avLst/>
          </a:prstGeom>
          <a:noFill/>
          <a:ln w="19050">
            <a:noFill/>
          </a:ln>
          <a:effectLst>
            <a:outerShdw blurRad="12700" dist="127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u="sng" dirty="0" smtClean="0">
                <a:solidFill>
                  <a:srgbClr val="634329"/>
                </a:solidFill>
              </a:rPr>
              <a:t>Translational Medicine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72" y="4857232"/>
            <a:ext cx="1240118" cy="124011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27146" y="2988297"/>
            <a:ext cx="1582438" cy="1750141"/>
            <a:chOff x="3727146" y="2988297"/>
            <a:chExt cx="1582438" cy="1750141"/>
          </a:xfrm>
        </p:grpSpPr>
        <p:pic>
          <p:nvPicPr>
            <p:cNvPr id="3" name="Picture 2" descr="test_tubes.jp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46" y="3159832"/>
              <a:ext cx="1582438" cy="157860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3757139" y="2988297"/>
              <a:ext cx="1535962" cy="355422"/>
            </a:xfrm>
            <a:prstGeom prst="rect">
              <a:avLst/>
            </a:prstGeom>
            <a:gradFill flip="none" rotWithShape="1">
              <a:gsLst>
                <a:gs pos="0">
                  <a:srgbClr val="FACF00"/>
                </a:gs>
                <a:gs pos="100000">
                  <a:schemeClr val="accent1"/>
                </a:gs>
              </a:gsLst>
              <a:lin ang="5400000" scaled="0"/>
              <a:tileRect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r>
                <a:rPr lang="en-US" b="1" dirty="0" smtClean="0">
                  <a:solidFill>
                    <a:srgbClr val="923222"/>
                  </a:solidFill>
                </a:rPr>
                <a:t>Project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10</a:t>
            </a:fld>
            <a:endParaRPr lang="en-US" noProof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578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612985"/>
            <a:ext cx="8289925" cy="498475"/>
          </a:xfrm>
        </p:spPr>
        <p:txBody>
          <a:bodyPr/>
          <a:lstStyle/>
          <a:p>
            <a:r>
              <a:rPr lang="en-US" dirty="0" smtClean="0"/>
              <a:t>NIBR Postdoctoral Program Objectives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5791200" cy="5035225"/>
          </a:xfrm>
        </p:spPr>
        <p:txBody>
          <a:bodyPr/>
          <a:lstStyle/>
          <a:p>
            <a:r>
              <a:rPr lang="en-US" sz="2200" dirty="0" smtClean="0"/>
              <a:t>Support </a:t>
            </a:r>
            <a:r>
              <a:rPr lang="en-US" sz="2200" dirty="0" smtClean="0">
                <a:solidFill>
                  <a:schemeClr val="accent2"/>
                </a:solidFill>
              </a:rPr>
              <a:t>innovative, publishable, basic research </a:t>
            </a:r>
            <a:r>
              <a:rPr lang="en-US" sz="2200" dirty="0" smtClean="0"/>
              <a:t>that addresses important scientific questions, furthers mechanistic understanding of disease, and </a:t>
            </a:r>
            <a:r>
              <a:rPr lang="en-US" sz="2200" dirty="0" smtClean="0">
                <a:solidFill>
                  <a:schemeClr val="accent2"/>
                </a:solidFill>
              </a:rPr>
              <a:t>enhances drug discovery efforts</a:t>
            </a:r>
          </a:p>
          <a:p>
            <a:r>
              <a:rPr lang="en-US" sz="2200" dirty="0" smtClean="0"/>
              <a:t>Provide opportunities for </a:t>
            </a:r>
            <a:r>
              <a:rPr lang="en-US" sz="2200" dirty="0" smtClean="0">
                <a:solidFill>
                  <a:schemeClr val="accent2"/>
                </a:solidFill>
              </a:rPr>
              <a:t>scientific and career development</a:t>
            </a:r>
            <a:r>
              <a:rPr lang="en-US" sz="2200" dirty="0" smtClean="0"/>
              <a:t> to prepare fellows for their next step in academia or industry</a:t>
            </a:r>
          </a:p>
          <a:p>
            <a:r>
              <a:rPr lang="en-US" sz="2200" dirty="0" smtClean="0"/>
              <a:t>Continue to build a </a:t>
            </a:r>
            <a:r>
              <a:rPr lang="en-US" sz="2200" dirty="0" smtClean="0">
                <a:solidFill>
                  <a:schemeClr val="accent2"/>
                </a:solidFill>
              </a:rPr>
              <a:t>diverse and inclusive</a:t>
            </a:r>
            <a:r>
              <a:rPr lang="en-US" sz="2200" dirty="0" smtClean="0"/>
              <a:t> program that brings together excellent </a:t>
            </a:r>
            <a:r>
              <a:rPr lang="en-US" sz="2200" dirty="0" err="1" smtClean="0"/>
              <a:t>postdocs</a:t>
            </a:r>
            <a:r>
              <a:rPr lang="en-US" sz="2200" dirty="0" smtClean="0"/>
              <a:t>, mentors, and projects</a:t>
            </a:r>
          </a:p>
          <a:p>
            <a:pPr eaLnBrk="1" hangingPunct="1"/>
            <a:r>
              <a:rPr lang="en-US" sz="2200" dirty="0" smtClean="0"/>
              <a:t>Partner with </a:t>
            </a:r>
            <a:r>
              <a:rPr lang="en-US" sz="2200" dirty="0" smtClean="0">
                <a:solidFill>
                  <a:schemeClr val="accent2"/>
                </a:solidFill>
              </a:rPr>
              <a:t>academic centers of excellence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60800"/>
            <a:ext cx="33528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98" y="1282640"/>
            <a:ext cx="3360902" cy="223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11</a:t>
            </a:fld>
            <a:endParaRPr lang="en-US" noProof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17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57200"/>
            <a:ext cx="8289925" cy="498475"/>
          </a:xfrm>
        </p:spPr>
        <p:txBody>
          <a:bodyPr/>
          <a:lstStyle/>
          <a:p>
            <a:r>
              <a:rPr lang="en-US" smtClean="0"/>
              <a:t>What do we look for in postdoc candidates?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38679"/>
            <a:ext cx="8467725" cy="5407634"/>
          </a:xfrm>
        </p:spPr>
        <p:txBody>
          <a:bodyPr/>
          <a:lstStyle/>
          <a:p>
            <a:pPr eaLnBrk="1" hangingPunct="1"/>
            <a:r>
              <a:rPr lang="en-US" dirty="0" smtClean="0"/>
              <a:t>Solid scientific background in almost any area – molecular and cell biology, biochemistry, chemistry, mouse models, computational sciences, pharmacology, etc.</a:t>
            </a:r>
          </a:p>
          <a:p>
            <a:pPr eaLnBrk="1" hangingPunct="1"/>
            <a:r>
              <a:rPr lang="en-US" dirty="0" smtClean="0"/>
              <a:t>Strong critical abilities</a:t>
            </a:r>
          </a:p>
          <a:p>
            <a:pPr eaLnBrk="1" hangingPunct="1"/>
            <a:r>
              <a:rPr lang="en-US" dirty="0" smtClean="0"/>
              <a:t>Scientific vision</a:t>
            </a:r>
          </a:p>
          <a:p>
            <a:pPr eaLnBrk="1" hangingPunct="1"/>
            <a:r>
              <a:rPr lang="en-US" dirty="0" smtClean="0"/>
              <a:t>Passion for science</a:t>
            </a:r>
          </a:p>
          <a:p>
            <a:pPr eaLnBrk="1" hangingPunct="1"/>
            <a:r>
              <a:rPr lang="en-US" dirty="0" smtClean="0"/>
              <a:t>Eligibility</a:t>
            </a:r>
          </a:p>
          <a:p>
            <a:pPr lvl="1" eaLnBrk="1" hangingPunct="1"/>
            <a:r>
              <a:rPr lang="en-US" dirty="0" smtClean="0"/>
              <a:t>PhD </a:t>
            </a:r>
            <a:r>
              <a:rPr lang="en-US" dirty="0"/>
              <a:t>students within one year of completing their thesis </a:t>
            </a:r>
            <a:r>
              <a:rPr lang="en-US" dirty="0" smtClean="0"/>
              <a:t>work</a:t>
            </a:r>
          </a:p>
          <a:p>
            <a:pPr lvl="1" eaLnBrk="1" hangingPunct="1"/>
            <a:r>
              <a:rPr lang="en-US" dirty="0" smtClean="0"/>
              <a:t>Postdoctoral </a:t>
            </a:r>
            <a:r>
              <a:rPr lang="en-US" dirty="0"/>
              <a:t>scholars with fewer than 2 years of research experience past the PhD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50" y="2743200"/>
            <a:ext cx="26470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94" y="2743199"/>
            <a:ext cx="264560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12</a:t>
            </a:fld>
            <a:endParaRPr lang="en-US" noProof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622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82713"/>
            <a:ext cx="8793163" cy="5094287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Up to 4 year term</a:t>
            </a:r>
          </a:p>
          <a:p>
            <a:pPr eaLnBrk="1" hangingPunct="1">
              <a:defRPr/>
            </a:pPr>
            <a:r>
              <a:rPr lang="en-US" sz="2000" dirty="0" smtClean="0"/>
              <a:t>NIBR mentor + Academic advisor</a:t>
            </a:r>
          </a:p>
          <a:p>
            <a:pPr eaLnBrk="1" hangingPunct="1">
              <a:defRPr/>
            </a:pPr>
            <a:r>
              <a:rPr lang="en-US" sz="2000" dirty="0" smtClean="0"/>
              <a:t>Scientific seminars: 1-3/week</a:t>
            </a:r>
          </a:p>
          <a:p>
            <a:pPr eaLnBrk="1" hangingPunct="1">
              <a:defRPr/>
            </a:pPr>
            <a:r>
              <a:rPr lang="en-US" sz="2000" dirty="0" smtClean="0"/>
              <a:t>Postdoctoral seminar series: 1-2/month</a:t>
            </a:r>
          </a:p>
          <a:p>
            <a:pPr eaLnBrk="1" hangingPunct="1">
              <a:defRPr/>
            </a:pPr>
            <a:r>
              <a:rPr lang="en-US" sz="2000" dirty="0" smtClean="0"/>
              <a:t>Attend external scientific conferences</a:t>
            </a:r>
          </a:p>
          <a:p>
            <a:pPr eaLnBrk="1" hangingPunct="1">
              <a:defRPr/>
            </a:pPr>
            <a:r>
              <a:rPr lang="en-US" sz="2000" dirty="0" smtClean="0"/>
              <a:t>Postdoctoral Research Days</a:t>
            </a:r>
          </a:p>
          <a:p>
            <a:pPr eaLnBrk="1" hangingPunct="1">
              <a:defRPr/>
            </a:pPr>
            <a:r>
              <a:rPr lang="en-US" sz="2000" dirty="0" smtClean="0"/>
              <a:t>Workshops (presentation skills, career development,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eaLnBrk="1" hangingPunct="1">
              <a:defRPr/>
            </a:pPr>
            <a:r>
              <a:rPr lang="en-US" sz="2000" dirty="0" smtClean="0"/>
              <a:t>Individual Development Plan (optional)</a:t>
            </a:r>
            <a:endParaRPr lang="en-US" sz="2000" dirty="0">
              <a:solidFill>
                <a:schemeClr val="accent1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4"/>
                </a:solidFill>
              </a:rPr>
              <a:t>To apply: </a:t>
            </a:r>
            <a:r>
              <a:rPr lang="en-US" sz="2000" dirty="0" smtClean="0">
                <a:hlinkClick r:id="rId3"/>
              </a:rPr>
              <a:t>http://nibr.com</a:t>
            </a:r>
            <a:r>
              <a:rPr lang="en-US" sz="2000" dirty="0" smtClean="0"/>
              <a:t>  -&gt; Postdocs  -&gt; Application process</a:t>
            </a:r>
          </a:p>
          <a:p>
            <a:pPr eaLnBrk="1" hangingPunct="1">
              <a:defRPr/>
            </a:pPr>
            <a:endParaRPr lang="en-US" sz="2000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485775" y="614850"/>
            <a:ext cx="8229600" cy="498475"/>
          </a:xfrm>
        </p:spPr>
        <p:txBody>
          <a:bodyPr/>
          <a:lstStyle/>
          <a:p>
            <a:r>
              <a:rPr lang="en-US" dirty="0" smtClean="0"/>
              <a:t>NIBR Postdoctoral Program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13</a:t>
            </a:fld>
            <a:endParaRPr lang="en-US" noProof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24000"/>
            <a:ext cx="4000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5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46840"/>
            <a:ext cx="8534400" cy="911225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95000"/>
              </a:lnSpc>
              <a:defRPr/>
            </a:pPr>
            <a:r>
              <a:rPr lang="en-US" sz="2800" kern="0" dirty="0" smtClean="0">
                <a:solidFill>
                  <a:srgbClr val="923222"/>
                </a:solidFill>
                <a:latin typeface="Arial"/>
              </a:rPr>
              <a:t>NIBR Postdocs </a:t>
            </a:r>
            <a:r>
              <a:rPr lang="en-US" sz="2800" kern="0" dirty="0">
                <a:solidFill>
                  <a:srgbClr val="923222"/>
                </a:solidFill>
                <a:latin typeface="Arial"/>
              </a:rPr>
              <a:t>C</a:t>
            </a:r>
            <a:r>
              <a:rPr lang="en-US" sz="2800" kern="0" dirty="0" smtClean="0">
                <a:solidFill>
                  <a:srgbClr val="923222"/>
                </a:solidFill>
                <a:latin typeface="Arial"/>
              </a:rPr>
              <a:t>ontribute </a:t>
            </a:r>
            <a:r>
              <a:rPr lang="en-US" sz="2800" kern="0" dirty="0">
                <a:solidFill>
                  <a:srgbClr val="923222"/>
                </a:solidFill>
                <a:latin typeface="Arial"/>
              </a:rPr>
              <a:t>H</a:t>
            </a:r>
            <a:r>
              <a:rPr lang="en-US" sz="2800" kern="0" dirty="0" smtClean="0">
                <a:solidFill>
                  <a:srgbClr val="923222"/>
                </a:solidFill>
                <a:latin typeface="Arial"/>
              </a:rPr>
              <a:t>igh-quality Publications</a:t>
            </a:r>
          </a:p>
          <a:p>
            <a:pPr eaLnBrk="0" hangingPunct="0">
              <a:lnSpc>
                <a:spcPct val="95000"/>
              </a:lnSpc>
              <a:defRPr/>
            </a:pPr>
            <a:r>
              <a:rPr lang="en-US" sz="2000" i="1" kern="0" dirty="0">
                <a:latin typeface="Arial"/>
              </a:rPr>
              <a:t>O</a:t>
            </a:r>
            <a:r>
              <a:rPr lang="en-US" sz="2000" i="1" kern="0" dirty="0" smtClean="0">
                <a:latin typeface="Arial"/>
              </a:rPr>
              <a:t>ther publications at: </a:t>
            </a:r>
            <a:r>
              <a:rPr lang="en-US" sz="2000" i="1" kern="0" dirty="0">
                <a:latin typeface="Arial"/>
              </a:rPr>
              <a:t>http://nibr.com/postdocs/publications/index.shtml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43000"/>
            <a:ext cx="8458200" cy="5334000"/>
          </a:xfrm>
          <a:prstGeom prst="rect">
            <a:avLst/>
          </a:prstGeom>
        </p:spPr>
        <p:txBody>
          <a:bodyPr/>
          <a:lstStyle/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300" kern="0" dirty="0">
              <a:solidFill>
                <a:srgbClr val="000000"/>
              </a:solidFill>
            </a:endParaRP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SzPct val="110000"/>
              <a:defRPr/>
            </a:pPr>
            <a:r>
              <a:rPr lang="en-US" sz="1400" kern="0" dirty="0"/>
              <a:t>Pim2 is required for maintaining multiple myeloma cell growth through modulating TSC2 phosphorylation.</a:t>
            </a:r>
          </a:p>
          <a:p>
            <a:pPr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chemeClr val="accent2"/>
                </a:solidFill>
              </a:rPr>
              <a:t>Lu J, Zavorotinskaya T, Dai Y, </a:t>
            </a:r>
            <a:r>
              <a:rPr lang="en-US" sz="1400" kern="0" dirty="0" err="1">
                <a:solidFill>
                  <a:schemeClr val="accent2"/>
                </a:solidFill>
              </a:rPr>
              <a:t>Niu</a:t>
            </a:r>
            <a:r>
              <a:rPr lang="en-US" sz="1400" kern="0" dirty="0">
                <a:solidFill>
                  <a:schemeClr val="accent2"/>
                </a:solidFill>
              </a:rPr>
              <a:t> XH, Castillo J, </a:t>
            </a:r>
            <a:r>
              <a:rPr lang="en-US" sz="1400" kern="0" dirty="0" err="1">
                <a:solidFill>
                  <a:schemeClr val="accent2"/>
                </a:solidFill>
              </a:rPr>
              <a:t>Sim</a:t>
            </a:r>
            <a:r>
              <a:rPr lang="en-US" sz="1400" kern="0" dirty="0">
                <a:solidFill>
                  <a:schemeClr val="accent2"/>
                </a:solidFill>
              </a:rPr>
              <a:t> J, Yu J, Wang Y, Langowski JL, Holash J, Shannon K, </a:t>
            </a:r>
            <a:r>
              <a:rPr lang="en-US" sz="1400" kern="0" dirty="0" smtClean="0">
                <a:solidFill>
                  <a:schemeClr val="accent2"/>
                </a:solidFill>
              </a:rPr>
              <a:t>Garcia PD</a:t>
            </a:r>
            <a:r>
              <a:rPr lang="en-US" sz="1400" kern="0" dirty="0">
                <a:solidFill>
                  <a:schemeClr val="accent2"/>
                </a:solidFill>
              </a:rPr>
              <a:t>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rgbClr val="C00000"/>
                </a:solidFill>
              </a:rPr>
              <a:t>Blood. 2013 Aug 29;122(9):1610-20.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400" kern="0" dirty="0" smtClean="0">
              <a:solidFill>
                <a:srgbClr val="923222"/>
              </a:solidFill>
            </a:endParaRP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SzPct val="110000"/>
              <a:defRPr/>
            </a:pPr>
            <a:r>
              <a:rPr lang="en-US" sz="1400" kern="0" dirty="0" smtClean="0"/>
              <a:t>Identification of NUB1 as a suppressor of mutant Huntington toxicity via enhanced protein clearance.</a:t>
            </a: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 smtClean="0">
                <a:solidFill>
                  <a:schemeClr val="accent2"/>
                </a:solidFill>
              </a:rPr>
              <a:t>Lu B, Al-</a:t>
            </a:r>
            <a:r>
              <a:rPr lang="en-US" sz="1400" kern="0" dirty="0" err="1" smtClean="0">
                <a:solidFill>
                  <a:schemeClr val="accent2"/>
                </a:solidFill>
              </a:rPr>
              <a:t>Ramahi</a:t>
            </a:r>
            <a:r>
              <a:rPr lang="en-US" sz="1400" kern="0" dirty="0" smtClean="0">
                <a:solidFill>
                  <a:schemeClr val="accent2"/>
                </a:solidFill>
              </a:rPr>
              <a:t> I, Valencia A, Wang Q, </a:t>
            </a:r>
            <a:r>
              <a:rPr lang="en-US" sz="1400" kern="0" dirty="0" err="1" smtClean="0">
                <a:solidFill>
                  <a:schemeClr val="accent2"/>
                </a:solidFill>
              </a:rPr>
              <a:t>Berenshteyn</a:t>
            </a:r>
            <a:r>
              <a:rPr lang="en-US" sz="1400" kern="0" dirty="0" smtClean="0">
                <a:solidFill>
                  <a:schemeClr val="accent2"/>
                </a:solidFill>
              </a:rPr>
              <a:t> F, Yang H, </a:t>
            </a:r>
            <a:r>
              <a:rPr lang="en-US" sz="1400" kern="0" dirty="0" err="1" smtClean="0">
                <a:solidFill>
                  <a:schemeClr val="accent2"/>
                </a:solidFill>
              </a:rPr>
              <a:t>Gallego</a:t>
            </a:r>
            <a:r>
              <a:rPr lang="en-US" sz="1400" kern="0" dirty="0" smtClean="0">
                <a:solidFill>
                  <a:schemeClr val="accent2"/>
                </a:solidFill>
              </a:rPr>
              <a:t>-Flores T, </a:t>
            </a:r>
            <a:r>
              <a:rPr lang="en-US" sz="1400" kern="0" dirty="0" err="1" smtClean="0">
                <a:solidFill>
                  <a:schemeClr val="accent2"/>
                </a:solidFill>
              </a:rPr>
              <a:t>Ichcho</a:t>
            </a:r>
            <a:r>
              <a:rPr lang="en-US" sz="1400" kern="0" dirty="0" smtClean="0">
                <a:solidFill>
                  <a:schemeClr val="accent2"/>
                </a:solidFill>
              </a:rPr>
              <a:t> S, Lacoste A, </a:t>
            </a:r>
            <a:r>
              <a:rPr lang="en-US" sz="1400" kern="0" dirty="0" err="1" smtClean="0">
                <a:solidFill>
                  <a:schemeClr val="accent2"/>
                </a:solidFill>
              </a:rPr>
              <a:t>Hild</a:t>
            </a:r>
            <a:r>
              <a:rPr lang="en-US" sz="1400" kern="0" dirty="0" smtClean="0">
                <a:solidFill>
                  <a:schemeClr val="accent2"/>
                </a:solidFill>
              </a:rPr>
              <a:t> M, </a:t>
            </a:r>
            <a:r>
              <a:rPr lang="en-US" sz="1400" kern="0" dirty="0" err="1" smtClean="0">
                <a:solidFill>
                  <a:schemeClr val="accent2"/>
                </a:solidFill>
              </a:rPr>
              <a:t>Difiglia</a:t>
            </a:r>
            <a:r>
              <a:rPr lang="en-US" sz="1400" kern="0" dirty="0" smtClean="0">
                <a:solidFill>
                  <a:schemeClr val="accent2"/>
                </a:solidFill>
              </a:rPr>
              <a:t> M, </a:t>
            </a:r>
            <a:r>
              <a:rPr lang="en-US" sz="1400" kern="0" dirty="0" err="1" smtClean="0">
                <a:solidFill>
                  <a:schemeClr val="accent2"/>
                </a:solidFill>
              </a:rPr>
              <a:t>Botas</a:t>
            </a:r>
            <a:r>
              <a:rPr lang="en-US" sz="1400" kern="0" dirty="0" smtClean="0">
                <a:solidFill>
                  <a:schemeClr val="accent2"/>
                </a:solidFill>
              </a:rPr>
              <a:t> J, Palacino J.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 smtClean="0">
                <a:solidFill>
                  <a:srgbClr val="C00000"/>
                </a:solidFill>
              </a:rPr>
              <a:t>Nat </a:t>
            </a:r>
            <a:r>
              <a:rPr lang="en-US" sz="1400" kern="0" dirty="0" err="1" smtClean="0">
                <a:solidFill>
                  <a:srgbClr val="C00000"/>
                </a:solidFill>
              </a:rPr>
              <a:t>Neurosci</a:t>
            </a:r>
            <a:r>
              <a:rPr lang="en-US" sz="1400" kern="0" dirty="0" smtClean="0">
                <a:solidFill>
                  <a:srgbClr val="C00000"/>
                </a:solidFill>
              </a:rPr>
              <a:t>. 2013 May;16(5):562-70. </a:t>
            </a: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400" kern="0" dirty="0" smtClean="0">
              <a:solidFill>
                <a:srgbClr val="923222"/>
              </a:solidFill>
            </a:endParaRP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SzPct val="110000"/>
              <a:defRPr/>
            </a:pPr>
            <a:r>
              <a:rPr lang="en-US" sz="1400" kern="0" dirty="0"/>
              <a:t>RAF inhibitors activate the MAPK pathway by relieving inhibitory </a:t>
            </a:r>
            <a:r>
              <a:rPr lang="en-US" sz="1400" kern="0" dirty="0" err="1"/>
              <a:t>autophosphorylation</a:t>
            </a:r>
            <a:r>
              <a:rPr lang="en-US" sz="1400" kern="0" dirty="0"/>
              <a:t>.</a:t>
            </a: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chemeClr val="accent2"/>
                </a:solidFill>
              </a:rPr>
              <a:t>Holderfield M, Merritt H, Chan J, </a:t>
            </a:r>
            <a:r>
              <a:rPr lang="en-US" sz="1400" kern="0" dirty="0" err="1">
                <a:solidFill>
                  <a:schemeClr val="accent2"/>
                </a:solidFill>
              </a:rPr>
              <a:t>Wallroth</a:t>
            </a:r>
            <a:r>
              <a:rPr lang="en-US" sz="1400" kern="0" dirty="0">
                <a:solidFill>
                  <a:schemeClr val="accent2"/>
                </a:solidFill>
              </a:rPr>
              <a:t> M, </a:t>
            </a:r>
            <a:r>
              <a:rPr lang="en-US" sz="1400" kern="0" dirty="0" err="1">
                <a:solidFill>
                  <a:schemeClr val="accent2"/>
                </a:solidFill>
              </a:rPr>
              <a:t>Tandeske</a:t>
            </a:r>
            <a:r>
              <a:rPr lang="en-US" sz="1400" kern="0" dirty="0">
                <a:solidFill>
                  <a:schemeClr val="accent2"/>
                </a:solidFill>
              </a:rPr>
              <a:t> L, </a:t>
            </a:r>
            <a:r>
              <a:rPr lang="en-US" sz="1400" kern="0" dirty="0" err="1">
                <a:solidFill>
                  <a:schemeClr val="accent2"/>
                </a:solidFill>
              </a:rPr>
              <a:t>Zhai</a:t>
            </a:r>
            <a:r>
              <a:rPr lang="en-US" sz="1400" kern="0" dirty="0">
                <a:solidFill>
                  <a:schemeClr val="accent2"/>
                </a:solidFill>
              </a:rPr>
              <a:t> H, </a:t>
            </a:r>
            <a:r>
              <a:rPr lang="en-US" sz="1400" kern="0" dirty="0" err="1">
                <a:solidFill>
                  <a:schemeClr val="accent2"/>
                </a:solidFill>
              </a:rPr>
              <a:t>Tellew</a:t>
            </a:r>
            <a:r>
              <a:rPr lang="en-US" sz="1400" kern="0" dirty="0">
                <a:solidFill>
                  <a:schemeClr val="accent2"/>
                </a:solidFill>
              </a:rPr>
              <a:t> J, Hardy S, Hekmat-Nejad M, Stuart DD, McCormick F, Nagel TE.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rgbClr val="C00000"/>
                </a:solidFill>
              </a:rPr>
              <a:t>Cancer Cell. 2013 May 13;23(5):594-602. </a:t>
            </a: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400" kern="0" dirty="0">
              <a:solidFill>
                <a:srgbClr val="923222"/>
              </a:solidFill>
            </a:endParaRP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/>
              <a:t>A unique </a:t>
            </a:r>
            <a:r>
              <a:rPr lang="en-US" sz="1400" kern="0" dirty="0" smtClean="0"/>
              <a:t>herpes viral </a:t>
            </a:r>
            <a:r>
              <a:rPr lang="en-US" sz="1400" kern="0" dirty="0"/>
              <a:t>transcriptional program in KSHV-infected lymphatic endothelial cells leads to mTORC1 activation and </a:t>
            </a:r>
            <a:r>
              <a:rPr lang="en-US" sz="1400" kern="0" dirty="0" err="1"/>
              <a:t>rapamycin</a:t>
            </a:r>
            <a:r>
              <a:rPr lang="en-US" sz="1400" kern="0" dirty="0"/>
              <a:t> sensitivity.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chemeClr val="accent2"/>
                </a:solidFill>
              </a:rPr>
              <a:t>Chang HH, Ganem D.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rgbClr val="C00000"/>
                </a:solidFill>
              </a:rPr>
              <a:t>Cell Host Microbe. 2013 Apr 17;13(4):429-40.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400" kern="0" dirty="0">
              <a:solidFill>
                <a:srgbClr val="923222"/>
              </a:solidFill>
            </a:endParaRP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 smtClean="0"/>
              <a:t>Modeling </a:t>
            </a:r>
            <a:r>
              <a:rPr lang="en-US" sz="1400" kern="0" dirty="0" err="1"/>
              <a:t>vemurafenib</a:t>
            </a:r>
            <a:r>
              <a:rPr lang="en-US" sz="1400" kern="0" dirty="0"/>
              <a:t> resistance in melanoma reveals a strategy to forestall drug resistance.</a:t>
            </a:r>
          </a:p>
          <a:p>
            <a:pPr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chemeClr val="accent2"/>
                </a:solidFill>
              </a:rPr>
              <a:t>Das Thakur M, </a:t>
            </a:r>
            <a:r>
              <a:rPr lang="en-US" sz="1400" kern="0" dirty="0" err="1">
                <a:solidFill>
                  <a:schemeClr val="accent2"/>
                </a:solidFill>
              </a:rPr>
              <a:t>Salangsang</a:t>
            </a:r>
            <a:r>
              <a:rPr lang="en-US" sz="1400" kern="0" dirty="0">
                <a:solidFill>
                  <a:schemeClr val="accent2"/>
                </a:solidFill>
              </a:rPr>
              <a:t> F, </a:t>
            </a:r>
            <a:r>
              <a:rPr lang="en-US" sz="1400" kern="0" dirty="0" err="1">
                <a:solidFill>
                  <a:schemeClr val="accent2"/>
                </a:solidFill>
              </a:rPr>
              <a:t>Landman</a:t>
            </a:r>
            <a:r>
              <a:rPr lang="en-US" sz="1400" kern="0" dirty="0">
                <a:solidFill>
                  <a:schemeClr val="accent2"/>
                </a:solidFill>
              </a:rPr>
              <a:t> AS, Sellers WR, Pryer NK, Levesque MP, </a:t>
            </a:r>
            <a:r>
              <a:rPr lang="en-US" sz="1400" kern="0" dirty="0" err="1">
                <a:solidFill>
                  <a:schemeClr val="accent2"/>
                </a:solidFill>
              </a:rPr>
              <a:t>Dummer</a:t>
            </a:r>
            <a:r>
              <a:rPr lang="en-US" sz="1400" kern="0" dirty="0">
                <a:solidFill>
                  <a:schemeClr val="accent2"/>
                </a:solidFill>
              </a:rPr>
              <a:t> R, McMahon M, Stuart DD.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r>
              <a:rPr lang="en-US" sz="1400" kern="0" dirty="0">
                <a:solidFill>
                  <a:srgbClr val="C00000"/>
                </a:solidFill>
              </a:rPr>
              <a:t>Nature. 2013 Feb 14;494(7436):251-5. </a:t>
            </a: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300" kern="0" dirty="0" smtClean="0">
              <a:solidFill>
                <a:srgbClr val="923222"/>
              </a:solidFill>
            </a:endParaRP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200" kern="0" dirty="0">
              <a:solidFill>
                <a:srgbClr val="923222"/>
              </a:solidFill>
            </a:endParaRP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defRPr/>
            </a:pPr>
            <a:endParaRPr lang="en-US" sz="1200" kern="0" dirty="0">
              <a:solidFill>
                <a:srgbClr val="923222"/>
              </a:solidFill>
            </a:endParaRP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buFont typeface="Wingdings" pitchFamily="2" charset="2"/>
              <a:buNone/>
              <a:defRPr/>
            </a:pP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marL="233363" indent="-233363" eaLnBrk="0" hangingPunct="0">
              <a:lnSpc>
                <a:spcPct val="95000"/>
              </a:lnSpc>
              <a:spcBef>
                <a:spcPts val="0"/>
              </a:spcBef>
              <a:buClr>
                <a:srgbClr val="FCAF17"/>
              </a:buClr>
              <a:buSzPct val="110000"/>
              <a:buFont typeface="Wingdings" pitchFamily="2" charset="2"/>
              <a:buNone/>
              <a:defRPr/>
            </a:pPr>
            <a:endParaRPr lang="en-US" sz="10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14</a:t>
            </a:fld>
            <a:endParaRPr lang="en-US" noProof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90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Postdoc Alumni Data (2007-present)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tx1"/>
                </a:solidFill>
              </a:rPr>
              <a:t>Where do postdocs go immediately after their term at NIBR? 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58330356"/>
              </p:ext>
            </p:extLst>
          </p:nvPr>
        </p:nvGraphicFramePr>
        <p:xfrm>
          <a:off x="304800" y="1447800"/>
          <a:ext cx="84582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15</a:t>
            </a:fld>
            <a:endParaRPr lang="en-US" noProof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99706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17406"/>
            <a:ext cx="8289925" cy="794064"/>
          </a:xfrm>
        </p:spPr>
        <p:txBody>
          <a:bodyPr/>
          <a:lstStyle/>
          <a:p>
            <a:r>
              <a:rPr lang="en-US" dirty="0" smtClean="0"/>
              <a:t>Application Steps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tx1"/>
                </a:solidFill>
              </a:rPr>
              <a:t>Typically 3-4 months total</a:t>
            </a:r>
            <a:endParaRPr lang="en-US" i="1" dirty="0" smtClean="0">
              <a:solidFill>
                <a:schemeClr val="tx1"/>
              </a:solidFill>
            </a:endParaRP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0" y="1939925"/>
            <a:ext cx="1460500" cy="1252538"/>
          </a:xfrm>
          <a:prstGeom prst="homePlate">
            <a:avLst>
              <a:gd name="adj" fmla="val 15115"/>
            </a:avLst>
          </a:prstGeom>
          <a:solidFill>
            <a:schemeClr val="accent1"/>
          </a:solidFill>
          <a:ln w="9525" algn="ctr">
            <a:solidFill>
              <a:schemeClr val="bg2"/>
            </a:solidFill>
            <a:miter lim="800000"/>
            <a:headEnd/>
            <a:tailEnd type="none" w="sm" len="sm"/>
          </a:ln>
        </p:spPr>
        <p:txBody>
          <a:bodyPr wrap="none" lIns="90000" tIns="46800" rIns="90000" bIns="46800" anchor="ctr"/>
          <a:lstStyle/>
          <a:p>
            <a:pPr eaLnBrk="0" hangingPunct="0">
              <a:spcAft>
                <a:spcPct val="40000"/>
              </a:spcAft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View mentor </a:t>
            </a:r>
          </a:p>
          <a:p>
            <a:pPr eaLnBrk="0" hangingPunct="0">
              <a:spcAft>
                <a:spcPct val="40000"/>
              </a:spcAft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profiles and </a:t>
            </a:r>
          </a:p>
          <a:p>
            <a:pPr eaLnBrk="0" hangingPunct="0">
              <a:spcAft>
                <a:spcPct val="40000"/>
              </a:spcAft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apply*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328738" y="3886200"/>
            <a:ext cx="1643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   ~2 weeks</a:t>
            </a:r>
          </a:p>
        </p:txBody>
      </p:sp>
      <p:sp>
        <p:nvSpPr>
          <p:cNvPr id="38917" name="AutoShape 7"/>
          <p:cNvSpPr>
            <a:spLocks noChangeArrowheads="1"/>
          </p:cNvSpPr>
          <p:nvPr/>
        </p:nvSpPr>
        <p:spPr bwMode="auto">
          <a:xfrm>
            <a:off x="2105025" y="3308350"/>
            <a:ext cx="214313" cy="495300"/>
          </a:xfrm>
          <a:prstGeom prst="downArrow">
            <a:avLst>
              <a:gd name="adj1" fmla="val 50000"/>
              <a:gd name="adj2" fmla="val 57778"/>
            </a:avLst>
          </a:prstGeom>
          <a:solidFill>
            <a:srgbClr val="7CCBF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3911600" y="3886200"/>
            <a:ext cx="111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Variable</a:t>
            </a:r>
          </a:p>
        </p:txBody>
      </p:sp>
      <p:sp>
        <p:nvSpPr>
          <p:cNvPr id="38919" name="AutoShape 11"/>
          <p:cNvSpPr>
            <a:spLocks noChangeArrowheads="1"/>
          </p:cNvSpPr>
          <p:nvPr/>
        </p:nvSpPr>
        <p:spPr bwMode="auto">
          <a:xfrm rot="1800000">
            <a:off x="5043488" y="3292475"/>
            <a:ext cx="214312" cy="495300"/>
          </a:xfrm>
          <a:prstGeom prst="downArrow">
            <a:avLst>
              <a:gd name="adj1" fmla="val 50000"/>
              <a:gd name="adj2" fmla="val 57778"/>
            </a:avLst>
          </a:prstGeom>
          <a:solidFill>
            <a:srgbClr val="7CCBF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38920" name="Rectangle 13"/>
          <p:cNvSpPr>
            <a:spLocks noChangeArrowheads="1"/>
          </p:cNvSpPr>
          <p:nvPr/>
        </p:nvSpPr>
        <p:spPr bwMode="auto">
          <a:xfrm>
            <a:off x="7315200" y="3948113"/>
            <a:ext cx="1649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Within 3 months of start</a:t>
            </a:r>
          </a:p>
        </p:txBody>
      </p:sp>
      <p:sp>
        <p:nvSpPr>
          <p:cNvPr id="38921" name="Rectangle 22"/>
          <p:cNvSpPr>
            <a:spLocks noChangeArrowheads="1"/>
          </p:cNvSpPr>
          <p:nvPr/>
        </p:nvSpPr>
        <p:spPr bwMode="auto">
          <a:xfrm>
            <a:off x="6019800" y="3910013"/>
            <a:ext cx="134461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&lt; 3 weeks</a:t>
            </a:r>
          </a:p>
        </p:txBody>
      </p:sp>
      <p:sp>
        <p:nvSpPr>
          <p:cNvPr id="38922" name="Rectangle 24"/>
          <p:cNvSpPr>
            <a:spLocks noChangeArrowheads="1"/>
          </p:cNvSpPr>
          <p:nvPr/>
        </p:nvSpPr>
        <p:spPr bwMode="auto">
          <a:xfrm>
            <a:off x="-123825" y="3352800"/>
            <a:ext cx="16811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lvl="1">
              <a:lnSpc>
                <a:spcPct val="95000"/>
              </a:lnSpc>
              <a:spcBef>
                <a:spcPct val="40000"/>
              </a:spcBef>
              <a:buClr>
                <a:srgbClr val="917B69"/>
              </a:buClr>
            </a:pPr>
            <a:r>
              <a:rPr lang="en-US" sz="1400" b="1" smtClean="0">
                <a:solidFill>
                  <a:srgbClr val="000000"/>
                </a:solidFill>
                <a:latin typeface="News Gothic MT" pitchFamily="34" charset="0"/>
              </a:rPr>
              <a:t>*Candidates apply to mentors indicated as having a “Postdoctoral Position Available”</a:t>
            </a:r>
            <a:endParaRPr lang="en-US" sz="1400" smtClean="0">
              <a:solidFill>
                <a:srgbClr val="000000"/>
              </a:solidFill>
            </a:endParaRPr>
          </a:p>
          <a:p>
            <a:pPr eaLnBrk="0" hangingPunct="0"/>
            <a:endParaRPr lang="en-US" sz="1400" smtClean="0">
              <a:solidFill>
                <a:srgbClr val="000000"/>
              </a:solidFill>
              <a:latin typeface="News Gothic MT" pitchFamily="34" charset="0"/>
            </a:endParaRPr>
          </a:p>
        </p:txBody>
      </p:sp>
      <p:sp>
        <p:nvSpPr>
          <p:cNvPr id="38923" name="AutoShape 3"/>
          <p:cNvSpPr>
            <a:spLocks noChangeArrowheads="1"/>
          </p:cNvSpPr>
          <p:nvPr/>
        </p:nvSpPr>
        <p:spPr bwMode="auto">
          <a:xfrm>
            <a:off x="1524000" y="1947863"/>
            <a:ext cx="1460500" cy="1252537"/>
          </a:xfrm>
          <a:prstGeom prst="homePlate">
            <a:avLst>
              <a:gd name="adj" fmla="val 15115"/>
            </a:avLst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 type="none" w="sm" len="sm"/>
          </a:ln>
        </p:spPr>
        <p:txBody>
          <a:bodyPr wrap="none" lIns="90000" tIns="46800" rIns="90000" bIns="46800" anchor="ctr"/>
          <a:lstStyle/>
          <a:p>
            <a:pPr eaLnBrk="0" hangingPunct="0">
              <a:spcAft>
                <a:spcPct val="40000"/>
              </a:spcAft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CV Review</a:t>
            </a:r>
          </a:p>
        </p:txBody>
      </p:sp>
      <p:sp>
        <p:nvSpPr>
          <p:cNvPr id="38924" name="AutoShape 3"/>
          <p:cNvSpPr>
            <a:spLocks noChangeArrowheads="1"/>
          </p:cNvSpPr>
          <p:nvPr/>
        </p:nvSpPr>
        <p:spPr bwMode="auto">
          <a:xfrm>
            <a:off x="3048000" y="1947863"/>
            <a:ext cx="1460500" cy="1252537"/>
          </a:xfrm>
          <a:prstGeom prst="homePlate">
            <a:avLst>
              <a:gd name="adj" fmla="val 15115"/>
            </a:avLst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 type="none" w="sm" len="sm"/>
          </a:ln>
        </p:spPr>
        <p:txBody>
          <a:bodyPr wrap="none" lIns="90000" tIns="46800" rIns="90000" bIns="46800" anchor="ctr"/>
          <a:lstStyle/>
          <a:p>
            <a:pPr eaLnBrk="0" hangingPunct="0">
              <a:spcAft>
                <a:spcPct val="40000"/>
              </a:spcAft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Phone </a:t>
            </a:r>
          </a:p>
          <a:p>
            <a:pPr eaLnBrk="0" hangingPunct="0">
              <a:spcAft>
                <a:spcPct val="40000"/>
              </a:spcAft>
            </a:pPr>
            <a:r>
              <a:rPr lang="en-US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Interview</a:t>
            </a:r>
          </a:p>
        </p:txBody>
      </p:sp>
      <p:sp>
        <p:nvSpPr>
          <p:cNvPr id="38925" name="AutoShape 3"/>
          <p:cNvSpPr>
            <a:spLocks noChangeArrowheads="1"/>
          </p:cNvSpPr>
          <p:nvPr/>
        </p:nvSpPr>
        <p:spPr bwMode="auto">
          <a:xfrm>
            <a:off x="4572000" y="1947863"/>
            <a:ext cx="1460500" cy="1252537"/>
          </a:xfrm>
          <a:prstGeom prst="homePlate">
            <a:avLst>
              <a:gd name="adj" fmla="val 15115"/>
            </a:avLst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 type="none" w="sm" len="sm"/>
          </a:ln>
        </p:spPr>
        <p:txBody>
          <a:bodyPr wrap="none" lIns="90000" tIns="46800" rIns="90000" bIns="46800" anchor="ctr"/>
          <a:lstStyle/>
          <a:p>
            <a:pPr eaLnBrk="0" hangingPunct="0">
              <a:spcAft>
                <a:spcPct val="40000"/>
              </a:spcAf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On-site</a:t>
            </a:r>
          </a:p>
          <a:p>
            <a:pPr eaLnBrk="0" hangingPunct="0">
              <a:spcAft>
                <a:spcPct val="40000"/>
              </a:spcAf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Interview</a:t>
            </a:r>
          </a:p>
        </p:txBody>
      </p:sp>
      <p:sp>
        <p:nvSpPr>
          <p:cNvPr id="38926" name="AutoShape 3"/>
          <p:cNvSpPr>
            <a:spLocks noChangeArrowheads="1"/>
          </p:cNvSpPr>
          <p:nvPr/>
        </p:nvSpPr>
        <p:spPr bwMode="auto">
          <a:xfrm>
            <a:off x="6096000" y="1981200"/>
            <a:ext cx="1460500" cy="1252538"/>
          </a:xfrm>
          <a:prstGeom prst="homePlate">
            <a:avLst>
              <a:gd name="adj" fmla="val 15115"/>
            </a:avLst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 type="none" w="sm" len="sm"/>
          </a:ln>
        </p:spPr>
        <p:txBody>
          <a:bodyPr wrap="none" lIns="90000" tIns="46800" rIns="90000" bIns="46800" anchor="ctr"/>
          <a:lstStyle/>
          <a:p>
            <a:pPr eaLnBrk="0" hangingPunct="0">
              <a:spcAft>
                <a:spcPct val="40000"/>
              </a:spcAf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 Outcome</a:t>
            </a:r>
          </a:p>
        </p:txBody>
      </p:sp>
      <p:sp>
        <p:nvSpPr>
          <p:cNvPr id="38927" name="AutoShape 3"/>
          <p:cNvSpPr>
            <a:spLocks noChangeArrowheads="1"/>
          </p:cNvSpPr>
          <p:nvPr/>
        </p:nvSpPr>
        <p:spPr bwMode="auto">
          <a:xfrm>
            <a:off x="7620000" y="1947863"/>
            <a:ext cx="1460500" cy="1252537"/>
          </a:xfrm>
          <a:prstGeom prst="homePlate">
            <a:avLst>
              <a:gd name="adj" fmla="val 15115"/>
            </a:avLst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 type="none" w="sm" len="sm"/>
          </a:ln>
        </p:spPr>
        <p:txBody>
          <a:bodyPr wrap="none" lIns="90000" tIns="46800" rIns="90000" bIns="46800" anchor="ctr"/>
          <a:lstStyle/>
          <a:p>
            <a:pPr eaLnBrk="0" hangingPunct="0">
              <a:spcAft>
                <a:spcPct val="40000"/>
              </a:spcAf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Develop </a:t>
            </a:r>
          </a:p>
          <a:p>
            <a:pPr eaLnBrk="0" hangingPunct="0">
              <a:spcAft>
                <a:spcPct val="40000"/>
              </a:spcAft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ws Gothic MT" pitchFamily="34" charset="0"/>
              </a:rPr>
              <a:t>Project</a:t>
            </a:r>
          </a:p>
        </p:txBody>
      </p:sp>
      <p:sp>
        <p:nvSpPr>
          <p:cNvPr id="38928" name="AutoShape 11"/>
          <p:cNvSpPr>
            <a:spLocks noChangeArrowheads="1"/>
          </p:cNvSpPr>
          <p:nvPr/>
        </p:nvSpPr>
        <p:spPr bwMode="auto">
          <a:xfrm rot="-1800000">
            <a:off x="3690938" y="3297238"/>
            <a:ext cx="214312" cy="495300"/>
          </a:xfrm>
          <a:prstGeom prst="downArrow">
            <a:avLst>
              <a:gd name="adj1" fmla="val 50000"/>
              <a:gd name="adj2" fmla="val 57778"/>
            </a:avLst>
          </a:prstGeom>
          <a:solidFill>
            <a:srgbClr val="7CCBF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38929" name="AutoShape 7"/>
          <p:cNvSpPr>
            <a:spLocks noChangeArrowheads="1"/>
          </p:cNvSpPr>
          <p:nvPr/>
        </p:nvSpPr>
        <p:spPr bwMode="auto">
          <a:xfrm>
            <a:off x="8091488" y="3314700"/>
            <a:ext cx="214312" cy="495300"/>
          </a:xfrm>
          <a:prstGeom prst="downArrow">
            <a:avLst>
              <a:gd name="adj1" fmla="val 50000"/>
              <a:gd name="adj2" fmla="val 57778"/>
            </a:avLst>
          </a:prstGeom>
          <a:solidFill>
            <a:srgbClr val="7CCBF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38930" name="AutoShape 7"/>
          <p:cNvSpPr>
            <a:spLocks noChangeArrowheads="1"/>
          </p:cNvSpPr>
          <p:nvPr/>
        </p:nvSpPr>
        <p:spPr bwMode="auto">
          <a:xfrm>
            <a:off x="6643688" y="3314700"/>
            <a:ext cx="214312" cy="495300"/>
          </a:xfrm>
          <a:prstGeom prst="downArrow">
            <a:avLst>
              <a:gd name="adj1" fmla="val 50000"/>
              <a:gd name="adj2" fmla="val 57778"/>
            </a:avLst>
          </a:prstGeom>
          <a:solidFill>
            <a:srgbClr val="7CCBF2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de-CH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1694" y="5574268"/>
            <a:ext cx="7606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apply: http://nibr.com  -&gt; Postdocs  -&gt; Application 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16</a:t>
            </a:fld>
            <a:endParaRPr lang="en-US" noProof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2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11162"/>
            <a:ext cx="8289925" cy="501676"/>
          </a:xfrm>
        </p:spPr>
        <p:txBody>
          <a:bodyPr/>
          <a:lstStyle/>
          <a:p>
            <a:r>
              <a:rPr lang="en-US" dirty="0" smtClean="0"/>
              <a:t>Potential Mentors in Emeryville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911587"/>
              </p:ext>
            </p:extLst>
          </p:nvPr>
        </p:nvGraphicFramePr>
        <p:xfrm>
          <a:off x="228600" y="1762760"/>
          <a:ext cx="8686800" cy="258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0545"/>
                <a:gridCol w="415625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Prospective</a:t>
                      </a: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Mentors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Department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Dino Mavrakis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Cancer Biology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John Langowski and Jocelyn Holash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Pharmacology and Translational Biology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Mallika Singh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Pharmacology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Tatiana Zavorotinskaya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Cancer Biology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Mohammad Hekmat-Nejad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Biochemical Lead Discovery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5715000"/>
            <a:ext cx="900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Visit </a:t>
            </a:r>
            <a:r>
              <a:rPr lang="en-US" i="1" dirty="0"/>
              <a:t>http://nibr.com/postdocs/index.shtml</a:t>
            </a:r>
            <a:r>
              <a:rPr lang="en-US" dirty="0" smtClean="0"/>
              <a:t> web page soon to view all available positions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17</a:t>
            </a:fld>
            <a:endParaRPr lang="en-US" noProof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43432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18</a:t>
            </a:fld>
            <a:endParaRPr lang="en-US" noProof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880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4676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43000" y="3429000"/>
            <a:ext cx="414408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Speaker: 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Yi-Chun Maria Chen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Postdoctoral Researcher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Genentech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56388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September 26, 2013</a:t>
            </a:r>
            <a:endParaRPr lang="en-US" sz="1050" dirty="0">
              <a:solidFill>
                <a:prstClr val="black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94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4676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43000" y="3429000"/>
            <a:ext cx="438293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Speaker: </a:t>
            </a:r>
          </a:p>
          <a:p>
            <a:r>
              <a:rPr lang="en-US" sz="2800" dirty="0">
                <a:solidFill>
                  <a:prstClr val="black"/>
                </a:solidFill>
              </a:rPr>
              <a:t>Chuck </a:t>
            </a:r>
            <a:r>
              <a:rPr lang="en-US" sz="2800" dirty="0" err="1" smtClean="0">
                <a:solidFill>
                  <a:prstClr val="black"/>
                </a:solidFill>
              </a:rPr>
              <a:t>Voliva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Director of Cancer Biology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Novartis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56388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September 26, 2013</a:t>
            </a:r>
            <a:endParaRPr lang="en-US" sz="1050" dirty="0">
              <a:solidFill>
                <a:prstClr val="black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08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Genentech Postdoc Program	</a:t>
            </a:r>
            <a:endParaRPr lang="en-US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8803" y="3648075"/>
            <a:ext cx="8226352" cy="1752600"/>
          </a:xfrm>
        </p:spPr>
        <p:txBody>
          <a:bodyPr/>
          <a:lstStyle/>
          <a:p>
            <a:r>
              <a:rPr lang="en-US" sz="2400" dirty="0" smtClean="0"/>
              <a:t>The Berkeley Postdoc Industry Exploration Program (PIEP)</a:t>
            </a:r>
          </a:p>
          <a:p>
            <a:r>
              <a:rPr lang="en-US" sz="2400" dirty="0" smtClean="0"/>
              <a:t>by Yi-Chun Maria Chen</a:t>
            </a:r>
          </a:p>
          <a:p>
            <a:r>
              <a:rPr lang="en-US" sz="2400" dirty="0" smtClean="0"/>
              <a:t>Sep 26, 2013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27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Mission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E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mphasize on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basic and fundamental discovery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research.</a:t>
            </a:r>
          </a:p>
          <a:p>
            <a:pPr algn="ctr"/>
            <a:endParaRPr lang="en-US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dirty="0" smtClean="0"/>
              <a:t>Provide second-to-none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resources in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areas ranging from structure determination to mouse genetics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make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an exceptional environment. </a:t>
            </a:r>
            <a:endParaRPr lang="en-US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first-rate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science.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Publish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top-tier journals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851" y="1382505"/>
            <a:ext cx="747933" cy="803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1217" y="1385508"/>
            <a:ext cx="2531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</a:rPr>
              <a:t>Dr. </a:t>
            </a:r>
            <a:r>
              <a:rPr lang="en-US" sz="2400" dirty="0" err="1" smtClean="0">
                <a:solidFill>
                  <a:srgbClr val="000000"/>
                </a:solidFill>
              </a:rPr>
              <a:t>Vishva</a:t>
            </a:r>
            <a:r>
              <a:rPr lang="en-US" sz="2400" dirty="0" smtClean="0">
                <a:solidFill>
                  <a:srgbClr val="000000"/>
                </a:solidFill>
              </a:rPr>
              <a:t> Dixit</a:t>
            </a:r>
          </a:p>
          <a:p>
            <a:pPr eaLnBrk="0" hangingPunct="0"/>
            <a:r>
              <a:rPr lang="en-US" sz="2400" dirty="0" smtClean="0">
                <a:solidFill>
                  <a:srgbClr val="000000"/>
                </a:solidFill>
              </a:rPr>
              <a:t>Program Director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707778" y="2603075"/>
            <a:ext cx="10495" cy="2729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521813" y="2833993"/>
            <a:ext cx="239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000000"/>
                </a:solidFill>
              </a:rPr>
              <a:t>Postdoc Committee: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701147" y="2595305"/>
            <a:ext cx="3522545" cy="1826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4559248" y="2186358"/>
            <a:ext cx="6193" cy="39572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208166" y="2608527"/>
            <a:ext cx="10495" cy="2729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6" name="Group 35"/>
          <p:cNvGrpSpPr/>
          <p:nvPr/>
        </p:nvGrpSpPr>
        <p:grpSpPr>
          <a:xfrm>
            <a:off x="1136311" y="3665698"/>
            <a:ext cx="3212808" cy="1519459"/>
            <a:chOff x="254708" y="3665698"/>
            <a:chExt cx="3212808" cy="1519459"/>
          </a:xfrm>
        </p:grpSpPr>
        <p:pic>
          <p:nvPicPr>
            <p:cNvPr id="38" name="Picture 4" descr="shivani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08" y="3665698"/>
              <a:ext cx="750043" cy="75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9" descr="chunya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886" y="3665698"/>
              <a:ext cx="752630" cy="750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 descr="maria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347" y="3665698"/>
              <a:ext cx="752630" cy="750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sam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08" y="4434467"/>
              <a:ext cx="753277" cy="750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5341" y="3665698"/>
              <a:ext cx="754182" cy="75418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3273" y="4430975"/>
              <a:ext cx="756704" cy="75418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03843" y="4441962"/>
              <a:ext cx="745680" cy="743195"/>
            </a:xfrm>
            <a:prstGeom prst="rect">
              <a:avLst/>
            </a:prstGeom>
          </p:spPr>
        </p:pic>
      </p:grpSp>
      <p:sp>
        <p:nvSpPr>
          <p:cNvPr id="45" name="TextBox 44"/>
          <p:cNvSpPr txBox="1"/>
          <p:nvPr/>
        </p:nvSpPr>
        <p:spPr>
          <a:xfrm>
            <a:off x="1889148" y="5269127"/>
            <a:ext cx="16814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Shivani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Ahuja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Yi-Chun (Maria) Chen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Courtney Easley-Neal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Chunyan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Gu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Sam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Nalle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Rebecca Sheng</a:t>
            </a:r>
          </a:p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Yizhou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Zhou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04757" y="2862288"/>
            <a:ext cx="1758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PD Faculty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Committee: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5884" y="3637240"/>
            <a:ext cx="793540" cy="77464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4303" y="3635176"/>
            <a:ext cx="773258" cy="77325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0743" y="3632986"/>
            <a:ext cx="775447" cy="77544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3"/>
          <a:srcRect b="8317"/>
          <a:stretch/>
        </p:blipFill>
        <p:spPr>
          <a:xfrm>
            <a:off x="7384748" y="3635954"/>
            <a:ext cx="654625" cy="751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82556" y="3633750"/>
            <a:ext cx="745679" cy="74319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120609" y="4753217"/>
            <a:ext cx="1630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0000"/>
                </a:solidFill>
              </a:rPr>
              <a:t>Sarah </a:t>
            </a:r>
            <a:r>
              <a:rPr lang="en-US" sz="1200" dirty="0" err="1" smtClean="0">
                <a:solidFill>
                  <a:srgbClr val="000000"/>
                </a:solidFill>
              </a:rPr>
              <a:t>Hymowitz</a:t>
            </a:r>
            <a:endParaRPr lang="en-US" sz="1200" dirty="0">
              <a:solidFill>
                <a:srgbClr val="000000"/>
              </a:solidFill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</a:rPr>
              <a:t>Kevin </a:t>
            </a:r>
            <a:r>
              <a:rPr lang="en-US" sz="1200" dirty="0" smtClean="0">
                <a:solidFill>
                  <a:srgbClr val="000000"/>
                </a:solidFill>
              </a:rPr>
              <a:t>Leong</a:t>
            </a:r>
            <a:endParaRPr lang="en-US" sz="1200" dirty="0">
              <a:solidFill>
                <a:srgbClr val="000000"/>
              </a:solidFill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</a:rPr>
              <a:t>Paul </a:t>
            </a:r>
            <a:r>
              <a:rPr lang="en-US" sz="1200" dirty="0" err="1" smtClean="0">
                <a:solidFill>
                  <a:srgbClr val="000000"/>
                </a:solidFill>
              </a:rPr>
              <a:t>Polakis</a:t>
            </a:r>
            <a:endParaRPr lang="en-US" sz="1200" dirty="0">
              <a:solidFill>
                <a:srgbClr val="000000"/>
              </a:solidFill>
            </a:endParaRPr>
          </a:p>
          <a:p>
            <a:pPr eaLnBrk="0" hangingPunct="0"/>
            <a:r>
              <a:rPr lang="en-US" sz="1200" dirty="0">
                <a:solidFill>
                  <a:srgbClr val="000000"/>
                </a:solidFill>
              </a:rPr>
              <a:t>Menno van </a:t>
            </a:r>
            <a:r>
              <a:rPr lang="en-US" sz="1200" dirty="0" err="1">
                <a:solidFill>
                  <a:srgbClr val="000000"/>
                </a:solidFill>
              </a:rPr>
              <a:t>Lookeren</a:t>
            </a:r>
            <a:endParaRPr lang="en-US" sz="1200" dirty="0">
              <a:solidFill>
                <a:srgbClr val="000000"/>
              </a:solidFill>
            </a:endParaRPr>
          </a:p>
          <a:p>
            <a:pPr eaLnBrk="0" hangingPunct="0"/>
            <a:r>
              <a:rPr lang="en-US" sz="1200" dirty="0" err="1" smtClean="0">
                <a:solidFill>
                  <a:srgbClr val="000000"/>
                </a:solidFill>
              </a:rPr>
              <a:t>Domagoj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Vucic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 and Mentors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226035" y="1778014"/>
          <a:ext cx="457200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673600" y="1737153"/>
          <a:ext cx="4470400" cy="372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841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919289" y="1693841"/>
          <a:ext cx="5952159" cy="326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516126" y="3106895"/>
            <a:ext cx="216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</a:rPr>
              <a:t># of </a:t>
            </a:r>
            <a:r>
              <a:rPr lang="en-US" sz="2000" dirty="0" smtClean="0">
                <a:solidFill>
                  <a:srgbClr val="000000"/>
                </a:solidFill>
              </a:rPr>
              <a:t>Publications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6412608" y="1637418"/>
            <a:ext cx="10495" cy="31698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403416" y="369468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607" y="338525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9818" y="239355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3019" y="177973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6220" y="158575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8926" y="213701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7652" y="272480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9862" y="363293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63" y="1485264"/>
            <a:ext cx="8217793" cy="4875475"/>
          </a:xfrm>
        </p:spPr>
        <p:txBody>
          <a:bodyPr/>
          <a:lstStyle/>
          <a:p>
            <a:r>
              <a:rPr lang="en-US" sz="2000" b="1" dirty="0" smtClean="0"/>
              <a:t>Annual Offsite Meeting</a:t>
            </a:r>
            <a:br>
              <a:rPr lang="en-US" sz="2000" b="1" dirty="0" smtClean="0"/>
            </a:br>
            <a:r>
              <a:rPr lang="en-US" sz="2000" dirty="0" smtClean="0"/>
              <a:t>Attended by research directors and science VPs, the scientific program includes a keynote speaker from outside of Genentech and postdocs present their work.</a:t>
            </a:r>
          </a:p>
          <a:p>
            <a:r>
              <a:rPr lang="en-US" sz="2000" b="1" dirty="0" smtClean="0"/>
              <a:t>Onsite Postdoctoral Meetings</a:t>
            </a:r>
            <a:br>
              <a:rPr lang="en-US" sz="2000" b="1" dirty="0" smtClean="0"/>
            </a:br>
            <a:r>
              <a:rPr lang="en-US" sz="2000" dirty="0" smtClean="0"/>
              <a:t>Held twice monthly, two postdocs present their latest research at each meeting.</a:t>
            </a:r>
          </a:p>
          <a:p>
            <a:r>
              <a:rPr lang="en-US" sz="2000" b="1" dirty="0" smtClean="0"/>
              <a:t>Postdoc Seminar Series</a:t>
            </a:r>
            <a:br>
              <a:rPr lang="en-US" sz="2000" b="1" dirty="0" smtClean="0"/>
            </a:br>
            <a:r>
              <a:rPr lang="en-US" sz="2000" dirty="0" smtClean="0"/>
              <a:t>As part of an annual seminar series, postdocs invite and host 10 to 12 speakers of their choosing.</a:t>
            </a:r>
          </a:p>
          <a:p>
            <a:r>
              <a:rPr lang="en-US" sz="2000" b="1" dirty="0" smtClean="0"/>
              <a:t>Career Day</a:t>
            </a:r>
          </a:p>
          <a:p>
            <a:r>
              <a:rPr lang="en-US" sz="2000" b="1" dirty="0" smtClean="0"/>
              <a:t>Scientific Workshops</a:t>
            </a:r>
          </a:p>
          <a:p>
            <a:r>
              <a:rPr lang="en-US" sz="2000" b="1" dirty="0" smtClean="0"/>
              <a:t>Pilot Plant Tours</a:t>
            </a:r>
          </a:p>
          <a:p>
            <a:r>
              <a:rPr lang="en-US" sz="2000" b="1" dirty="0" smtClean="0"/>
              <a:t>New PD Orientations</a:t>
            </a:r>
          </a:p>
          <a:p>
            <a:r>
              <a:rPr lang="en-US" sz="2000" b="1" dirty="0" smtClean="0"/>
              <a:t>External Conference (Domestic or International)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87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Postdoc internal website: </a:t>
            </a:r>
          </a:p>
          <a:p>
            <a:pPr lvl="1"/>
            <a:r>
              <a:rPr lang="en-US" dirty="0" smtClean="0"/>
              <a:t>Alumni contacts</a:t>
            </a:r>
          </a:p>
          <a:p>
            <a:pPr lvl="1"/>
            <a:r>
              <a:rPr lang="en-US" dirty="0" smtClean="0"/>
              <a:t>401K info</a:t>
            </a:r>
          </a:p>
          <a:p>
            <a:pPr lvl="1"/>
            <a:r>
              <a:rPr lang="en-US" dirty="0" smtClean="0"/>
              <a:t>Benefits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 smtClean="0"/>
              <a:t>Genentech core facilities</a:t>
            </a:r>
          </a:p>
          <a:p>
            <a:r>
              <a:rPr lang="en-US" dirty="0" smtClean="0"/>
              <a:t>Genentech internal meeting</a:t>
            </a:r>
          </a:p>
          <a:p>
            <a:r>
              <a:rPr lang="en-US" dirty="0" err="1" smtClean="0"/>
              <a:t>Nextgen</a:t>
            </a:r>
            <a:r>
              <a:rPr lang="en-US" dirty="0" smtClean="0"/>
              <a:t> Leadership Forum</a:t>
            </a:r>
          </a:p>
          <a:p>
            <a:r>
              <a:rPr lang="en-US" dirty="0" err="1" smtClean="0"/>
              <a:t>gWISE</a:t>
            </a:r>
            <a:r>
              <a:rPr lang="en-US" dirty="0" smtClean="0"/>
              <a:t> meetings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Linkedin</a:t>
            </a:r>
            <a:r>
              <a:rPr lang="en-US" dirty="0" smtClean="0"/>
              <a:t> group: “Genentech Postdocs and Alumni” </a:t>
            </a:r>
          </a:p>
          <a:p>
            <a:r>
              <a:rPr lang="en-US" dirty="0" smtClean="0"/>
              <a:t>NYAS membership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57" y="1314663"/>
            <a:ext cx="8458200" cy="161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8864" y="3421784"/>
            <a:ext cx="4827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Medical, Dental, and Vision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Life and Disability Insurance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401(k)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12 Paid Holidays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Vacation Time (3 Weeks)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GNE Postdoc Alumni Statistics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09675" y="1816308"/>
            <a:ext cx="82296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2573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6002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0574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146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9718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29000" indent="-228600" algn="l" rtl="0" fontAlgn="base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0" hangingPunct="0"/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275 former GNE postdocs</a:t>
            </a:r>
          </a:p>
          <a:p>
            <a:pPr eaLnBrk="0" hangingPunct="0"/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Exit date range = 1998-present (w/ updates)</a:t>
            </a:r>
          </a:p>
          <a:p>
            <a:pPr eaLnBrk="0" hangingPunct="0"/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Data inputs = postdoc tenure, department, mentor, current employer name and position, current contact, previous employer name and position (if applicable)</a:t>
            </a:r>
            <a:endParaRPr lang="en-US" sz="2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57200" y="1301958"/>
            <a:ext cx="257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Data Set:</a:t>
            </a:r>
          </a:p>
        </p:txBody>
      </p:sp>
    </p:spTree>
    <p:extLst>
      <p:ext uri="{BB962C8B-B14F-4D97-AF65-F5344CB8AC3E}">
        <p14:creationId xmlns:p14="http://schemas.microsoft.com/office/powerpoint/2010/main" val="1430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Alumni Professions by Field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57913" y="1426878"/>
          <a:ext cx="7364321" cy="5162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22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ividerColorBox"/>
          <p:cNvSpPr>
            <a:spLocks noChangeArrowheads="1"/>
          </p:cNvSpPr>
          <p:nvPr/>
        </p:nvSpPr>
        <p:spPr bwMode="auto">
          <a:xfrm>
            <a:off x="0" y="462915"/>
            <a:ext cx="4495800" cy="3270885"/>
          </a:xfrm>
          <a:prstGeom prst="rect">
            <a:avLst/>
          </a:prstGeom>
          <a:solidFill>
            <a:srgbClr val="92322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075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412875" y="4120479"/>
            <a:ext cx="3983783" cy="3194721"/>
          </a:xfrm>
        </p:spPr>
        <p:txBody>
          <a:bodyPr/>
          <a:lstStyle/>
          <a:p>
            <a:r>
              <a:rPr lang="en-US" sz="2400" dirty="0">
                <a:solidFill>
                  <a:srgbClr val="923222"/>
                </a:solidFill>
              </a:rPr>
              <a:t>NIBR </a:t>
            </a:r>
            <a:r>
              <a:rPr lang="en-US" sz="2400" dirty="0" smtClean="0">
                <a:solidFill>
                  <a:srgbClr val="923222"/>
                </a:solidFill>
              </a:rPr>
              <a:t>Postdoctoral Program</a:t>
            </a:r>
            <a:br>
              <a:rPr lang="en-US" sz="2400" dirty="0" smtClean="0">
                <a:solidFill>
                  <a:srgbClr val="923222"/>
                </a:solidFill>
              </a:rPr>
            </a:br>
            <a:r>
              <a:rPr lang="en-US" sz="2400" dirty="0">
                <a:solidFill>
                  <a:srgbClr val="923222"/>
                </a:solidFill>
              </a:rPr>
              <a:t/>
            </a:r>
            <a:br>
              <a:rPr lang="en-US" sz="2400" dirty="0">
                <a:solidFill>
                  <a:srgbClr val="923222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Chuck Voliva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Director Cancer Biology</a:t>
            </a:r>
            <a:r>
              <a:rPr lang="en-US" sz="2400" dirty="0" smtClean="0">
                <a:solidFill>
                  <a:srgbClr val="923222"/>
                </a:solidFill>
              </a:rPr>
              <a:t/>
            </a:r>
            <a:br>
              <a:rPr lang="en-US" sz="2400" dirty="0" smtClean="0">
                <a:solidFill>
                  <a:srgbClr val="923222"/>
                </a:solidFill>
              </a:rPr>
            </a:br>
            <a:r>
              <a:rPr lang="en-US" sz="2400" dirty="0">
                <a:solidFill>
                  <a:srgbClr val="923222"/>
                </a:solidFill>
              </a:rPr>
              <a:t/>
            </a:r>
            <a:br>
              <a:rPr lang="en-US" sz="2400" dirty="0">
                <a:solidFill>
                  <a:srgbClr val="923222"/>
                </a:solidFill>
              </a:rPr>
            </a:br>
            <a:r>
              <a:rPr lang="en-US" sz="2400" dirty="0" smtClean="0">
                <a:solidFill>
                  <a:srgbClr val="923222"/>
                </a:solidFill>
              </a:rPr>
              <a:t/>
            </a:r>
            <a:br>
              <a:rPr lang="en-US" sz="2400" dirty="0" smtClean="0">
                <a:solidFill>
                  <a:srgbClr val="923222"/>
                </a:solidFill>
              </a:rPr>
            </a:br>
            <a:r>
              <a:rPr lang="en-US" sz="2400" dirty="0" smtClean="0">
                <a:solidFill>
                  <a:srgbClr val="923222"/>
                </a:solidFill>
              </a:rPr>
              <a:t/>
            </a:r>
            <a:br>
              <a:rPr lang="en-US" sz="2400" dirty="0" smtClean="0">
                <a:solidFill>
                  <a:srgbClr val="923222"/>
                </a:solidFill>
              </a:rPr>
            </a:br>
            <a:r>
              <a:rPr lang="en-US" sz="2400" dirty="0" smtClean="0">
                <a:solidFill>
                  <a:srgbClr val="923222"/>
                </a:solidFill>
              </a:rPr>
              <a:t/>
            </a:r>
            <a:br>
              <a:rPr lang="en-US" sz="2400" dirty="0" smtClean="0">
                <a:solidFill>
                  <a:srgbClr val="923222"/>
                </a:solidFill>
              </a:rPr>
            </a:br>
            <a:endParaRPr lang="en-US" dirty="0" smtClean="0"/>
          </a:p>
        </p:txBody>
      </p:sp>
      <p:sp>
        <p:nvSpPr>
          <p:cNvPr id="3076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419225" y="4149725"/>
            <a:ext cx="7410450" cy="1018740"/>
          </a:xfrm>
        </p:spPr>
        <p:txBody>
          <a:bodyPr/>
          <a:lstStyle/>
          <a:p>
            <a:pPr lvl="0">
              <a:lnSpc>
                <a:spcPct val="80000"/>
              </a:lnSpc>
              <a:buClr>
                <a:srgbClr val="FCAF17"/>
              </a:buClr>
            </a:pPr>
            <a:endParaRPr lang="en-US" sz="1600" dirty="0">
              <a:solidFill>
                <a:srgbClr val="634329"/>
              </a:solidFill>
            </a:endParaRPr>
          </a:p>
          <a:p>
            <a:pPr lvl="0">
              <a:buClr>
                <a:srgbClr val="FCAF17"/>
              </a:buClr>
            </a:pPr>
            <a:endParaRPr lang="en-US" sz="1800" dirty="0">
              <a:solidFill>
                <a:srgbClr val="634329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2915"/>
            <a:ext cx="5486400" cy="327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033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Overall Employers of Alumni</a:t>
            </a:r>
            <a:endParaRPr lang="en-US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 rot="16200000">
            <a:off x="-789430" y="2860859"/>
            <a:ext cx="2879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000000"/>
                </a:solidFill>
              </a:rPr>
              <a:t>Number of Former postdocs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08621" y="5593787"/>
            <a:ext cx="77641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The rest of 159 PDs (58%) are </a:t>
            </a:r>
            <a:r>
              <a:rPr lang="en-US" sz="2000" dirty="0" smtClean="0">
                <a:solidFill>
                  <a:srgbClr val="000000"/>
                </a:solidFill>
              </a:rPr>
              <a:t>employed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by </a:t>
            </a:r>
            <a:r>
              <a:rPr lang="en-US" sz="1800" dirty="0" smtClean="0">
                <a:solidFill>
                  <a:srgbClr val="000000"/>
                </a:solidFill>
              </a:rPr>
              <a:t>institutions </a:t>
            </a:r>
            <a:r>
              <a:rPr lang="en-US" sz="1800" dirty="0">
                <a:solidFill>
                  <a:srgbClr val="000000"/>
                </a:solidFill>
              </a:rPr>
              <a:t>with ≤3 former </a:t>
            </a:r>
            <a:r>
              <a:rPr lang="en-US" sz="1800" dirty="0" smtClean="0">
                <a:solidFill>
                  <a:srgbClr val="000000"/>
                </a:solidFill>
              </a:rPr>
              <a:t>postdocs.</a:t>
            </a:r>
          </a:p>
          <a:p>
            <a:pPr eaLnBrk="1" hangingPunct="1"/>
            <a:r>
              <a:rPr lang="en-US" sz="1800" dirty="0" err="1" smtClean="0">
                <a:solidFill>
                  <a:srgbClr val="000000"/>
                </a:solidFill>
              </a:rPr>
              <a:t>Genetech</a:t>
            </a:r>
            <a:r>
              <a:rPr lang="en-US" sz="1800" dirty="0" smtClean="0">
                <a:solidFill>
                  <a:srgbClr val="000000"/>
                </a:solidFill>
              </a:rPr>
              <a:t> PD alumni are in a diverse group of employers.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452563" y="1589088"/>
            <a:ext cx="444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62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2143125" y="3713163"/>
            <a:ext cx="44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2895600" y="3865563"/>
            <a:ext cx="44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3597275" y="3881438"/>
            <a:ext cx="446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7 </a:t>
            </a: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4318000" y="3881438"/>
            <a:ext cx="44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5019675" y="3976688"/>
            <a:ext cx="446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5767388" y="4019550"/>
            <a:ext cx="444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6472238" y="4019550"/>
            <a:ext cx="446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7140575" y="4019550"/>
            <a:ext cx="446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7861300" y="4019550"/>
            <a:ext cx="446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4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842683" y="1414929"/>
          <a:ext cx="7694707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7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6961" y="188180"/>
            <a:ext cx="8387576" cy="1500187"/>
          </a:xfrm>
        </p:spPr>
        <p:txBody>
          <a:bodyPr/>
          <a:lstStyle/>
          <a:p>
            <a:pPr algn="ctr"/>
            <a:r>
              <a:rPr lang="en-US" sz="2400" dirty="0" smtClean="0"/>
              <a:t>http://</a:t>
            </a:r>
            <a:r>
              <a:rPr lang="en-US" sz="2400" dirty="0" err="1" smtClean="0"/>
              <a:t>www.gene.com</a:t>
            </a:r>
            <a:r>
              <a:rPr lang="en-US" sz="2400" dirty="0" smtClean="0"/>
              <a:t>/careers/academic-programs/postdocs</a:t>
            </a:r>
          </a:p>
          <a:p>
            <a:pPr algn="ctr"/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48256" y="5278089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Thank you!!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50" y="1518728"/>
            <a:ext cx="7080950" cy="35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4676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43000" y="3429000"/>
            <a:ext cx="414408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Speaker: 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Michael </a:t>
            </a:r>
            <a:r>
              <a:rPr lang="en-US" sz="2800" dirty="0" err="1" smtClean="0">
                <a:solidFill>
                  <a:prstClr val="black"/>
                </a:solidFill>
              </a:rPr>
              <a:t>Armbrust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Postdoctoral Researcher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Google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56388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September 26, 2013</a:t>
            </a:r>
            <a:endParaRPr lang="en-US" sz="1050" dirty="0">
              <a:solidFill>
                <a:prstClr val="black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43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4676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43000" y="3429000"/>
            <a:ext cx="676178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Speaker: 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Jake </a:t>
            </a:r>
            <a:r>
              <a:rPr lang="en-US" sz="2800" dirty="0" err="1" smtClean="0">
                <a:solidFill>
                  <a:prstClr val="black"/>
                </a:solidFill>
              </a:rPr>
              <a:t>Klamka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Founder</a:t>
            </a:r>
            <a:endParaRPr lang="en-US" sz="2800" dirty="0" smtClean="0">
              <a:solidFill>
                <a:prstClr val="black"/>
              </a:solidFill>
            </a:endParaRPr>
          </a:p>
          <a:p>
            <a:r>
              <a:rPr lang="en-US" sz="2800" dirty="0" smtClean="0">
                <a:solidFill>
                  <a:prstClr val="black"/>
                </a:solidFill>
              </a:rPr>
              <a:t>Insight Data Science Fellowship Program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800" y="563880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80808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September 26, 2013</a:t>
            </a:r>
            <a:endParaRPr lang="en-US" sz="1050" dirty="0">
              <a:solidFill>
                <a:prstClr val="black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073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92" y="357188"/>
            <a:ext cx="1571625" cy="6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/>
          </p:cNvSpPr>
          <p:nvPr/>
        </p:nvSpPr>
        <p:spPr bwMode="auto">
          <a:xfrm>
            <a:off x="4028801" y="418970"/>
            <a:ext cx="4496424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>
              <a:spcBef>
                <a:spcPts val="2672"/>
              </a:spcBef>
            </a:pPr>
            <a:r>
              <a:rPr lang="en-US" sz="3375">
                <a:solidFill>
                  <a:srgbClr val="41414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insight</a:t>
            </a:r>
            <a:r>
              <a:rPr lang="en-US" sz="3375">
                <a:solidFill>
                  <a:srgbClr val="41414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rPr>
              <a:t>data</a:t>
            </a:r>
            <a:r>
              <a:rPr lang="en-US" sz="3375">
                <a:solidFill>
                  <a:srgbClr val="41414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science.com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86" y="1312664"/>
            <a:ext cx="9706570" cy="422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/>
          </p:cNvSpPr>
          <p:nvPr/>
        </p:nvSpPr>
        <p:spPr bwMode="auto">
          <a:xfrm>
            <a:off x="3951496" y="5902192"/>
            <a:ext cx="1234312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>
              <a:spcBef>
                <a:spcPts val="2672"/>
              </a:spcBef>
            </a:pPr>
            <a:r>
              <a:rPr lang="en-US" sz="1687">
                <a:solidFill>
                  <a:srgbClr val="41414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Jake Klamka</a:t>
            </a: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3137028" y="6210267"/>
            <a:ext cx="2856551" cy="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>
              <a:spcBef>
                <a:spcPts val="2672"/>
              </a:spcBef>
            </a:pPr>
            <a:r>
              <a:rPr lang="en-US" sz="1687">
                <a:solidFill>
                  <a:srgbClr val="41414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  <a:hlinkClick r:id="rId4"/>
              </a:rPr>
              <a:t>jake@insightdatascience.com</a:t>
            </a:r>
            <a:endParaRPr lang="en-US" sz="1687">
              <a:solidFill>
                <a:srgbClr val="414141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34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151805" y="2333165"/>
            <a:ext cx="80367" cy="58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endParaRPr lang="en-US" sz="844">
              <a:solidFill>
                <a:srgbClr val="414141"/>
              </a:solidFill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  <a:p>
            <a:pPr algn="ctr"/>
            <a:endParaRPr lang="en-US" sz="2953">
              <a:solidFill>
                <a:srgbClr val="414141"/>
              </a:solidFill>
              <a:ea typeface="Gill Sans Light" charset="0"/>
              <a:cs typeface="Gill Sans Light" charset="0"/>
              <a:sym typeface="Gill Sans Light" charset="0"/>
            </a:endParaRP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1437680" y="1134070"/>
            <a:ext cx="6268641" cy="4411266"/>
            <a:chOff x="0" y="0"/>
            <a:chExt cx="5616" cy="3952"/>
          </a:xfrm>
        </p:grpSpPr>
        <p:grpSp>
          <p:nvGrpSpPr>
            <p:cNvPr id="20484" name="Group 4"/>
            <p:cNvGrpSpPr>
              <a:grpSpLocks/>
            </p:cNvGrpSpPr>
            <p:nvPr/>
          </p:nvGrpSpPr>
          <p:grpSpPr bwMode="auto">
            <a:xfrm>
              <a:off x="-128" y="-96"/>
              <a:ext cx="5872" cy="4304"/>
              <a:chOff x="0" y="0"/>
              <a:chExt cx="5872" cy="4304"/>
            </a:xfrm>
          </p:grpSpPr>
          <p:sp>
            <p:nvSpPr>
              <p:cNvPr id="20482" name="Rectangle 2"/>
              <p:cNvSpPr>
                <a:spLocks/>
              </p:cNvSpPr>
              <p:nvPr/>
            </p:nvSpPr>
            <p:spPr bwMode="auto">
              <a:xfrm>
                <a:off x="128" y="96"/>
                <a:ext cx="5616" cy="39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2953">
                  <a:solidFill>
                    <a:srgbClr val="414141"/>
                  </a:solidFill>
                  <a:latin typeface="Gill Sans Light" charset="0"/>
                  <a:sym typeface="Gill Sans Light" charset="0"/>
                </a:endParaRPr>
              </a:p>
            </p:txBody>
          </p:sp>
          <p:pic>
            <p:nvPicPr>
              <p:cNvPr id="20483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72" cy="4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360"/>
              <a:ext cx="3200" cy="3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0832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51805" y="2333165"/>
            <a:ext cx="80367" cy="58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endParaRPr lang="en-US" sz="844">
              <a:solidFill>
                <a:srgbClr val="414141"/>
              </a:solidFill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  <a:p>
            <a:pPr algn="ctr"/>
            <a:endParaRPr lang="en-US" sz="2953">
              <a:solidFill>
                <a:srgbClr val="414141"/>
              </a:solidFill>
              <a:ea typeface="Gill Sans Light" charset="0"/>
              <a:cs typeface="Gill Sans Light" charset="0"/>
              <a:sym typeface="Gill Sans Light" charset="0"/>
            </a:endParaRP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1455539" y="1047006"/>
            <a:ext cx="6223992" cy="4759523"/>
            <a:chOff x="0" y="0"/>
            <a:chExt cx="5576" cy="4264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5320" cy="3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7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576" cy="4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442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5" name="Group 7"/>
          <p:cNvGrpSpPr>
            <a:grpSpLocks/>
          </p:cNvGrpSpPr>
          <p:nvPr/>
        </p:nvGrpSpPr>
        <p:grpSpPr bwMode="auto">
          <a:xfrm>
            <a:off x="759024" y="1705571"/>
            <a:ext cx="7625953" cy="3303984"/>
            <a:chOff x="-128" y="-96"/>
            <a:chExt cx="6832" cy="2960"/>
          </a:xfrm>
        </p:grpSpPr>
        <p:grpSp>
          <p:nvGrpSpPr>
            <p:cNvPr id="22531" name="Group 3"/>
            <p:cNvGrpSpPr>
              <a:grpSpLocks/>
            </p:cNvGrpSpPr>
            <p:nvPr/>
          </p:nvGrpSpPr>
          <p:grpSpPr bwMode="auto">
            <a:xfrm>
              <a:off x="-128" y="-96"/>
              <a:ext cx="6832" cy="2960"/>
              <a:chOff x="0" y="0"/>
              <a:chExt cx="6832" cy="2960"/>
            </a:xfrm>
          </p:grpSpPr>
          <p:sp>
            <p:nvSpPr>
              <p:cNvPr id="22529" name="Rectangle 1"/>
              <p:cNvSpPr>
                <a:spLocks/>
              </p:cNvSpPr>
              <p:nvPr/>
            </p:nvSpPr>
            <p:spPr bwMode="auto">
              <a:xfrm>
                <a:off x="128" y="96"/>
                <a:ext cx="6576" cy="26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2953">
                  <a:solidFill>
                    <a:srgbClr val="414141"/>
                  </a:solidFill>
                  <a:latin typeface="Gill Sans Light" charset="0"/>
                  <a:sym typeface="Gill Sans Light" charset="0"/>
                </a:endParaRPr>
              </a:p>
            </p:txBody>
          </p:sp>
          <p:pic>
            <p:nvPicPr>
              <p:cNvPr id="22530" name="Picture 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832" cy="2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532" name="Rectangle 4"/>
            <p:cNvSpPr>
              <a:spLocks/>
            </p:cNvSpPr>
            <p:nvPr/>
          </p:nvSpPr>
          <p:spPr bwMode="auto">
            <a:xfrm>
              <a:off x="472" y="488"/>
              <a:ext cx="5632" cy="1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 Light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 Light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 Light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 Light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 Light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9pPr>
            </a:lstStyle>
            <a:p>
              <a:pPr algn="ctr">
                <a:spcBef>
                  <a:spcPts val="2672"/>
                </a:spcBef>
              </a:pPr>
              <a:r>
                <a:rPr lang="en-US" sz="3375">
                  <a:solidFill>
                    <a:srgbClr val="414141"/>
                  </a:solidFill>
                  <a:ea typeface="Gill Sans Light" charset="0"/>
                  <a:cs typeface="Gill Sans Light" charset="0"/>
                  <a:sym typeface="Gill Sans Light" charset="0"/>
                </a:rPr>
                <a:t>“The best data scientists tend to be ‘hard scientists,’ rather than computer science majors.”</a:t>
              </a:r>
            </a:p>
          </p:txBody>
        </p:sp>
        <p:sp>
          <p:nvSpPr>
            <p:cNvPr id="22533" name="Line 5"/>
            <p:cNvSpPr>
              <a:spLocks noChangeShapeType="1"/>
            </p:cNvSpPr>
            <p:nvPr/>
          </p:nvSpPr>
          <p:spPr bwMode="auto">
            <a:xfrm>
              <a:off x="2711" y="2183"/>
              <a:ext cx="1159" cy="6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endParaRPr lang="en-US" sz="2953">
                <a:solidFill>
                  <a:srgbClr val="414141"/>
                </a:solidFill>
                <a:latin typeface="Gill Sans Light" charset="0"/>
                <a:sym typeface="Gill Sans Light" charset="0"/>
              </a:endParaRPr>
            </a:p>
          </p:txBody>
        </p:sp>
        <p:sp>
          <p:nvSpPr>
            <p:cNvPr id="22534" name="Rectangle 6"/>
            <p:cNvSpPr>
              <a:spLocks/>
            </p:cNvSpPr>
            <p:nvPr/>
          </p:nvSpPr>
          <p:spPr bwMode="auto">
            <a:xfrm>
              <a:off x="4824" y="2052"/>
              <a:ext cx="7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 Light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 Light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 Light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 Light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 Light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9pPr>
            </a:lstStyle>
            <a:p>
              <a:pPr algn="ctr">
                <a:spcBef>
                  <a:spcPts val="2672"/>
                </a:spcBef>
              </a:pPr>
              <a:r>
                <a:rPr lang="en-US" sz="1687">
                  <a:solidFill>
                    <a:srgbClr val="414141"/>
                  </a:solidFill>
                  <a:ea typeface="Gill Sans Light" charset="0"/>
                  <a:cs typeface="Gill Sans Light" charset="0"/>
                  <a:sym typeface="Gill Sans Light" charset="0"/>
                </a:rPr>
                <a:t>- DJ Patil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557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3859137" y="704720"/>
            <a:ext cx="4496424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>
              <a:spcBef>
                <a:spcPts val="2672"/>
              </a:spcBef>
            </a:pPr>
            <a:r>
              <a:rPr lang="en-US" sz="3375">
                <a:solidFill>
                  <a:srgbClr val="41414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insight</a:t>
            </a:r>
            <a:r>
              <a:rPr lang="en-US" sz="3375">
                <a:solidFill>
                  <a:srgbClr val="41414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rPr>
              <a:t>data</a:t>
            </a:r>
            <a:r>
              <a:rPr lang="en-US" sz="3375">
                <a:solidFill>
                  <a:srgbClr val="41414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science.com</a:t>
            </a: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464344" y="303609"/>
            <a:ext cx="2402086" cy="1312664"/>
            <a:chOff x="0" y="0"/>
            <a:chExt cx="2152" cy="1176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96"/>
              <a:ext cx="189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5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52" cy="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9" name="Group 7"/>
          <p:cNvGrpSpPr>
            <a:grpSpLocks/>
          </p:cNvGrpSpPr>
          <p:nvPr/>
        </p:nvGrpSpPr>
        <p:grpSpPr bwMode="auto">
          <a:xfrm>
            <a:off x="1571625" y="1705570"/>
            <a:ext cx="6000750" cy="4634508"/>
            <a:chOff x="0" y="0"/>
            <a:chExt cx="5376" cy="4152"/>
          </a:xfrm>
        </p:grpSpPr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5120" cy="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76" cy="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2820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330398" y="196453"/>
            <a:ext cx="5777508" cy="6670477"/>
            <a:chOff x="0" y="0"/>
            <a:chExt cx="5176" cy="5976"/>
          </a:xfrm>
        </p:grpSpPr>
        <p:sp>
          <p:nvSpPr>
            <p:cNvPr id="24577" name="Rectangle 1"/>
            <p:cNvSpPr>
              <a:spLocks/>
            </p:cNvSpPr>
            <p:nvPr/>
          </p:nvSpPr>
          <p:spPr bwMode="auto">
            <a:xfrm>
              <a:off x="128" y="96"/>
              <a:ext cx="4920" cy="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n-US" sz="2953">
                <a:solidFill>
                  <a:srgbClr val="414141"/>
                </a:solidFill>
                <a:latin typeface="Gill Sans Light" charset="0"/>
                <a:sym typeface="Gill Sans Light" charset="0"/>
              </a:endParaRPr>
            </a:p>
          </p:txBody>
        </p:sp>
        <p:pic>
          <p:nvPicPr>
            <p:cNvPr id="24578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76" cy="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4" y="410766"/>
            <a:ext cx="5241727" cy="62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/>
          </p:cNvSpPr>
          <p:nvPr/>
        </p:nvSpPr>
        <p:spPr bwMode="auto">
          <a:xfrm>
            <a:off x="6349008" y="968871"/>
            <a:ext cx="2544961" cy="511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/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Insight</a:t>
            </a:r>
          </a:p>
          <a:p>
            <a:pPr algn="ctr"/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Fellows</a:t>
            </a:r>
          </a:p>
          <a:p>
            <a:pPr algn="ctr"/>
            <a:r>
              <a:rPr lang="en-US" sz="3375">
                <a:solidFill>
                  <a:srgbClr val="1A1A1A"/>
                </a:solidFill>
                <a:latin typeface="Helvetica Neue UltraLight" charset="0"/>
                <a:ea typeface="Helvetica Neue UltraLight" charset="0"/>
                <a:cs typeface="Helvetica Neue UltraLight" charset="0"/>
                <a:sym typeface="Helvetica Neue UltraLight" charset="0"/>
              </a:rPr>
              <a:t>are</a:t>
            </a:r>
          </a:p>
          <a:p>
            <a:pPr algn="ctr"/>
            <a:r>
              <a:rPr lang="en-US" sz="3375">
                <a:solidFill>
                  <a:srgbClr val="1A1A1A"/>
                </a:solidFill>
                <a:latin typeface="Helvetica Neue UltraLight" charset="0"/>
                <a:ea typeface="Helvetica Neue UltraLight" charset="0"/>
                <a:cs typeface="Helvetica Neue UltraLight" charset="0"/>
                <a:sym typeface="Helvetica Neue UltraLight" charset="0"/>
              </a:rPr>
              <a:t>Quantitative</a:t>
            </a:r>
          </a:p>
          <a:p>
            <a:pPr algn="ctr"/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PhDs &amp; Postdocs</a:t>
            </a:r>
          </a:p>
          <a:p>
            <a:pPr algn="ctr"/>
            <a:r>
              <a:rPr lang="en-US" sz="3375">
                <a:solidFill>
                  <a:srgbClr val="1A1A1A"/>
                </a:solidFill>
                <a:latin typeface="Helvetica Neue UltraLight" charset="0"/>
                <a:ea typeface="Helvetica Neue UltraLight" charset="0"/>
                <a:cs typeface="Helvetica Neue UltraLight" charset="0"/>
                <a:sym typeface="Helvetica Neue UltraLight" charset="0"/>
              </a:rPr>
              <a:t>transitioning to careers in</a:t>
            </a:r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Data Science</a:t>
            </a:r>
            <a:endParaRPr lang="en-US" sz="3375">
              <a:solidFill>
                <a:srgbClr val="1A1A1A"/>
              </a:solidFill>
              <a:latin typeface="Helvetica Neue UltraLight" charset="0"/>
              <a:ea typeface="Helvetica Neue UltraLight" charset="0"/>
              <a:cs typeface="Helvetica Neue UltraLight" charset="0"/>
              <a:sym typeface="Helvetica Neue UltraLight" charset="0"/>
            </a:endParaRPr>
          </a:p>
          <a:p>
            <a:pPr algn="ctr"/>
            <a:endParaRPr lang="en-US" sz="3375">
              <a:solidFill>
                <a:srgbClr val="1A1A1A"/>
              </a:solidFill>
              <a:latin typeface="Helvetica Neue UltraLight" charset="0"/>
              <a:ea typeface="Helvetica Neue UltraLight" charset="0"/>
              <a:cs typeface="Helvetica Neue UltraLight" charset="0"/>
              <a:sym typeface="Helvetica Neue Ul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21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Our focus is on patients</a:t>
            </a:r>
          </a:p>
        </p:txBody>
      </p:sp>
      <p:pic>
        <p:nvPicPr>
          <p:cNvPr id="6" name="Picture 12" descr="patient 1"/>
          <p:cNvPicPr>
            <a:picLocks noChangeAspect="1" noChangeArrowheads="1"/>
          </p:cNvPicPr>
          <p:nvPr/>
        </p:nvPicPr>
        <p:blipFill>
          <a:blip r:embed="rId3" cstate="print"/>
          <a:srcRect r="1587"/>
          <a:stretch>
            <a:fillRect/>
          </a:stretch>
        </p:blipFill>
        <p:spPr bwMode="auto">
          <a:xfrm>
            <a:off x="617538" y="2011363"/>
            <a:ext cx="15748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patient 2"/>
          <p:cNvPicPr>
            <a:picLocks noChangeAspect="1" noChangeArrowheads="1"/>
          </p:cNvPicPr>
          <p:nvPr/>
        </p:nvPicPr>
        <p:blipFill>
          <a:blip r:embed="rId4" cstate="print"/>
          <a:srcRect l="455" r="681"/>
          <a:stretch>
            <a:fillRect/>
          </a:stretch>
        </p:blipFill>
        <p:spPr bwMode="auto">
          <a:xfrm>
            <a:off x="2220913" y="2011363"/>
            <a:ext cx="1382712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patient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2200" y="2011363"/>
            <a:ext cx="12065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patient 4"/>
          <p:cNvPicPr>
            <a:picLocks noChangeAspect="1" noChangeArrowheads="1"/>
          </p:cNvPicPr>
          <p:nvPr/>
        </p:nvPicPr>
        <p:blipFill>
          <a:blip r:embed="rId6" cstate="print"/>
          <a:srcRect r="2252"/>
          <a:stretch>
            <a:fillRect/>
          </a:stretch>
        </p:blipFill>
        <p:spPr bwMode="auto">
          <a:xfrm>
            <a:off x="4867275" y="2011363"/>
            <a:ext cx="11715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patient 5"/>
          <p:cNvPicPr>
            <a:picLocks noChangeAspect="1" noChangeArrowheads="1"/>
          </p:cNvPicPr>
          <p:nvPr/>
        </p:nvPicPr>
        <p:blipFill>
          <a:blip r:embed="rId7" cstate="print"/>
          <a:srcRect l="5832"/>
          <a:stretch>
            <a:fillRect/>
          </a:stretch>
        </p:blipFill>
        <p:spPr bwMode="auto">
          <a:xfrm>
            <a:off x="6067425" y="2011363"/>
            <a:ext cx="12049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patient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0913" y="2011363"/>
            <a:ext cx="12255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Rectangle 6"/>
          <p:cNvSpPr>
            <a:spLocks noChangeArrowheads="1"/>
          </p:cNvSpPr>
          <p:nvPr/>
        </p:nvSpPr>
        <p:spPr bwMode="auto">
          <a:xfrm>
            <a:off x="738188" y="3665538"/>
            <a:ext cx="7669212" cy="21605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r>
              <a:rPr lang="en-US" sz="2400" dirty="0">
                <a:solidFill>
                  <a:srgbClr val="000000"/>
                </a:solidFill>
              </a:rPr>
              <a:t>Our purpose is to care and </a:t>
            </a:r>
            <a:r>
              <a:rPr lang="en-US" sz="2400" dirty="0" smtClean="0">
                <a:solidFill>
                  <a:srgbClr val="000000"/>
                </a:solidFill>
              </a:rPr>
              <a:t>cure 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Novartis products protected or treated</a:t>
            </a:r>
          </a:p>
          <a:p>
            <a:pPr algn="ctr"/>
            <a:r>
              <a:rPr lang="en-US" sz="2400" b="1" dirty="0" smtClean="0">
                <a:solidFill>
                  <a:srgbClr val="E44C16"/>
                </a:solidFill>
              </a:rPr>
              <a:t>1.2 </a:t>
            </a:r>
            <a:r>
              <a:rPr lang="en-US" sz="2400" b="1" dirty="0">
                <a:solidFill>
                  <a:srgbClr val="E44C16"/>
                </a:solidFill>
              </a:rPr>
              <a:t>billion patients </a:t>
            </a:r>
            <a:r>
              <a:rPr lang="en-US" sz="2400" dirty="0">
                <a:solidFill>
                  <a:srgbClr val="000000"/>
                </a:solidFill>
              </a:rPr>
              <a:t>around the world </a:t>
            </a:r>
            <a:r>
              <a:rPr lang="en-US" sz="2400" dirty="0" smtClean="0">
                <a:solidFill>
                  <a:srgbClr val="000000"/>
                </a:solidFill>
              </a:rPr>
              <a:t>in 2012</a:t>
            </a:r>
            <a:endParaRPr lang="en-US" sz="2400" dirty="0">
              <a:solidFill>
                <a:srgbClr val="000000"/>
              </a:solidFill>
            </a:endParaRPr>
          </a:p>
          <a:p>
            <a:pPr algn="ctr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4</a:t>
            </a:fld>
            <a:endParaRPr lang="en-US" noProof="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3393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151805" y="2333165"/>
            <a:ext cx="80367" cy="58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endParaRPr lang="en-US" sz="844">
              <a:solidFill>
                <a:srgbClr val="414141"/>
              </a:solidFill>
              <a:latin typeface="Times" panose="02020603050405020304" pitchFamily="18" charset="0"/>
              <a:cs typeface="Times" panose="02020603050405020304" pitchFamily="18" charset="0"/>
              <a:sym typeface="Times" panose="02020603050405020304" pitchFamily="18" charset="0"/>
            </a:endParaRPr>
          </a:p>
          <a:p>
            <a:pPr algn="ctr"/>
            <a:endParaRPr lang="en-US" sz="2953">
              <a:solidFill>
                <a:srgbClr val="414141"/>
              </a:solidFill>
              <a:ea typeface="Gill Sans Light" charset="0"/>
              <a:cs typeface="Gill Sans Light" charset="0"/>
              <a:sym typeface="Gill Sans Light" charset="0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303735" y="1768078"/>
            <a:ext cx="6536531" cy="3321844"/>
            <a:chOff x="0" y="0"/>
            <a:chExt cx="5856" cy="2976"/>
          </a:xfrm>
        </p:grpSpPr>
        <p:sp>
          <p:nvSpPr>
            <p:cNvPr id="25602" name="Rectangle 2"/>
            <p:cNvSpPr>
              <a:spLocks/>
            </p:cNvSpPr>
            <p:nvPr/>
          </p:nvSpPr>
          <p:spPr bwMode="auto">
            <a:xfrm>
              <a:off x="128" y="96"/>
              <a:ext cx="5600" cy="2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/>
              <a:endParaRPr lang="en-US" sz="2953">
                <a:solidFill>
                  <a:srgbClr val="414141"/>
                </a:solidFill>
                <a:latin typeface="Gill Sans Light" charset="0"/>
                <a:sym typeface="Gill Sans Light" charset="0"/>
              </a:endParaRPr>
            </a:p>
          </p:txBody>
        </p:sp>
        <p:pic>
          <p:nvPicPr>
            <p:cNvPr id="2560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5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5" name="Rectangle 5"/>
          <p:cNvSpPr>
            <a:spLocks/>
          </p:cNvSpPr>
          <p:nvPr/>
        </p:nvSpPr>
        <p:spPr bwMode="auto">
          <a:xfrm>
            <a:off x="1974577" y="2553891"/>
            <a:ext cx="550068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/>
            <a:r>
              <a:rPr lang="en-US" sz="3375">
                <a:solidFill>
                  <a:srgbClr val="1A1A1A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rPr>
              <a:t>Insight </a:t>
            </a:r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educates the next generation of leading </a:t>
            </a:r>
          </a:p>
          <a:p>
            <a:pPr algn="ctr"/>
            <a:r>
              <a:rPr lang="en-US" sz="3375">
                <a:solidFill>
                  <a:srgbClr val="1A1A1A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rPr>
              <a:t>Data Scientists</a:t>
            </a:r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8571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1759149" y="1902024"/>
            <a:ext cx="5625703" cy="3053953"/>
            <a:chOff x="0" y="0"/>
            <a:chExt cx="5040" cy="2736"/>
          </a:xfrm>
        </p:grpSpPr>
        <p:pic>
          <p:nvPicPr>
            <p:cNvPr id="26625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4784" cy="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40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696516" y="1071563"/>
            <a:ext cx="2402086" cy="1312664"/>
            <a:chOff x="0" y="0"/>
            <a:chExt cx="2152" cy="1176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96"/>
              <a:ext cx="189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Picture 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52" cy="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5591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366117" y="651867"/>
            <a:ext cx="8286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Light" charset="0"/>
              </a:defRPr>
            </a:lvl9pPr>
          </a:lstStyle>
          <a:p>
            <a:pPr algn="ctr"/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Insight Fellows</a:t>
            </a:r>
            <a:r>
              <a:rPr lang="en-US" sz="3375">
                <a:solidFill>
                  <a:srgbClr val="1A1A1A"/>
                </a:solidFill>
                <a:latin typeface="Helvetica Neue UltraLight" charset="0"/>
                <a:ea typeface="Helvetica Neue UltraLight" charset="0"/>
                <a:cs typeface="Helvetica Neue UltraLight" charset="0"/>
                <a:sym typeface="Helvetica Neue UltraLight" charset="0"/>
              </a:rPr>
              <a:t> are </a:t>
            </a:r>
            <a:r>
              <a:rPr lang="en-US" sz="3375">
                <a:solidFill>
                  <a:srgbClr val="1A1A1A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Data Scientists</a:t>
            </a:r>
            <a:r>
              <a:rPr lang="en-US" sz="3375">
                <a:solidFill>
                  <a:srgbClr val="1A1A1A"/>
                </a:solidFill>
                <a:latin typeface="Helvetica Neue UltraLight" charset="0"/>
                <a:ea typeface="Helvetica Neue UltraLight" charset="0"/>
                <a:cs typeface="Helvetica Neue UltraLight" charset="0"/>
                <a:sym typeface="Helvetica Neue UltraLight" charset="0"/>
              </a:rPr>
              <a:t> at:</a:t>
            </a:r>
          </a:p>
        </p:txBody>
      </p:sp>
      <p:grpSp>
        <p:nvGrpSpPr>
          <p:cNvPr id="27663" name="Group 15"/>
          <p:cNvGrpSpPr>
            <a:grpSpLocks/>
          </p:cNvGrpSpPr>
          <p:nvPr/>
        </p:nvGrpSpPr>
        <p:grpSpPr bwMode="auto">
          <a:xfrm>
            <a:off x="1285875" y="1553766"/>
            <a:ext cx="6438305" cy="4768453"/>
            <a:chOff x="-128" y="-96"/>
            <a:chExt cx="5768" cy="4272"/>
          </a:xfrm>
        </p:grpSpPr>
        <p:grpSp>
          <p:nvGrpSpPr>
            <p:cNvPr id="27652" name="Group 4"/>
            <p:cNvGrpSpPr>
              <a:grpSpLocks/>
            </p:cNvGrpSpPr>
            <p:nvPr/>
          </p:nvGrpSpPr>
          <p:grpSpPr bwMode="auto">
            <a:xfrm>
              <a:off x="-128" y="-96"/>
              <a:ext cx="5768" cy="4272"/>
              <a:chOff x="0" y="0"/>
              <a:chExt cx="5768" cy="4272"/>
            </a:xfrm>
          </p:grpSpPr>
          <p:sp>
            <p:nvSpPr>
              <p:cNvPr id="27650" name="Rectangle 2"/>
              <p:cNvSpPr>
                <a:spLocks/>
              </p:cNvSpPr>
              <p:nvPr/>
            </p:nvSpPr>
            <p:spPr bwMode="auto">
              <a:xfrm>
                <a:off x="128" y="96"/>
                <a:ext cx="5512" cy="39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2953">
                  <a:solidFill>
                    <a:srgbClr val="414141"/>
                  </a:solidFill>
                  <a:latin typeface="Gill Sans Light" charset="0"/>
                  <a:sym typeface="Gill Sans Light" charset="0"/>
                </a:endParaRPr>
              </a:p>
            </p:txBody>
          </p:sp>
          <p:pic>
            <p:nvPicPr>
              <p:cNvPr id="27651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8" cy="4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450"/>
              <a:ext cx="997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526"/>
              <a:ext cx="89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" y="1551"/>
              <a:ext cx="851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" y="1517"/>
              <a:ext cx="975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" y="548"/>
              <a:ext cx="97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" y="1538"/>
              <a:ext cx="98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" y="2451"/>
              <a:ext cx="781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" y="2451"/>
              <a:ext cx="878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1" name="Rectangle 13"/>
            <p:cNvSpPr>
              <a:spLocks/>
            </p:cNvSpPr>
            <p:nvPr/>
          </p:nvSpPr>
          <p:spPr bwMode="auto">
            <a:xfrm>
              <a:off x="923" y="3276"/>
              <a:ext cx="367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 Light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 Light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 Light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 Light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 Light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9pPr>
            </a:lstStyle>
            <a:p>
              <a:pPr algn="ctr"/>
              <a:r>
                <a:rPr lang="en-US" sz="1687">
                  <a:solidFill>
                    <a:srgbClr val="1A1A1A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and many other top data-driven companies</a:t>
              </a:r>
            </a:p>
          </p:txBody>
        </p:sp>
        <p:pic>
          <p:nvPicPr>
            <p:cNvPr id="27662" name="Picture 1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" y="2320"/>
              <a:ext cx="1185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8632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9" name="Group 7"/>
          <p:cNvGrpSpPr>
            <a:grpSpLocks/>
          </p:cNvGrpSpPr>
          <p:nvPr/>
        </p:nvGrpSpPr>
        <p:grpSpPr bwMode="auto">
          <a:xfrm>
            <a:off x="375047" y="410765"/>
            <a:ext cx="8581430" cy="1866305"/>
            <a:chOff x="-128" y="-96"/>
            <a:chExt cx="7688" cy="1672"/>
          </a:xfrm>
        </p:grpSpPr>
        <p:grpSp>
          <p:nvGrpSpPr>
            <p:cNvPr id="28675" name="Group 3"/>
            <p:cNvGrpSpPr>
              <a:grpSpLocks/>
            </p:cNvGrpSpPr>
            <p:nvPr/>
          </p:nvGrpSpPr>
          <p:grpSpPr bwMode="auto">
            <a:xfrm>
              <a:off x="-128" y="-96"/>
              <a:ext cx="7688" cy="1672"/>
              <a:chOff x="0" y="0"/>
              <a:chExt cx="7688" cy="1672"/>
            </a:xfrm>
          </p:grpSpPr>
          <p:sp>
            <p:nvSpPr>
              <p:cNvPr id="28673" name="Rectangle 1"/>
              <p:cNvSpPr>
                <a:spLocks/>
              </p:cNvSpPr>
              <p:nvPr/>
            </p:nvSpPr>
            <p:spPr bwMode="auto">
              <a:xfrm>
                <a:off x="128" y="96"/>
                <a:ext cx="7432" cy="1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2953">
                  <a:solidFill>
                    <a:srgbClr val="414141"/>
                  </a:solidFill>
                  <a:latin typeface="Gill Sans Light" charset="0"/>
                  <a:sym typeface="Gill Sans Light" charset="0"/>
                </a:endParaRPr>
              </a:p>
            </p:txBody>
          </p:sp>
          <p:pic>
            <p:nvPicPr>
              <p:cNvPr id="28674" name="Picture 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688" cy="1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678" name="Group 6"/>
            <p:cNvGrpSpPr>
              <a:grpSpLocks/>
            </p:cNvGrpSpPr>
            <p:nvPr/>
          </p:nvGrpSpPr>
          <p:grpSpPr bwMode="auto">
            <a:xfrm>
              <a:off x="722" y="57"/>
              <a:ext cx="5985" cy="1163"/>
              <a:chOff x="-117" y="21"/>
              <a:chExt cx="5984" cy="1163"/>
            </a:xfrm>
          </p:grpSpPr>
          <p:sp>
            <p:nvSpPr>
              <p:cNvPr id="28676" name="Rectangle 4"/>
              <p:cNvSpPr>
                <a:spLocks/>
              </p:cNvSpPr>
              <p:nvPr/>
            </p:nvSpPr>
            <p:spPr bwMode="auto">
              <a:xfrm>
                <a:off x="420" y="21"/>
                <a:ext cx="4696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9pPr>
              </a:lstStyle>
              <a:p>
                <a:pPr algn="ctr">
                  <a:spcBef>
                    <a:spcPts val="2672"/>
                  </a:spcBef>
                </a:pPr>
                <a:r>
                  <a:rPr lang="en-US" sz="3937">
                    <a:solidFill>
                      <a:srgbClr val="414141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rPr>
                  <a:t>insightdatascience.com</a:t>
                </a:r>
              </a:p>
            </p:txBody>
          </p:sp>
          <p:sp>
            <p:nvSpPr>
              <p:cNvPr id="28677" name="Rectangle 5"/>
              <p:cNvSpPr>
                <a:spLocks/>
              </p:cNvSpPr>
              <p:nvPr/>
            </p:nvSpPr>
            <p:spPr bwMode="auto">
              <a:xfrm>
                <a:off x="-117" y="641"/>
                <a:ext cx="5984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 Light" charset="0"/>
                  </a:defRPr>
                </a:lvl9pPr>
              </a:lstStyle>
              <a:p>
                <a:pPr algn="ctr">
                  <a:spcBef>
                    <a:spcPts val="2672"/>
                  </a:spcBef>
                </a:pPr>
                <a:r>
                  <a:rPr lang="en-US" sz="3937">
                    <a:solidFill>
                      <a:srgbClr val="41414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Helvetica Neue Light" charset="0"/>
                    <a:hlinkClick r:id="rId3"/>
                  </a:rPr>
                  <a:t>jake@insightdatascience.com</a:t>
                </a:r>
                <a:endParaRPr lang="en-US" sz="3937">
                  <a:solidFill>
                    <a:srgbClr val="41414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</p:grpSp>
      </p:grp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2759273" y="2205633"/>
            <a:ext cx="6000750" cy="4634508"/>
            <a:chOff x="0" y="0"/>
            <a:chExt cx="5376" cy="4152"/>
          </a:xfrm>
        </p:grpSpPr>
        <p:pic>
          <p:nvPicPr>
            <p:cNvPr id="286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5120" cy="3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76" cy="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84832" y="1837283"/>
            <a:ext cx="4188023" cy="1982391"/>
            <a:chOff x="0" y="0"/>
            <a:chExt cx="3752" cy="1776"/>
          </a:xfrm>
        </p:grpSpPr>
        <p:sp>
          <p:nvSpPr>
            <p:cNvPr id="28683" name="Rectangle 11"/>
            <p:cNvSpPr>
              <a:spLocks/>
            </p:cNvSpPr>
            <p:nvPr/>
          </p:nvSpPr>
          <p:spPr bwMode="auto">
            <a:xfrm rot="-413598">
              <a:off x="186" y="308"/>
              <a:ext cx="3360" cy="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 Light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 Light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 Light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 Light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 Light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 Light" charset="0"/>
                </a:defRPr>
              </a:lvl9pPr>
            </a:lstStyle>
            <a:p>
              <a:pPr algn="ctr"/>
              <a:r>
                <a:rPr lang="en-US" sz="1687">
                  <a:solidFill>
                    <a:srgbClr val="414141"/>
                  </a:solidFill>
                  <a:latin typeface="Helvetica Neue Medium" charset="0"/>
                  <a:ea typeface="Helvetica Neue Medium" charset="0"/>
                  <a:cs typeface="Helvetica Neue Medium" charset="0"/>
                  <a:sym typeface="Helvetica Neue Medium" charset="0"/>
                </a:rPr>
                <a:t>Upcoming Sessions:</a:t>
              </a:r>
            </a:p>
            <a:p>
              <a:pPr algn="ctr"/>
              <a:r>
                <a:rPr lang="en-US" sz="1687">
                  <a:solidFill>
                    <a:srgbClr val="41414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January 6, 2014 (applications open)</a:t>
              </a:r>
            </a:p>
            <a:p>
              <a:pPr algn="ctr"/>
              <a:r>
                <a:rPr lang="en-US" sz="1687">
                  <a:solidFill>
                    <a:srgbClr val="41414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June 2014</a:t>
              </a:r>
            </a:p>
            <a:p>
              <a:pPr algn="ctr"/>
              <a:r>
                <a:rPr lang="en-US" sz="1687">
                  <a:solidFill>
                    <a:srgbClr val="414141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September 2014</a:t>
              </a:r>
            </a:p>
          </p:txBody>
        </p:sp>
        <p:pic>
          <p:nvPicPr>
            <p:cNvPr id="28684" name="Picture 1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5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615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7029654" y="2289535"/>
            <a:ext cx="1843493" cy="5255706"/>
            <a:chOff x="6944587" y="2201895"/>
            <a:chExt cx="1517106" cy="4324286"/>
          </a:xfrm>
        </p:grpSpPr>
        <p:graphicFrame>
          <p:nvGraphicFramePr>
            <p:cNvPr id="2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8654474"/>
                </p:ext>
              </p:extLst>
            </p:nvPr>
          </p:nvGraphicFramePr>
          <p:xfrm>
            <a:off x="6944587" y="2201895"/>
            <a:ext cx="1511553" cy="4324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7" name="Group 47"/>
            <p:cNvGrpSpPr>
              <a:grpSpLocks/>
            </p:cNvGrpSpPr>
            <p:nvPr/>
          </p:nvGrpSpPr>
          <p:grpSpPr bwMode="auto">
            <a:xfrm>
              <a:off x="7099721" y="2363555"/>
              <a:ext cx="1361972" cy="2164112"/>
              <a:chOff x="7099721" y="2363555"/>
              <a:chExt cx="1361972" cy="2164112"/>
            </a:xfrm>
          </p:grpSpPr>
          <p:sp>
            <p:nvSpPr>
              <p:cNvPr id="31" name="Text Box 219"/>
              <p:cNvSpPr txBox="1">
                <a:spLocks noChangeArrowheads="1"/>
              </p:cNvSpPr>
              <p:nvPr/>
            </p:nvSpPr>
            <p:spPr bwMode="auto">
              <a:xfrm>
                <a:off x="7821797" y="2363555"/>
                <a:ext cx="639896" cy="227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6.43</a:t>
                </a:r>
                <a:endPara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Text Box 220"/>
              <p:cNvSpPr txBox="1">
                <a:spLocks noChangeArrowheads="1"/>
              </p:cNvSpPr>
              <p:nvPr/>
            </p:nvSpPr>
            <p:spPr bwMode="auto">
              <a:xfrm>
                <a:off x="7797979" y="2698750"/>
                <a:ext cx="639897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6.41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Text Box 221"/>
              <p:cNvSpPr txBox="1">
                <a:spLocks noChangeArrowheads="1"/>
              </p:cNvSpPr>
              <p:nvPr/>
            </p:nvSpPr>
            <p:spPr bwMode="auto">
              <a:xfrm>
                <a:off x="7623385" y="2993909"/>
                <a:ext cx="639897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6.27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Text Box 224"/>
              <p:cNvSpPr txBox="1">
                <a:spLocks noChangeArrowheads="1"/>
              </p:cNvSpPr>
              <p:nvPr/>
            </p:nvSpPr>
            <p:spPr bwMode="auto">
              <a:xfrm>
                <a:off x="7504748" y="3306687"/>
                <a:ext cx="639896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6.21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Text Box 229"/>
              <p:cNvSpPr txBox="1">
                <a:spLocks noChangeArrowheads="1"/>
              </p:cNvSpPr>
              <p:nvPr/>
            </p:nvSpPr>
            <p:spPr bwMode="auto">
              <a:xfrm>
                <a:off x="7393099" y="3627554"/>
                <a:ext cx="639897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6.14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Text Box 232"/>
              <p:cNvSpPr txBox="1">
                <a:spLocks noChangeArrowheads="1"/>
              </p:cNvSpPr>
              <p:nvPr/>
            </p:nvSpPr>
            <p:spPr bwMode="auto">
              <a:xfrm>
                <a:off x="7099721" y="4249854"/>
                <a:ext cx="639896" cy="27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5.94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Text Box 234"/>
              <p:cNvSpPr txBox="1">
                <a:spLocks noChangeArrowheads="1"/>
              </p:cNvSpPr>
              <p:nvPr/>
            </p:nvSpPr>
            <p:spPr bwMode="auto">
              <a:xfrm>
                <a:off x="7182870" y="3927475"/>
                <a:ext cx="639897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6.00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81841"/>
            <a:ext cx="8333397" cy="830997"/>
          </a:xfrm>
        </p:spPr>
        <p:txBody>
          <a:bodyPr/>
          <a:lstStyle/>
          <a:p>
            <a:pPr lvl="0" eaLnBrk="1" hangingPunct="1">
              <a:lnSpc>
                <a:spcPct val="100000"/>
              </a:lnSpc>
              <a:defRPr/>
            </a:pPr>
            <a:r>
              <a:rPr lang="en-US" dirty="0" smtClean="0"/>
              <a:t>Fortune – World’s Most Admired Companies 2013</a:t>
            </a:r>
            <a:r>
              <a:rPr lang="en-US" dirty="0" smtClean="0">
                <a:solidFill>
                  <a:srgbClr val="923222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en-US" dirty="0" smtClean="0">
                <a:solidFill>
                  <a:srgbClr val="923222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2000" i="1" kern="1200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Novartis is #1 in the healthcare sector for the third year straight </a:t>
            </a:r>
            <a:endParaRPr lang="en-US" sz="2000" i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Rechteck 18"/>
          <p:cNvSpPr>
            <a:spLocks noChangeArrowheads="1"/>
          </p:cNvSpPr>
          <p:nvPr/>
        </p:nvSpPr>
        <p:spPr bwMode="auto">
          <a:xfrm>
            <a:off x="541338" y="5674056"/>
            <a:ext cx="80200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38" indent="-793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kern="0" dirty="0">
                <a:solidFill>
                  <a:srgbClr val="000000"/>
                </a:solidFill>
                <a:cs typeface="+mn-cs"/>
              </a:rPr>
              <a:t>Methodology: </a:t>
            </a:r>
            <a:r>
              <a:rPr lang="en-US" sz="1000" i="1" kern="0" dirty="0">
                <a:solidFill>
                  <a:srgbClr val="000000"/>
                </a:solidFill>
                <a:cs typeface="+mn-cs"/>
              </a:rPr>
              <a:t>As per evaluation of more than 60 senior pharmaceutical industry executives and financial analysts on a scale from 0 (poor) to 10 (excellent) on nine criteria (community/environment, financial soundness, </a:t>
            </a:r>
            <a:r>
              <a:rPr lang="en-US" sz="1000" i="1" kern="0" dirty="0" err="1">
                <a:solidFill>
                  <a:srgbClr val="000000"/>
                </a:solidFill>
                <a:cs typeface="+mn-cs"/>
              </a:rPr>
              <a:t>globalness</a:t>
            </a:r>
            <a:r>
              <a:rPr lang="en-US" sz="1000" i="1" kern="0" dirty="0">
                <a:solidFill>
                  <a:srgbClr val="000000"/>
                </a:solidFill>
                <a:cs typeface="+mn-cs"/>
              </a:rPr>
              <a:t>, long-term investment, innovation, management quality, people management, products/service quality and use of </a:t>
            </a:r>
            <a:r>
              <a:rPr lang="en-US" sz="1000" i="1" kern="0" dirty="0" smtClean="0">
                <a:solidFill>
                  <a:srgbClr val="000000"/>
                </a:solidFill>
                <a:cs typeface="+mn-cs"/>
              </a:rPr>
              <a:t>assets).</a:t>
            </a:r>
            <a:endParaRPr lang="en-US" sz="1000" i="1" kern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787301" y="1410339"/>
            <a:ext cx="4700588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t>Most admired pharmaceutical companies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graphicFrame>
        <p:nvGraphicFramePr>
          <p:cNvPr id="29" name="Group 1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5468042"/>
              </p:ext>
            </p:extLst>
          </p:nvPr>
        </p:nvGraphicFramePr>
        <p:xfrm>
          <a:off x="3423737" y="1947578"/>
          <a:ext cx="3623918" cy="3170273"/>
        </p:xfrm>
        <a:graphic>
          <a:graphicData uri="http://schemas.openxmlformats.org/drawingml/2006/table">
            <a:tbl>
              <a:tblPr/>
              <a:tblGrid>
                <a:gridCol w="775720"/>
                <a:gridCol w="730806"/>
                <a:gridCol w="711214"/>
                <a:gridCol w="1406178"/>
              </a:tblGrid>
              <a:tr h="482826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2013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322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2012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8B6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2011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432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20000"/>
                        <a:buFont typeface="Symbol" pitchFamily="18" charset="2"/>
                        <a:buNone/>
                        <a:tabLst/>
                      </a:pPr>
                      <a:endParaRPr kumimoji="0" lang="de-DE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860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FA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F1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Novartis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</a:tr>
              <a:tr h="396287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FA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F1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Merck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</a:tr>
              <a:tr h="381860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FA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F1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Abbott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</a:tr>
              <a:tr h="381860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FA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F1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J&amp;J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</a:tr>
              <a:tr h="381860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FA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F1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Roche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</a:tr>
              <a:tr h="381860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FA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F1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GSK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</a:tr>
              <a:tr h="381860">
                <a:tc>
                  <a:txBody>
                    <a:bodyPr/>
                    <a:lstStyle/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109072" marR="109072" marT="56717" marB="56717" anchor="ctr" horzOverflow="overflow">
                    <a:lnL cap="flat">
                      <a:noFill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FA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F1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2575" marR="0" lvl="0" indent="-2825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Amgen</a:t>
                      </a:r>
                    </a:p>
                  </a:txBody>
                  <a:tcPr marL="109072" marR="109072" marT="56717" marB="56717" anchor="ctr" horzOverflow="overflow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8026"/>
                    </a:solidFill>
                  </a:tcPr>
                </a:tc>
              </a:tr>
            </a:tbl>
          </a:graphicData>
        </a:graphic>
      </p:graphicFrame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3313342" y="2433307"/>
            <a:ext cx="5311681" cy="351250"/>
          </a:xfrm>
          <a:prstGeom prst="rect">
            <a:avLst/>
          </a:prstGeom>
          <a:noFill/>
          <a:ln w="31750" algn="ctr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167" name="Picture 95" descr="http://www.parsintl.com/web/WMAC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1" y="1818371"/>
            <a:ext cx="2720643" cy="27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5</a:t>
            </a:fld>
            <a:endParaRPr lang="en-US" noProof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90437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_NIBRsites2011.jpg"/>
          <p:cNvPicPr>
            <a:picLocks noChangeAspect="1"/>
          </p:cNvPicPr>
          <p:nvPr/>
        </p:nvPicPr>
        <p:blipFill rotWithShape="1">
          <a:blip r:embed="rId3" cstate="print"/>
          <a:srcRect b="10264"/>
          <a:stretch/>
        </p:blipFill>
        <p:spPr>
          <a:xfrm>
            <a:off x="369441" y="2743200"/>
            <a:ext cx="8393559" cy="3438819"/>
          </a:xfrm>
          <a:prstGeom prst="rect">
            <a:avLst/>
          </a:prstGeom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234950" y="321761"/>
            <a:ext cx="8713788" cy="800219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dirty="0" smtClean="0"/>
              <a:t>Novartis Institutes for BioMedical Research (NIBR)</a:t>
            </a:r>
            <a:br>
              <a:rPr lang="en-US" dirty="0" smtClean="0"/>
            </a:br>
            <a:r>
              <a:rPr lang="en-US" sz="1800" i="1" dirty="0" smtClean="0">
                <a:solidFill>
                  <a:srgbClr val="000000"/>
                </a:solidFill>
              </a:rPr>
              <a:t>A global network of 7,000 scientists, physicians, and business professionals.</a:t>
            </a:r>
            <a:endParaRPr lang="en-US" sz="1800" i="1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55627" y="1295402"/>
            <a:ext cx="26549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Font typeface="Wingdings" charset="2"/>
              <a:buChar char="§"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+mn-cs"/>
              </a:rPr>
              <a:t>United States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Cambridge, MA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East Hanover, NJ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Emeryville, CA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La Jolla, CA (GNF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+mn-cs"/>
              </a:rPr>
              <a:t>)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Fort Worth, TX (Alcon)</a:t>
            </a:r>
            <a:endParaRPr lang="en-US" sz="14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73147" y="1295402"/>
            <a:ext cx="2654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Font typeface="Wingdings" charset="2"/>
              <a:buChar char="§"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+mn-cs"/>
              </a:rPr>
              <a:t>Europe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Basel, Switzerland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Horsham, UK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Siena, Italy (NVGH)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98605" y="1295400"/>
            <a:ext cx="21875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Font typeface="Wingdings" charset="2"/>
              <a:buChar char="§"/>
            </a:pPr>
            <a:r>
              <a:rPr lang="en-US" sz="1400" b="1" dirty="0">
                <a:solidFill>
                  <a:srgbClr val="000000"/>
                </a:solidFill>
                <a:latin typeface="Arial"/>
                <a:cs typeface="+mn-cs"/>
              </a:rPr>
              <a:t>Asia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Shanghai, China</a:t>
            </a:r>
          </a:p>
          <a:p>
            <a:pPr marL="346075" indent="-173038" defTabSz="457200" fontAlgn="auto">
              <a:spcBef>
                <a:spcPts val="0"/>
              </a:spcBef>
              <a:spcAft>
                <a:spcPts val="0"/>
              </a:spcAft>
              <a:buClr>
                <a:srgbClr val="634329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+mn-cs"/>
              </a:rPr>
              <a:t>Singapore (NITD)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6</a:t>
            </a:fld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Novartis Institutes for </a:t>
            </a:r>
            <a:r>
              <a:rPr lang="en-US" dirty="0" err="1" smtClean="0"/>
              <a:t>BioMedical</a:t>
            </a:r>
            <a:r>
              <a:rPr lang="en-US" dirty="0" smtClean="0"/>
              <a:t> Research (NIBR)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tx1"/>
                </a:solidFill>
              </a:rPr>
              <a:t>Transforming drug discovery</a:t>
            </a:r>
            <a:endParaRPr lang="en-US" dirty="0" smtClean="0"/>
          </a:p>
        </p:txBody>
      </p:sp>
      <p:sp>
        <p:nvSpPr>
          <p:cNvPr id="13" name="Rectangle 12"/>
          <p:cNvSpPr txBox="1">
            <a:spLocks noChangeArrowheads="1"/>
          </p:cNvSpPr>
          <p:nvPr/>
        </p:nvSpPr>
        <p:spPr bwMode="gray">
          <a:xfrm>
            <a:off x="527050" y="1447800"/>
            <a:ext cx="465455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Unique research strategy driven by patient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needs</a:t>
            </a:r>
          </a:p>
          <a:p>
            <a:pPr marL="233363" indent="-233363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</a:rPr>
              <a:t>Intensifying 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focus on molecular pathways shared by various diseases</a:t>
            </a:r>
          </a:p>
          <a:p>
            <a:pPr marL="233363" indent="-233363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Integration of clinical insights with mechanistic understanding of disease</a:t>
            </a:r>
          </a:p>
          <a:p>
            <a:pPr marL="233363" indent="-233363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Research-to-Development transition redefined through fast and rigorous “proof-of-concept” trials </a:t>
            </a:r>
          </a:p>
          <a:p>
            <a:pPr marL="233363" indent="-233363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Strategic alliances with academia and biotech strengthen preclinical pipeline</a:t>
            </a:r>
          </a:p>
        </p:txBody>
      </p:sp>
      <p:grpSp>
        <p:nvGrpSpPr>
          <p:cNvPr id="20486" name="Group 4"/>
          <p:cNvGrpSpPr>
            <a:grpSpLocks/>
          </p:cNvGrpSpPr>
          <p:nvPr/>
        </p:nvGrpSpPr>
        <p:grpSpPr bwMode="auto">
          <a:xfrm>
            <a:off x="5795963" y="1450975"/>
            <a:ext cx="2741612" cy="1571625"/>
            <a:chOff x="3809" y="914"/>
            <a:chExt cx="1720" cy="990"/>
          </a:xfrm>
        </p:grpSpPr>
        <p:pic>
          <p:nvPicPr>
            <p:cNvPr id="20490" name="Picture 5" descr="250MassAveExterior0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3809" y="914"/>
              <a:ext cx="1720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gray">
            <a:xfrm>
              <a:off x="3963" y="1616"/>
              <a:ext cx="1395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ct val="50000"/>
                </a:spcBef>
                <a:spcAft>
                  <a:spcPct val="40000"/>
                </a:spcAft>
                <a:defRPr/>
              </a:pPr>
              <a:r>
                <a:rPr lang="en-US" sz="1200" b="1" kern="0">
                  <a:solidFill>
                    <a:srgbClr val="FFFFFF"/>
                  </a:solidFill>
                </a:rPr>
                <a:t>Cambridge global NIBR headquarters</a:t>
              </a:r>
            </a:p>
          </p:txBody>
        </p:sp>
      </p:grpSp>
      <p:pic>
        <p:nvPicPr>
          <p:cNvPr id="20487" name="Picture 7" descr="MD0016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5795963" y="3055938"/>
            <a:ext cx="13525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AA00857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7185025" y="3055938"/>
            <a:ext cx="13525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5" descr="scienti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38" y="4456113"/>
            <a:ext cx="27432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7</a:t>
            </a:fld>
            <a:endParaRPr lang="en-US" noProof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4592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base-gri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165" y="1436689"/>
            <a:ext cx="573722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8170"/>
            <a:ext cx="8802688" cy="911019"/>
          </a:xfrm>
        </p:spPr>
        <p:txBody>
          <a:bodyPr/>
          <a:lstStyle/>
          <a:p>
            <a:pPr marL="457200" eaLnBrk="1" hangingPunct="1"/>
            <a:r>
              <a:rPr lang="en-US" dirty="0" smtClean="0">
                <a:ea typeface="ＭＳ Ｐゴシック" pitchFamily="34" charset="-128"/>
              </a:rPr>
              <a:t>NIBR Research Strategy: Focusing on Greatest Patient Need and Scientific Promise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450852" y="2854326"/>
            <a:ext cx="11731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/>
              <a:t>Unmet</a:t>
            </a:r>
            <a:br>
              <a:rPr lang="en-US" sz="2000" b="1"/>
            </a:br>
            <a:r>
              <a:rPr lang="en-US" sz="2000" b="1"/>
              <a:t>Medical</a:t>
            </a:r>
            <a:br>
              <a:rPr lang="en-US" sz="2000" b="1"/>
            </a:br>
            <a:r>
              <a:rPr lang="en-US" sz="2000" b="1"/>
              <a:t>Need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144714" y="5975351"/>
            <a:ext cx="48157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Understanding of Disease Mechanism</a:t>
            </a:r>
          </a:p>
        </p:txBody>
      </p:sp>
      <p:pic>
        <p:nvPicPr>
          <p:cNvPr id="11" name="Picture 10" descr="best_projects_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5615" y="1471614"/>
            <a:ext cx="5692775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3305177" y="2503489"/>
            <a:ext cx="168275" cy="26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en-US" sz="1600">
              <a:latin typeface="News Gothic MT" pitchFamily="34" charset="0"/>
            </a:endParaRP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863665" y="1306664"/>
            <a:ext cx="77521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45720" rIns="45720" anchor="ctr">
            <a:spAutoFit/>
          </a:bodyPr>
          <a:lstStyle/>
          <a:p>
            <a:r>
              <a:rPr lang="en-US" b="1" dirty="0">
                <a:solidFill>
                  <a:schemeClr val="folHlink"/>
                </a:solidFill>
              </a:rPr>
              <a:t>High</a:t>
            </a:r>
            <a:endParaRPr lang="en-US" sz="3200" b="1" dirty="0"/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7504113" y="5743725"/>
            <a:ext cx="77521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45720" rIns="45720" anchor="ctr"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High</a:t>
            </a:r>
            <a:endParaRPr lang="en-US" sz="3200" b="1"/>
          </a:p>
        </p:txBody>
      </p:sp>
      <p:pic>
        <p:nvPicPr>
          <p:cNvPr id="7178" name="Picture 17" descr="base-gri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1165" y="1425577"/>
            <a:ext cx="573722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99051" y="1973478"/>
            <a:ext cx="19290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Best</a:t>
            </a:r>
          </a:p>
          <a:p>
            <a:pPr algn="ctr"/>
            <a:r>
              <a:rPr lang="en-US" b="1" dirty="0" smtClean="0"/>
              <a:t>Therapeutic Projects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8</a:t>
            </a:fld>
            <a:endParaRPr lang="en-US" noProof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029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ICKY_purple_reflec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0350" y="1222375"/>
            <a:ext cx="3575050" cy="667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266700" y="2764207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685800" y="4210049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2371725" y="5200650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4933950" y="5219701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6010275" y="4038600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5875770" y="1295400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778295" y="1543049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309564" y="592139"/>
            <a:ext cx="18280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endParaRPr lang="en-US" sz="2800" b="1">
              <a:solidFill>
                <a:srgbClr val="FFFF99"/>
              </a:solidFill>
              <a:latin typeface="News Gothic MT" pitchFamily="34" charset="0"/>
              <a:cs typeface="Arial" charset="0"/>
            </a:endParaRPr>
          </a:p>
        </p:txBody>
      </p:sp>
      <p:sp>
        <p:nvSpPr>
          <p:cNvPr id="29709" name="Rectangle 13"/>
          <p:cNvSpPr>
            <a:spLocks noChangeAspect="1" noChangeArrowheads="1"/>
          </p:cNvSpPr>
          <p:nvPr/>
        </p:nvSpPr>
        <p:spPr bwMode="gray">
          <a:xfrm>
            <a:off x="1665710" y="1792286"/>
            <a:ext cx="434975" cy="590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>
                <a:solidFill>
                  <a:srgbClr val="000000"/>
                </a:solidFill>
              </a:rPr>
              <a:t>Autoimmunity,</a:t>
            </a:r>
          </a:p>
          <a:p>
            <a:pPr marL="342900" indent="-342900" algn="ctr" eaLnBrk="0" hangingPunct="0"/>
            <a:r>
              <a:rPr lang="en-US" sz="1200" b="1">
                <a:solidFill>
                  <a:srgbClr val="000000"/>
                </a:solidFill>
              </a:rPr>
              <a:t>Transplantation &amp;</a:t>
            </a:r>
          </a:p>
          <a:p>
            <a:pPr marL="342900" indent="-342900" algn="ctr" eaLnBrk="0" hangingPunct="0"/>
            <a:r>
              <a:rPr lang="de-CH" sz="1200" b="1">
                <a:solidFill>
                  <a:srgbClr val="000000"/>
                </a:solidFill>
              </a:rPr>
              <a:t>Inflammation</a:t>
            </a:r>
            <a:endParaRPr lang="en-US" sz="1200" b="1">
              <a:solidFill>
                <a:srgbClr val="000000"/>
              </a:solidFill>
            </a:endParaRPr>
          </a:p>
          <a:p>
            <a:pPr marL="342900" indent="-342900" algn="ctr" eaLnBrk="0" hangingPunct="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711" name="Rectangle 15"/>
          <p:cNvSpPr>
            <a:spLocks noChangeAspect="1" noChangeArrowheads="1"/>
          </p:cNvSpPr>
          <p:nvPr/>
        </p:nvSpPr>
        <p:spPr bwMode="gray">
          <a:xfrm>
            <a:off x="6896102" y="4400551"/>
            <a:ext cx="434975" cy="590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>
                <a:solidFill>
                  <a:srgbClr val="000000"/>
                </a:solidFill>
              </a:rPr>
              <a:t>Respiratory</a:t>
            </a:r>
          </a:p>
          <a:p>
            <a:pPr marL="342900" indent="-342900" algn="ctr" eaLnBrk="0" hangingPunct="0"/>
            <a:r>
              <a:rPr lang="en-US" sz="1200" b="1">
                <a:solidFill>
                  <a:srgbClr val="000000"/>
                </a:solidFill>
              </a:rPr>
              <a:t>Diseases</a:t>
            </a:r>
          </a:p>
          <a:p>
            <a:pPr marL="342900" indent="-342900" algn="ctr" eaLnBrk="0" hangingPunct="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712" name="Rectangle 16"/>
          <p:cNvSpPr>
            <a:spLocks noChangeAspect="1" noChangeArrowheads="1"/>
          </p:cNvSpPr>
          <p:nvPr/>
        </p:nvSpPr>
        <p:spPr bwMode="gray">
          <a:xfrm>
            <a:off x="5826127" y="5659438"/>
            <a:ext cx="434975" cy="590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 dirty="0" smtClean="0">
                <a:solidFill>
                  <a:srgbClr val="000000"/>
                </a:solidFill>
              </a:rPr>
              <a:t>Ophthalmology</a:t>
            </a:r>
            <a:endParaRPr lang="en-US" sz="1200" b="1" dirty="0">
              <a:solidFill>
                <a:srgbClr val="000000"/>
              </a:solidFill>
            </a:endParaRPr>
          </a:p>
          <a:p>
            <a:pPr marL="342900" indent="-342900" algn="ctr" eaLnBrk="0" hangingPunct="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713" name="Rectangle 17"/>
          <p:cNvSpPr>
            <a:spLocks noChangeAspect="1" noChangeArrowheads="1"/>
          </p:cNvSpPr>
          <p:nvPr/>
        </p:nvSpPr>
        <p:spPr bwMode="gray">
          <a:xfrm>
            <a:off x="1155702" y="3069006"/>
            <a:ext cx="434975" cy="592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 dirty="0">
                <a:solidFill>
                  <a:srgbClr val="000000"/>
                </a:solidFill>
              </a:rPr>
              <a:t>Cardiovascular &amp;</a:t>
            </a:r>
          </a:p>
          <a:p>
            <a:pPr marL="342900" indent="-342900" algn="ctr" eaLnBrk="0" hangingPunct="0"/>
            <a:r>
              <a:rPr lang="de-CH" sz="1200" b="1" dirty="0" err="1">
                <a:solidFill>
                  <a:srgbClr val="000000"/>
                </a:solidFill>
              </a:rPr>
              <a:t>Metabolism</a:t>
            </a:r>
            <a:endParaRPr lang="en-US" sz="1200" b="1" dirty="0">
              <a:solidFill>
                <a:srgbClr val="000000"/>
              </a:solidFill>
            </a:endParaRPr>
          </a:p>
          <a:p>
            <a:pPr marL="342900" indent="-342900" algn="ctr" eaLnBrk="0" hangingPunct="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715" name="Rectangle 19"/>
          <p:cNvSpPr>
            <a:spLocks noChangeAspect="1" noChangeArrowheads="1"/>
          </p:cNvSpPr>
          <p:nvPr/>
        </p:nvSpPr>
        <p:spPr bwMode="gray">
          <a:xfrm>
            <a:off x="1647825" y="4648199"/>
            <a:ext cx="433388" cy="592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 dirty="0">
                <a:solidFill>
                  <a:srgbClr val="000000"/>
                </a:solidFill>
              </a:rPr>
              <a:t>Infectious Diseases</a:t>
            </a:r>
          </a:p>
          <a:p>
            <a:pPr marL="342900" indent="-342900" algn="ctr" eaLnBrk="0" hangingPunct="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716" name="Rectangle 20"/>
          <p:cNvSpPr>
            <a:spLocks noChangeAspect="1" noChangeArrowheads="1"/>
          </p:cNvSpPr>
          <p:nvPr/>
        </p:nvSpPr>
        <p:spPr bwMode="gray">
          <a:xfrm>
            <a:off x="3216277" y="5638800"/>
            <a:ext cx="434975" cy="5921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>
                <a:solidFill>
                  <a:srgbClr val="000000"/>
                </a:solidFill>
              </a:rPr>
              <a:t>Musculoskeletal</a:t>
            </a:r>
          </a:p>
          <a:p>
            <a:pPr marL="342900" indent="-342900" algn="ctr" eaLnBrk="0" hangingPunct="0">
              <a:lnSpc>
                <a:spcPct val="95000"/>
              </a:lnSpc>
              <a:spcBef>
                <a:spcPct val="75000"/>
              </a:spcBef>
              <a:buClr>
                <a:srgbClr val="FCAF17"/>
              </a:buClr>
              <a:buSzPct val="110000"/>
              <a:buFont typeface="Wingdings" pitchFamily="2" charset="2"/>
              <a:buNone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717" name="Rectangle 21"/>
          <p:cNvSpPr>
            <a:spLocks noChangeAspect="1" noChangeArrowheads="1"/>
          </p:cNvSpPr>
          <p:nvPr/>
        </p:nvSpPr>
        <p:spPr bwMode="gray">
          <a:xfrm>
            <a:off x="6401233" y="1712912"/>
            <a:ext cx="1147762" cy="37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 dirty="0" smtClean="0">
                <a:solidFill>
                  <a:srgbClr val="000000"/>
                </a:solidFill>
              </a:rPr>
              <a:t>Oncology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533402" y="596460"/>
            <a:ext cx="345870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en-US" sz="2800" dirty="0">
                <a:solidFill>
                  <a:srgbClr val="923222"/>
                </a:solidFill>
                <a:cs typeface="Arial" charset="0"/>
              </a:rPr>
              <a:t>NIBR Disease Areas</a:t>
            </a:r>
          </a:p>
        </p:txBody>
      </p:sp>
      <p:sp>
        <p:nvSpPr>
          <p:cNvPr id="92183" name="AutoShape 23"/>
          <p:cNvSpPr>
            <a:spLocks noChangeArrowheads="1"/>
          </p:cNvSpPr>
          <p:nvPr/>
        </p:nvSpPr>
        <p:spPr bwMode="auto">
          <a:xfrm rot="1187217">
            <a:off x="2187997" y="2133598"/>
            <a:ext cx="904875" cy="342900"/>
          </a:xfrm>
          <a:prstGeom prst="rightArrow">
            <a:avLst>
              <a:gd name="adj1" fmla="val 50000"/>
              <a:gd name="adj2" fmla="val 6597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84" name="AutoShape 24"/>
          <p:cNvSpPr>
            <a:spLocks noChangeArrowheads="1"/>
          </p:cNvSpPr>
          <p:nvPr/>
        </p:nvSpPr>
        <p:spPr bwMode="auto">
          <a:xfrm>
            <a:off x="2076452" y="3202358"/>
            <a:ext cx="904875" cy="342900"/>
          </a:xfrm>
          <a:prstGeom prst="rightArrow">
            <a:avLst>
              <a:gd name="adj1" fmla="val 50000"/>
              <a:gd name="adj2" fmla="val 6597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86" name="AutoShape 26"/>
          <p:cNvSpPr>
            <a:spLocks noChangeArrowheads="1"/>
          </p:cNvSpPr>
          <p:nvPr/>
        </p:nvSpPr>
        <p:spPr bwMode="auto">
          <a:xfrm rot="-1507106">
            <a:off x="2476502" y="4368799"/>
            <a:ext cx="904875" cy="342900"/>
          </a:xfrm>
          <a:prstGeom prst="rightArrow">
            <a:avLst>
              <a:gd name="adj1" fmla="val 50000"/>
              <a:gd name="adj2" fmla="val 6597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87" name="AutoShape 27"/>
          <p:cNvSpPr>
            <a:spLocks noChangeArrowheads="1"/>
          </p:cNvSpPr>
          <p:nvPr/>
        </p:nvSpPr>
        <p:spPr bwMode="auto">
          <a:xfrm rot="-2899175">
            <a:off x="3105151" y="5226051"/>
            <a:ext cx="904875" cy="342900"/>
          </a:xfrm>
          <a:prstGeom prst="rightArrow">
            <a:avLst>
              <a:gd name="adj1" fmla="val 50000"/>
              <a:gd name="adj2" fmla="val 6597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89" name="AutoShape 29"/>
          <p:cNvSpPr>
            <a:spLocks noChangeArrowheads="1"/>
          </p:cNvSpPr>
          <p:nvPr/>
        </p:nvSpPr>
        <p:spPr bwMode="auto">
          <a:xfrm rot="8748" flipH="1">
            <a:off x="5715435" y="1738313"/>
            <a:ext cx="809625" cy="342900"/>
          </a:xfrm>
          <a:prstGeom prst="rightArrow">
            <a:avLst>
              <a:gd name="adj1" fmla="val 50000"/>
              <a:gd name="adj2" fmla="val 59028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90" name="AutoShape 30"/>
          <p:cNvSpPr>
            <a:spLocks noChangeArrowheads="1"/>
          </p:cNvSpPr>
          <p:nvPr/>
        </p:nvSpPr>
        <p:spPr bwMode="auto">
          <a:xfrm rot="996890" flipH="1">
            <a:off x="5954715" y="4205289"/>
            <a:ext cx="809625" cy="342900"/>
          </a:xfrm>
          <a:prstGeom prst="rightArrow">
            <a:avLst>
              <a:gd name="adj1" fmla="val 50000"/>
              <a:gd name="adj2" fmla="val 59028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191" name="AutoShape 31"/>
          <p:cNvSpPr>
            <a:spLocks noChangeArrowheads="1"/>
          </p:cNvSpPr>
          <p:nvPr/>
        </p:nvSpPr>
        <p:spPr bwMode="auto">
          <a:xfrm rot="3239129" flipH="1">
            <a:off x="5583239" y="5167313"/>
            <a:ext cx="809625" cy="342900"/>
          </a:xfrm>
          <a:prstGeom prst="rightArrow">
            <a:avLst>
              <a:gd name="adj1" fmla="val 50000"/>
              <a:gd name="adj2" fmla="val 59028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Oval 9"/>
          <p:cNvSpPr>
            <a:spLocks noChangeArrowheads="1"/>
          </p:cNvSpPr>
          <p:nvPr/>
        </p:nvSpPr>
        <p:spPr bwMode="auto">
          <a:xfrm>
            <a:off x="6305550" y="2533649"/>
            <a:ext cx="2228850" cy="1200151"/>
          </a:xfrm>
          <a:prstGeom prst="ellipse">
            <a:avLst/>
          </a:prstGeom>
          <a:gradFill rotWithShape="1">
            <a:gsLst>
              <a:gs pos="0">
                <a:srgbClr val="FDD687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Rectangle 21"/>
          <p:cNvSpPr>
            <a:spLocks noChangeAspect="1" noChangeArrowheads="1"/>
          </p:cNvSpPr>
          <p:nvPr/>
        </p:nvSpPr>
        <p:spPr bwMode="gray">
          <a:xfrm>
            <a:off x="6831013" y="2951161"/>
            <a:ext cx="1147762" cy="37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ctr" eaLnBrk="0" hangingPunct="0"/>
            <a:r>
              <a:rPr lang="en-US" sz="1200" b="1" dirty="0" smtClean="0">
                <a:solidFill>
                  <a:srgbClr val="000000"/>
                </a:solidFill>
              </a:rPr>
              <a:t>Neuroscience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 rot="8748" flipH="1">
            <a:off x="6145215" y="2976562"/>
            <a:ext cx="809625" cy="342900"/>
          </a:xfrm>
          <a:prstGeom prst="rightArrow">
            <a:avLst>
              <a:gd name="adj1" fmla="val 50000"/>
              <a:gd name="adj2" fmla="val 59028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9</a:t>
            </a:fld>
            <a:endParaRPr lang="en-US" noProof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| PIEP | Chuck Voliva | September 26, 2013 | NIBR Postdoctoral Programs | Business Use Only</a:t>
            </a:r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346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-1"/>
  <p:tag name="ALLOWDUPLICATES" val="False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ADVANCEDSETTINGSVIEW" val="False"/>
  <p:tag name="FIBDISPLAYKEYWORDS" val="True"/>
  <p:tag name="PRRESPONSE4" val="7"/>
  <p:tag name="PRRESPONSE8" val="3"/>
  <p:tag name="POWERPOINTVERSION" val="12.0"/>
  <p:tag name="ANSWERNOWSTYLE" val="-1"/>
  <p:tag name="COUNTDOWNSECONDS" val="10"/>
  <p:tag name="BACKUPMAINTENANCE" val="7"/>
  <p:tag name="AUTOUPDATEALIASES" val="True"/>
  <p:tag name="BUBBLESIZEVISIBLE" val="True"/>
  <p:tag name="CUSTOMCELLFORECOLOR" val="-16777216"/>
  <p:tag name="USESCHEMECOLORS" val="True"/>
  <p:tag name="AUTOSIZEGRID" val="True"/>
  <p:tag name="CHARTLABELS" val="0"/>
  <p:tag name="INCLUDEPPT" val="True"/>
  <p:tag name="ZEROBASED" val="False"/>
  <p:tag name="FIBNUMRESULTS" val="5"/>
  <p:tag name="PRRESPONSE3" val="8"/>
  <p:tag name="PRRESPONSE9" val="2"/>
  <p:tag name="USESECONDARYMONITOR" val="True"/>
  <p:tag name="RESPCOUNTERFORMAT" val="0"/>
  <p:tag name="CHARTVALUEFORMAT" val="0%"/>
  <p:tag name="TEAMSINLEADERBOARD" val="5"/>
  <p:tag name="CUSTOMGRIDBACKCOLOR" val="-2830136"/>
  <p:tag name="DISPLAYDEVICENUMBER" val="True"/>
  <p:tag name="GRIDPOSITION" val="1"/>
  <p:tag name="PARTLISTDEFAULT" val="0"/>
  <p:tag name="AUTOADJUSTPARTRANGE" val="True"/>
  <p:tag name="PRRESPONSE1" val="10"/>
  <p:tag name="PRRESPONSE7" val="4"/>
  <p:tag name="BULLETTYPE" val="3"/>
  <p:tag name="NUMRESPONSES" val="1"/>
  <p:tag name="PARTICIPANTSINLEADERBOARD" val="5"/>
  <p:tag name="CUSTOMCELLBACKCOLOR1" val="-657956"/>
  <p:tag name="GRIDOPACITY" val="90"/>
  <p:tag name="MULTIRESPDIVISOR" val="1"/>
  <p:tag name="CHARTSCALE" val="True"/>
  <p:tag name="PRRESPONSE5" val="6"/>
  <p:tag name="SHOWBARVISIBLE" val="True"/>
  <p:tag name="BACKUPSESSIONS" val="True"/>
  <p:tag name="BUBBLEVALUEFORMAT" val="0.0"/>
  <p:tag name="DISPLAYDEVICEID" val="True"/>
  <p:tag name="CORRECTPOINTVALUE" val="100"/>
  <p:tag name="FIBINCLUDEOTHER" val="True"/>
  <p:tag name="TPVERSION" val="2008"/>
  <p:tag name="REVIEWONLY" val="False"/>
  <p:tag name="CUSTOMCELLBACKCOLOR3" val="-268652"/>
  <p:tag name="RESETCHARTS" val="True"/>
  <p:tag name="PRRESPONSE2" val="9"/>
  <p:tag name="RESPCOUNTERSTYLE" val="-1"/>
  <p:tag name="BUBBLEGROUPING" val="3"/>
  <p:tag name="INCORRECTPOINTVALUE" val="0"/>
  <p:tag name="PRRESPONSE10" val="1"/>
  <p:tag name="MAXRESPONDERS" val="5"/>
  <p:tag name="REALTIMEBACKUP" val="False"/>
  <p:tag name="INPUTSOURCE" val="1"/>
  <p:tag name="CHARTCOLORS" val="0"/>
  <p:tag name="ROTATIONINTERVAL" val="2"/>
  <p:tag name="PRRESPONSE6" val="5"/>
  <p:tag name="FIBDISPLAYRESULTS" val="True"/>
  <p:tag name="COUNTDOWNSTYLE" val="-1"/>
  <p:tag name="GRIDSIZE" val="{Width=800, Height=600}"/>
  <p:tag name="CUSTOMCELLBACKCOLOR4" val="-8355712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IONNUMBER" val="1"/>
  <p:tag name="DIVIDERPICTUREPATH" val="C:\Program Files\PPTADDIN.300.EN\PictureGallery\NVS_P_00048_PPT.jpg"/>
  <p:tag name="SLIDETYPE" val="Novartis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heme/theme1.xml><?xml version="1.0" encoding="utf-8"?>
<a:theme xmlns:a="http://schemas.openxmlformats.org/drawingml/2006/main" name="NOV_WHITE_PIC">
  <a:themeElements>
    <a:clrScheme name="NOV_WHITE_PIC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NOV_WHITE_P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V_WHITE_PIC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ECCE3"/>
      </a:accent1>
      <a:accent2>
        <a:srgbClr val="FF6666"/>
      </a:accent2>
      <a:accent3>
        <a:srgbClr val="FFFFFF"/>
      </a:accent3>
      <a:accent4>
        <a:srgbClr val="000000"/>
      </a:accent4>
      <a:accent5>
        <a:srgbClr val="DBE2EF"/>
      </a:accent5>
      <a:accent6>
        <a:srgbClr val="E75C5C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>
            <a:ln>
              <a:noFill/>
            </a:ln>
            <a:solidFill>
              <a:srgbClr val="4C4C4C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>
            <a:ln>
              <a:noFill/>
            </a:ln>
            <a:solidFill>
              <a:srgbClr val="4C4C4C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Subtitle - Photo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- Photo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- Photo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itle &amp; 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NOV_WHITE_PIC">
  <a:themeElements>
    <a:clrScheme name="NOV_WHITE_PIC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NOV_WHITE_P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V_WHITE_PIC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01_Novartis_White">
  <a:themeElements>
    <a:clrScheme name="NovartisWhit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FCAF17"/>
      </a:accent1>
      <a:accent2>
        <a:srgbClr val="EC8026"/>
      </a:accent2>
      <a:accent3>
        <a:srgbClr val="E44C16"/>
      </a:accent3>
      <a:accent4>
        <a:srgbClr val="923222"/>
      </a:accent4>
      <a:accent5>
        <a:srgbClr val="634329"/>
      </a:accent5>
      <a:accent6>
        <a:srgbClr val="000000"/>
      </a:accent6>
      <a:hlink>
        <a:srgbClr val="E44C16"/>
      </a:hlink>
      <a:folHlink>
        <a:srgbClr val="FCAF17"/>
      </a:folHlink>
    </a:clrScheme>
    <a:fontScheme name="Novartis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Novartis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NOV_WHITE_PIC">
  <a:themeElements>
    <a:clrScheme name="NOV_WHITE_PIC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NOV_WHITE_P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V_WHITE_PIC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IBR white_noPhoto">
  <a:themeElements>
    <a:clrScheme name="NIBR white_noPhoto 10">
      <a:dk1>
        <a:srgbClr val="000000"/>
      </a:dk1>
      <a:lt1>
        <a:srgbClr val="F9E4C9"/>
      </a:lt1>
      <a:dk2>
        <a:srgbClr val="923222"/>
      </a:dk2>
      <a:lt2>
        <a:srgbClr val="533B27"/>
      </a:lt2>
      <a:accent1>
        <a:srgbClr val="998372"/>
      </a:accent1>
      <a:accent2>
        <a:srgbClr val="808080"/>
      </a:accent2>
      <a:accent3>
        <a:srgbClr val="FBEFE1"/>
      </a:accent3>
      <a:accent4>
        <a:srgbClr val="000000"/>
      </a:accent4>
      <a:accent5>
        <a:srgbClr val="CAC1BC"/>
      </a:accent5>
      <a:accent6>
        <a:srgbClr val="737373"/>
      </a:accent6>
      <a:hlink>
        <a:srgbClr val="BA865D"/>
      </a:hlink>
      <a:folHlink>
        <a:srgbClr val="C4B6AD"/>
      </a:folHlink>
    </a:clrScheme>
    <a:fontScheme name="NIBR white_noPh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IBR white_noPhot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BR white_noPhot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8">
        <a:dk1>
          <a:srgbClr val="000000"/>
        </a:dk1>
        <a:lt1>
          <a:srgbClr val="DDDDDD"/>
        </a:lt1>
        <a:dk2>
          <a:srgbClr val="FFFFFF"/>
        </a:dk2>
        <a:lt2>
          <a:srgbClr val="808080"/>
        </a:lt2>
        <a:accent1>
          <a:srgbClr val="FFBE00"/>
        </a:accent1>
        <a:accent2>
          <a:srgbClr val="F3592F"/>
        </a:accent2>
        <a:accent3>
          <a:srgbClr val="EBEBEB"/>
        </a:accent3>
        <a:accent4>
          <a:srgbClr val="000000"/>
        </a:accent4>
        <a:accent5>
          <a:srgbClr val="FFDBAA"/>
        </a:accent5>
        <a:accent6>
          <a:srgbClr val="DC502A"/>
        </a:accent6>
        <a:hlink>
          <a:srgbClr val="00638C"/>
        </a:hlink>
        <a:folHlink>
          <a:srgbClr val="58B1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9">
        <a:dk1>
          <a:srgbClr val="000000"/>
        </a:dk1>
        <a:lt1>
          <a:srgbClr val="F9E4C9"/>
        </a:lt1>
        <a:dk2>
          <a:srgbClr val="923222"/>
        </a:dk2>
        <a:lt2>
          <a:srgbClr val="533B27"/>
        </a:lt2>
        <a:accent1>
          <a:srgbClr val="E44C16"/>
        </a:accent1>
        <a:accent2>
          <a:srgbClr val="EC8026"/>
        </a:accent2>
        <a:accent3>
          <a:srgbClr val="FBEFE1"/>
        </a:accent3>
        <a:accent4>
          <a:srgbClr val="000000"/>
        </a:accent4>
        <a:accent5>
          <a:srgbClr val="EFB2AB"/>
        </a:accent5>
        <a:accent6>
          <a:srgbClr val="D67321"/>
        </a:accent6>
        <a:hlink>
          <a:srgbClr val="FCAF17"/>
        </a:hlink>
        <a:folHlink>
          <a:srgbClr val="FDD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BR white_noPhoto 10">
        <a:dk1>
          <a:srgbClr val="000000"/>
        </a:dk1>
        <a:lt1>
          <a:srgbClr val="F9E4C9"/>
        </a:lt1>
        <a:dk2>
          <a:srgbClr val="923222"/>
        </a:dk2>
        <a:lt2>
          <a:srgbClr val="533B27"/>
        </a:lt2>
        <a:accent1>
          <a:srgbClr val="998372"/>
        </a:accent1>
        <a:accent2>
          <a:srgbClr val="808080"/>
        </a:accent2>
        <a:accent3>
          <a:srgbClr val="FBEFE1"/>
        </a:accent3>
        <a:accent4>
          <a:srgbClr val="000000"/>
        </a:accent4>
        <a:accent5>
          <a:srgbClr val="CAC1BC"/>
        </a:accent5>
        <a:accent6>
          <a:srgbClr val="737373"/>
        </a:accent6>
        <a:hlink>
          <a:srgbClr val="BA865D"/>
        </a:hlink>
        <a:folHlink>
          <a:srgbClr val="C4B6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NOV_WHITE_PIC">
  <a:themeElements>
    <a:clrScheme name="NOV_WHITE_PIC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NOV_WHITE_P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V_WHITE_PIC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NOV_WHITE_PIC">
  <a:themeElements>
    <a:clrScheme name="NOV_WHITE_PIC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NOV_WHITE_P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V_WHITE_PIC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cientist_photo_template">
  <a:themeElements>
    <a:clrScheme name="scientist_photo_templat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scientist_photo_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cientist_photo_templat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Novartis_White">
  <a:themeElements>
    <a:clrScheme name="NovartisWhit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FCAF17"/>
      </a:accent1>
      <a:accent2>
        <a:srgbClr val="EC8026"/>
      </a:accent2>
      <a:accent3>
        <a:srgbClr val="E44C16"/>
      </a:accent3>
      <a:accent4>
        <a:srgbClr val="923222"/>
      </a:accent4>
      <a:accent5>
        <a:srgbClr val="634329"/>
      </a:accent5>
      <a:accent6>
        <a:srgbClr val="000000"/>
      </a:accent6>
      <a:hlink>
        <a:srgbClr val="E44C16"/>
      </a:hlink>
      <a:folHlink>
        <a:srgbClr val="FCAF17"/>
      </a:folHlink>
    </a:clrScheme>
    <a:fontScheme name="Novartis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Novartis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Gill Sans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Gill Sans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8222CB8617AD4B9B4EB09C44B384E0" ma:contentTypeVersion="0" ma:contentTypeDescription="Create a new document." ma:contentTypeScope="" ma:versionID="99c8d51bcad137089cf7aeaa954430a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30CBD2-285D-4CF9-B8FD-ACD26BA09266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F67BD57-2B05-4B77-B686-3479AEBF22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41733-F0D5-4113-AB14-01EA4D5572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32642</TotalTime>
  <Words>1658</Words>
  <Application>Microsoft Office PowerPoint</Application>
  <PresentationFormat>On-screen Show (4:3)</PresentationFormat>
  <Paragraphs>378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43</vt:i4>
      </vt:variant>
    </vt:vector>
  </HeadingPairs>
  <TitlesOfParts>
    <vt:vector size="73" baseType="lpstr">
      <vt:lpstr>Gill Sans Light</vt:lpstr>
      <vt:lpstr>Helvetica Neue</vt:lpstr>
      <vt:lpstr>Helvetica Neue Light</vt:lpstr>
      <vt:lpstr>Helvetica Neue Medium</vt:lpstr>
      <vt:lpstr>Helvetica Neue UltraLight</vt:lpstr>
      <vt:lpstr>MS Mincho</vt:lpstr>
      <vt:lpstr>MS PGothic</vt:lpstr>
      <vt:lpstr>MS PGothic</vt:lpstr>
      <vt:lpstr>News Gothic MT</vt:lpstr>
      <vt:lpstr>ヒラギノ角ゴ ProN W3</vt:lpstr>
      <vt:lpstr>Arial</vt:lpstr>
      <vt:lpstr>Calibri</vt:lpstr>
      <vt:lpstr>Cambria</vt:lpstr>
      <vt:lpstr>Symbol</vt:lpstr>
      <vt:lpstr>Times</vt:lpstr>
      <vt:lpstr>Times New Roman</vt:lpstr>
      <vt:lpstr>Wingdings</vt:lpstr>
      <vt:lpstr>NOV_WHITE_PIC</vt:lpstr>
      <vt:lpstr>5_NOV_WHITE_PIC</vt:lpstr>
      <vt:lpstr>01_Novartis_White</vt:lpstr>
      <vt:lpstr>4_NOV_WHITE_PIC</vt:lpstr>
      <vt:lpstr>NIBR white_noPhoto</vt:lpstr>
      <vt:lpstr>3_NOV_WHITE_PIC</vt:lpstr>
      <vt:lpstr>1_NOV_WHITE_PIC</vt:lpstr>
      <vt:lpstr>scientist_photo_template</vt:lpstr>
      <vt:lpstr>2_Novartis_White</vt:lpstr>
      <vt:lpstr>Blank Presentation</vt:lpstr>
      <vt:lpstr>Title &amp; Subtitle - Photo - Dark</vt:lpstr>
      <vt:lpstr>Title &amp; Bullets - Right</vt:lpstr>
      <vt:lpstr>Title &amp; Bullets</vt:lpstr>
      <vt:lpstr>PowerPoint Presentation</vt:lpstr>
      <vt:lpstr>PowerPoint Presentation</vt:lpstr>
      <vt:lpstr>NIBR Postdoctoral Program  Chuck Voliva Director Cancer Biology     </vt:lpstr>
      <vt:lpstr>Our focus is on patients</vt:lpstr>
      <vt:lpstr>Fortune – World’s Most Admired Companies 2013 Novartis is #1 in the healthcare sector for the third year straight </vt:lpstr>
      <vt:lpstr>Novartis Institutes for BioMedical Research (NIBR) A global network of 7,000 scientists, physicians, and business professionals.</vt:lpstr>
      <vt:lpstr>Novartis Institutes for BioMedical Research (NIBR) Transforming drug discovery</vt:lpstr>
      <vt:lpstr>NIBR Research Strategy: Focusing on Greatest Patient Need and Scientific Promise</vt:lpstr>
      <vt:lpstr>PowerPoint Presentation</vt:lpstr>
      <vt:lpstr>PowerPoint Presentation</vt:lpstr>
      <vt:lpstr>NIBR Postdoctoral Program Objectives</vt:lpstr>
      <vt:lpstr>What do we look for in postdoc candidates?</vt:lpstr>
      <vt:lpstr>NIBR Postdoctoral Program Overview</vt:lpstr>
      <vt:lpstr>PowerPoint Presentation</vt:lpstr>
      <vt:lpstr>Postdoc Alumni Data (2007-present) Where do postdocs go immediately after their term at NIBR? </vt:lpstr>
      <vt:lpstr>Application Steps Typically 3-4 months total</vt:lpstr>
      <vt:lpstr>Potential Mentors in Emeryville</vt:lpstr>
      <vt:lpstr>Questions</vt:lpstr>
      <vt:lpstr>PowerPoint Presentation</vt:lpstr>
      <vt:lpstr>Genentech Postdoc Program </vt:lpstr>
      <vt:lpstr>The Mission</vt:lpstr>
      <vt:lpstr>Current Structure</vt:lpstr>
      <vt:lpstr>PD and Mentors</vt:lpstr>
      <vt:lpstr>Publications</vt:lpstr>
      <vt:lpstr>Regular Activities</vt:lpstr>
      <vt:lpstr>Resources</vt:lpstr>
      <vt:lpstr>Benefits</vt:lpstr>
      <vt:lpstr>GNE Postdoc Alumni Statistics</vt:lpstr>
      <vt:lpstr>Alumni Professions by Field</vt:lpstr>
      <vt:lpstr>Overall Employers of Alumni</vt:lpstr>
      <vt:lpstr>Thank you!!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Novartis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Novartis at a Glance</dc:title>
  <dc:creator>Leslie Pond</dc:creator>
  <cp:lastModifiedBy>Xiaoyi Liu</cp:lastModifiedBy>
  <cp:revision>408</cp:revision>
  <cp:lastPrinted>2013-09-24T22:57:48Z</cp:lastPrinted>
  <dcterms:created xsi:type="dcterms:W3CDTF">2009-02-04T14:08:48Z</dcterms:created>
  <dcterms:modified xsi:type="dcterms:W3CDTF">2013-09-26T22:52:14Z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0x010100A78222CB8617AD4B9B4EB09C44B384E0</vt:lpwstr>
  </property>
  <property fmtid="{D5CDD505-2E9C-101B-9397-08002B2CF9AE}" pid="3" name="ConferenceTitle">
    <vt:lpwstr>PIEP</vt:lpwstr>
  </property>
  <property fmtid="{D5CDD505-2E9C-101B-9397-08002B2CF9AE}" pid="4" name="PresenterName">
    <vt:lpwstr>Chuck Voliva</vt:lpwstr>
  </property>
  <property fmtid="{D5CDD505-2E9C-101B-9397-08002B2CF9AE}" pid="5" name="PresDate">
    <vt:lpwstr>September 26, 2013</vt:lpwstr>
  </property>
  <property fmtid="{D5CDD505-2E9C-101B-9397-08002B2CF9AE}" pid="6" name="PresSubject">
    <vt:lpwstr>NIBR Postdoctoral Programs</vt:lpwstr>
  </property>
  <property fmtid="{D5CDD505-2E9C-101B-9397-08002B2CF9AE}" pid="7" name="ConfidentialityLevel">
    <vt:lpwstr>Business Use Only</vt:lpwstr>
  </property>
  <property fmtid="{D5CDD505-2E9C-101B-9397-08002B2CF9AE}" pid="8" name="HideFooter">
    <vt:bool>false</vt:bool>
  </property>
  <property fmtid="{D5CDD505-2E9C-101B-9397-08002B2CF9AE}" pid="9" name="LegalDisclaimer">
    <vt:lpwstr>LegalDisclaimerNO</vt:lpwstr>
  </property>
</Properties>
</file>