
<file path=[Content_Types].xml><?xml version="1.0" encoding="utf-8"?>
<Types xmlns="http://schemas.openxmlformats.org/package/2006/content-types">
  <Default Extension="xml" ContentType="application/xml"/>
  <Default Extension="wmv" ContentType="video/unknown"/>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xml" ContentType="application/vnd.openxmlformats-officedocument.presentationml.notesSlide+xml"/>
  <Override PartName="/ppt/embeddings/oleObject1.bin" ContentType="application/vnd.openxmlformats-officedocument.oleObject"/>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tags/tag3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48" r:id="rId1"/>
  </p:sldMasterIdLst>
  <p:notesMasterIdLst>
    <p:notesMasterId r:id="rId24"/>
  </p:notesMasterIdLst>
  <p:sldIdLst>
    <p:sldId id="268" r:id="rId2"/>
    <p:sldId id="298" r:id="rId3"/>
    <p:sldId id="292" r:id="rId4"/>
    <p:sldId id="271" r:id="rId5"/>
    <p:sldId id="302" r:id="rId6"/>
    <p:sldId id="272" r:id="rId7"/>
    <p:sldId id="295" r:id="rId8"/>
    <p:sldId id="296" r:id="rId9"/>
    <p:sldId id="297" r:id="rId10"/>
    <p:sldId id="299" r:id="rId11"/>
    <p:sldId id="300" r:id="rId12"/>
    <p:sldId id="277" r:id="rId13"/>
    <p:sldId id="273" r:id="rId14"/>
    <p:sldId id="285" r:id="rId15"/>
    <p:sldId id="274" r:id="rId16"/>
    <p:sldId id="279" r:id="rId17"/>
    <p:sldId id="280" r:id="rId18"/>
    <p:sldId id="281" r:id="rId19"/>
    <p:sldId id="283" r:id="rId20"/>
    <p:sldId id="284" r:id="rId21"/>
    <p:sldId id="270" r:id="rId22"/>
    <p:sldId id="301" r:id="rId23"/>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9B93"/>
    <a:srgbClr val="32301D"/>
    <a:srgbClr val="CBC6BC"/>
    <a:srgbClr val="EAEAEA"/>
    <a:srgbClr val="C00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68" autoAdjust="0"/>
    <p:restoredTop sz="97024" autoAdjust="0"/>
  </p:normalViewPr>
  <p:slideViewPr>
    <p:cSldViewPr snapToGrid="0" snapToObjects="1">
      <p:cViewPr varScale="1">
        <p:scale>
          <a:sx n="102" d="100"/>
          <a:sy n="102" d="100"/>
        </p:scale>
        <p:origin x="-1504" y="-112"/>
      </p:cViewPr>
      <p:guideLst>
        <p:guide orient="horz" pos="3916"/>
        <p:guide orient="horz" pos="1073"/>
        <p:guide orient="horz" pos="1128"/>
        <p:guide pos="2880"/>
        <p:guide pos="362"/>
        <p:guide pos="4955"/>
        <p:guide pos="5205"/>
        <p:guide pos="43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wrap="square" lIns="93172" tIns="46586" rIns="93172" bIns="46586" numCol="1" anchor="t" anchorCtr="0" compatLnSpc="1">
            <a:prstTxWarp prst="textNoShape">
              <a:avLst/>
            </a:prstTxWarp>
          </a:bodyPr>
          <a:lstStyle>
            <a:lvl1pPr>
              <a:defRPr sz="1300">
                <a:latin typeface="Calibri" pitchFamily="34" charset="0"/>
              </a:defRPr>
            </a:lvl1pPr>
          </a:lstStyle>
          <a:p>
            <a:endParaRPr lang="da-DK"/>
          </a:p>
        </p:txBody>
      </p:sp>
      <p:sp>
        <p:nvSpPr>
          <p:cNvPr id="3" name="Date Placeholder 2"/>
          <p:cNvSpPr>
            <a:spLocks noGrp="1"/>
          </p:cNvSpPr>
          <p:nvPr>
            <p:ph type="dt" idx="1"/>
          </p:nvPr>
        </p:nvSpPr>
        <p:spPr>
          <a:xfrm>
            <a:off x="3970734" y="1"/>
            <a:ext cx="3038145" cy="464205"/>
          </a:xfrm>
          <a:prstGeom prst="rect">
            <a:avLst/>
          </a:prstGeom>
        </p:spPr>
        <p:txBody>
          <a:bodyPr vert="horz" wrap="square" lIns="93172" tIns="46586" rIns="93172" bIns="46586" numCol="1" anchor="t" anchorCtr="0" compatLnSpc="1">
            <a:prstTxWarp prst="textNoShape">
              <a:avLst/>
            </a:prstTxWarp>
          </a:bodyPr>
          <a:lstStyle>
            <a:lvl1pPr algn="r">
              <a:defRPr sz="1300">
                <a:latin typeface="Calibri" pitchFamily="34" charset="0"/>
              </a:defRPr>
            </a:lvl1pPr>
          </a:lstStyle>
          <a:p>
            <a:fld id="{A0B2C1B1-9CE2-4EB8-80B9-F00B68FE3AAD}" type="datetime1">
              <a:rPr lang="en-US"/>
              <a:pPr/>
              <a:t>10/31/12</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pPr lvl="0"/>
            <a:endParaRPr lang="en-US" noProof="0"/>
          </a:p>
        </p:txBody>
      </p:sp>
      <p:sp>
        <p:nvSpPr>
          <p:cNvPr id="5" name="Notes Placeholder 4"/>
          <p:cNvSpPr>
            <a:spLocks noGrp="1"/>
          </p:cNvSpPr>
          <p:nvPr>
            <p:ph type="body" sz="quarter" idx="3"/>
          </p:nvPr>
        </p:nvSpPr>
        <p:spPr>
          <a:xfrm>
            <a:off x="701345" y="4416099"/>
            <a:ext cx="5607711" cy="4182457"/>
          </a:xfrm>
          <a:prstGeom prst="rect">
            <a:avLst/>
          </a:prstGeom>
        </p:spPr>
        <p:txBody>
          <a:bodyPr vert="horz" lIns="93172" tIns="46586" rIns="93172" bIns="4658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30659"/>
            <a:ext cx="3038145" cy="464205"/>
          </a:xfrm>
          <a:prstGeom prst="rect">
            <a:avLst/>
          </a:prstGeom>
        </p:spPr>
        <p:txBody>
          <a:bodyPr vert="horz" wrap="square" lIns="93172" tIns="46586" rIns="93172" bIns="46586" numCol="1" anchor="b" anchorCtr="0" compatLnSpc="1">
            <a:prstTxWarp prst="textNoShape">
              <a:avLst/>
            </a:prstTxWarp>
          </a:bodyPr>
          <a:lstStyle>
            <a:lvl1pPr>
              <a:defRPr sz="1300">
                <a:latin typeface="Calibri" pitchFamily="34" charset="0"/>
              </a:defRPr>
            </a:lvl1pPr>
          </a:lstStyle>
          <a:p>
            <a:endParaRPr lang="da-DK"/>
          </a:p>
        </p:txBody>
      </p:sp>
      <p:sp>
        <p:nvSpPr>
          <p:cNvPr id="7" name="Slide Number Placeholder 6"/>
          <p:cNvSpPr>
            <a:spLocks noGrp="1"/>
          </p:cNvSpPr>
          <p:nvPr>
            <p:ph type="sldNum" sz="quarter" idx="5"/>
          </p:nvPr>
        </p:nvSpPr>
        <p:spPr>
          <a:xfrm>
            <a:off x="3970734" y="8830659"/>
            <a:ext cx="3038145" cy="464205"/>
          </a:xfrm>
          <a:prstGeom prst="rect">
            <a:avLst/>
          </a:prstGeom>
        </p:spPr>
        <p:txBody>
          <a:bodyPr vert="horz" wrap="square" lIns="93172" tIns="46586" rIns="93172" bIns="46586" numCol="1" anchor="b" anchorCtr="0" compatLnSpc="1">
            <a:prstTxWarp prst="textNoShape">
              <a:avLst/>
            </a:prstTxWarp>
          </a:bodyPr>
          <a:lstStyle>
            <a:lvl1pPr algn="r">
              <a:defRPr sz="1300">
                <a:latin typeface="Calibri" pitchFamily="34" charset="0"/>
              </a:defRPr>
            </a:lvl1pPr>
          </a:lstStyle>
          <a:p>
            <a:fld id="{8F29AAF8-6A20-45DE-9B67-3443E8D6F596}" type="slidenum">
              <a:rPr lang="en-US"/>
              <a:pPr/>
              <a:t>‹#›</a:t>
            </a:fld>
            <a:endParaRPr lang="en-US"/>
          </a:p>
        </p:txBody>
      </p:sp>
    </p:spTree>
    <p:extLst>
      <p:ext uri="{BB962C8B-B14F-4D97-AF65-F5344CB8AC3E}">
        <p14:creationId xmlns:p14="http://schemas.microsoft.com/office/powerpoint/2010/main" val="138759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Advancing to slide </a:t>
            </a:r>
            <a:r>
              <a:rPr lang="en-US" dirty="0" smtClean="0"/>
              <a:t>#3  </a:t>
            </a:r>
            <a:r>
              <a:rPr lang="en-US" dirty="0"/>
              <a:t>you can see we’ve organized our business around three </a:t>
            </a:r>
            <a:r>
              <a:rPr lang="en-US" dirty="0" err="1"/>
              <a:t>BioBased</a:t>
            </a:r>
            <a:r>
              <a:rPr lang="en-US" dirty="0"/>
              <a:t> segments that we call Bioactives, Biomaterials, and Biorefineries.     We think these names do a great job of describing their mission within the business, help us segment our customers and our markets, and allow us to leverage common capabilities and approaches to serving our customers within these segments.</a:t>
            </a:r>
          </a:p>
          <a:p>
            <a:r>
              <a:rPr lang="en-US" dirty="0"/>
              <a:t>The first, Bioactives, is focused on bioactive enzymes that play an important role in animal nutrition, food processing, fabric and household cleaning, and personal care.    Examples here are feed enzymes that allow animals to more efficiently convert agricultural inputs into protein, detergent enzymes that allow you to remove those tough stains from clothing while preserving the fabric’s color brilliance, or baking enzymes that extend shelf life of bread.   Application development, extending our geographic reach and a pipeline of new products will fuel growth in this area.</a:t>
            </a:r>
          </a:p>
          <a:p>
            <a:r>
              <a:rPr lang="en-US" dirty="0"/>
              <a:t>The 2</a:t>
            </a:r>
            <a:r>
              <a:rPr lang="en-US" baseline="30000" dirty="0"/>
              <a:t>nd</a:t>
            </a:r>
            <a:r>
              <a:rPr lang="en-US" dirty="0"/>
              <a:t> category includes Biomaterials and Biochemicals like the Sorona polymer I mentioned earlier.   A great example here is Sorona based </a:t>
            </a:r>
            <a:r>
              <a:rPr lang="en-US" dirty="0" err="1"/>
              <a:t>SmartStrand</a:t>
            </a:r>
            <a:r>
              <a:rPr lang="en-US" dirty="0"/>
              <a:t> products sold by Mohawk industries – the world’s largest residential carpet manufacturer.    This biobased product provides a more sustainable route to carpet fiber.  Derived from sugar, it delivers a lower cost product than the petroleum based option, and offers unique performance attributes that you cannot get from any other fiber.   Having all three of these attributes, renewably sourced, lower cost, and differentiated properties is what it takes to win in this segment. </a:t>
            </a:r>
          </a:p>
          <a:p>
            <a:r>
              <a:rPr lang="en-US" dirty="0"/>
              <a:t>The 3</a:t>
            </a:r>
            <a:r>
              <a:rPr lang="en-US" baseline="30000" dirty="0"/>
              <a:t>rd</a:t>
            </a:r>
            <a:r>
              <a:rPr lang="en-US" dirty="0"/>
              <a:t> category are products that enable the further processing of sugars into fuels such as ethanol today, and butanol in the future, as well as carbohydrates needed by the food and beverage industry.   Conversion of biomass to sugars is the basic core mission here.  As our cellulosic technology moves forward we now have three revenue streams.  - Licensing of engineering design &amp; technology, sales of biofuels, and sales of merchant enzymes that will be used by all of these new plants for their operation.  </a:t>
            </a:r>
          </a:p>
          <a:p>
            <a:r>
              <a:rPr lang="en-US" dirty="0"/>
              <a:t>I’d like to highlight another important point  – even though these three segments are very different in their end market focus, there are some very common core elements that link them together and that can be highly leveraged across all three.   The first is the fact that they all begin with renewable feedstocks.   Whether it’s dry ground corn for Butanol production in the Midwest, or starch to dextrose from a sugar mill in Tennessee for our Sorona polymer, or the sugars for enzyme fermentation for our detergent enzymes in your laundry detergent – they all start with production agriculture.   A second element - these innovations rely on our ability to design and operate cells as factories.  We like to say we don’t have a few manufacturing sites around the world, we actually have Billions of factories - everyday billions of cells produce the products that we sell.   It’s an important differentiator for us.  Any boutique laboratory can create a single cell or protein that in a controlled environment can produce wonderful and novel products. But doing that on an industrial scale, in varying conditions, at a cost that is economic for your customers…that’s the thing that separates DuPont from most of the other companies in this space.     Finally our solutions provide process and product sustainability for our customers, and for us.  </a:t>
            </a:r>
          </a:p>
          <a:p>
            <a:endParaRPr lang="en-US" dirty="0"/>
          </a:p>
        </p:txBody>
      </p:sp>
      <p:sp>
        <p:nvSpPr>
          <p:cNvPr id="4" name="Slide Number Placeholder 3"/>
          <p:cNvSpPr>
            <a:spLocks noGrp="1"/>
          </p:cNvSpPr>
          <p:nvPr>
            <p:ph type="sldNum" sz="quarter" idx="10"/>
          </p:nvPr>
        </p:nvSpPr>
        <p:spPr/>
        <p:txBody>
          <a:bodyPr/>
          <a:lstStyle/>
          <a:p>
            <a:fld id="{E28BAA5E-B910-4790-915C-0B131AC89871}" type="slidenum">
              <a:rPr lang="en-US" smtClean="0"/>
              <a:pPr/>
              <a:t>4</a:t>
            </a:fld>
            <a:endParaRPr lang="en-US"/>
          </a:p>
        </p:txBody>
      </p:sp>
    </p:spTree>
    <p:extLst>
      <p:ext uri="{BB962C8B-B14F-4D97-AF65-F5344CB8AC3E}">
        <p14:creationId xmlns:p14="http://schemas.microsoft.com/office/powerpoint/2010/main" val="170356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xfrm>
            <a:off x="702635" y="4416108"/>
            <a:ext cx="5605133" cy="4182427"/>
          </a:xfrm>
          <a:noFill/>
        </p:spPr>
        <p:txBody>
          <a:bodyPr wrap="square" lIns="91637" tIns="45818" rIns="91637" bIns="45818" numCol="1" anchor="t" anchorCtr="0" compatLnSpc="1">
            <a:prstTxWarp prst="textNoShape">
              <a:avLst/>
            </a:prstTxWarp>
          </a:bodyPr>
          <a:lstStyle/>
          <a:p>
            <a:pPr>
              <a:spcBef>
                <a:spcPct val="0"/>
              </a:spcBef>
            </a:pPr>
            <a:endParaRPr lang="en-GB" sz="1100" baseline="30000" dirty="0" smtClean="0">
              <a:solidFill>
                <a:srgbClr val="FF0000"/>
              </a:solidFill>
              <a:latin typeface="Arial" charset="0"/>
              <a:ea typeface="ＭＳ Ｐゴシック" pitchFamily="34" charset="-128"/>
              <a:cs typeface="Arial" charset="0"/>
            </a:endParaRPr>
          </a:p>
        </p:txBody>
      </p:sp>
      <p:sp>
        <p:nvSpPr>
          <p:cNvPr id="45060" name="Slide Number Placeholder 3"/>
          <p:cNvSpPr txBox="1">
            <a:spLocks noGrp="1"/>
          </p:cNvSpPr>
          <p:nvPr/>
        </p:nvSpPr>
        <p:spPr bwMode="auto">
          <a:xfrm>
            <a:off x="3972030" y="8830627"/>
            <a:ext cx="3036778" cy="464184"/>
          </a:xfrm>
          <a:prstGeom prst="rect">
            <a:avLst/>
          </a:prstGeom>
          <a:noFill/>
          <a:ln w="9525">
            <a:noFill/>
            <a:miter lim="800000"/>
            <a:headEnd/>
            <a:tailEnd/>
          </a:ln>
        </p:spPr>
        <p:txBody>
          <a:bodyPr lIns="91637" tIns="45818" rIns="91637" bIns="45818" anchor="b"/>
          <a:lstStyle/>
          <a:p>
            <a:pPr algn="r" defTabSz="914912"/>
            <a:fld id="{B9FF1826-2640-4D1B-8E1D-72577C9407CB}" type="slidenum">
              <a:rPr lang="da-DK" sz="1200">
                <a:solidFill>
                  <a:srgbClr val="000000"/>
                </a:solidFill>
                <a:cs typeface="Arial" charset="0"/>
              </a:rPr>
              <a:pPr algn="r" defTabSz="914912"/>
              <a:t>22</a:t>
            </a:fld>
            <a:endParaRPr lang="da-DK" sz="1200" dirty="0">
              <a:solidFill>
                <a:srgbClr val="000000"/>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a:lstStyle/>
          <a:p>
            <a:fld id="{6579EBBF-558D-4E14-85DA-336B10F88DE2}" type="slidenum">
              <a:rPr lang="en-US">
                <a:latin typeface="Arial" pitchFamily="34" charset="0"/>
              </a:rPr>
              <a:pPr/>
              <a:t>5</a:t>
            </a:fld>
            <a:endParaRPr lang="en-US">
              <a:latin typeface="Arial" pitchFamily="34" charset="0"/>
            </a:endParaRPr>
          </a:p>
        </p:txBody>
      </p:sp>
      <p:sp>
        <p:nvSpPr>
          <p:cNvPr id="37891" name="Slide Image Placeholder 1"/>
          <p:cNvSpPr>
            <a:spLocks noGrp="1" noRot="1" noChangeAspect="1" noTextEdit="1"/>
          </p:cNvSpPr>
          <p:nvPr>
            <p:ph type="sldImg"/>
          </p:nvPr>
        </p:nvSpPr>
        <p:spPr bwMode="auto">
          <a:noFill/>
          <a:ln>
            <a:solidFill>
              <a:srgbClr val="000000"/>
            </a:solidFill>
            <a:miter lim="800000"/>
            <a:headEnd/>
            <a:tailEnd/>
          </a:ln>
        </p:spPr>
      </p:sp>
      <p:sp>
        <p:nvSpPr>
          <p:cNvPr id="37892" name="Notes Placeholder 2"/>
          <p:cNvSpPr>
            <a:spLocks noGrp="1"/>
          </p:cNvSpPr>
          <p:nvPr>
            <p:ph type="body" idx="1"/>
          </p:nvPr>
        </p:nvSpPr>
        <p:spPr bwMode="auto">
          <a:noFill/>
        </p:spPr>
        <p:txBody>
          <a:bodyPr wrap="square" lIns="93160" tIns="46580" rIns="93160" bIns="46580" numCol="1" anchor="t" anchorCtr="0" compatLnSpc="1">
            <a:prstTxWarp prst="textNoShape">
              <a:avLst/>
            </a:prstTxWarp>
          </a:bodyPr>
          <a:lstStyle/>
          <a:p>
            <a:pPr eaLnBrk="1" hangingPunct="1">
              <a:spcBef>
                <a:spcPct val="0"/>
              </a:spcBef>
            </a:pPr>
            <a:r>
              <a:rPr lang="en-US" smtClean="0"/>
              <a:t>Like all other DuPont businesses, the DuPont Nutrition &amp; Health business is driven by our advanced technologies and capabilities.</a:t>
            </a:r>
          </a:p>
          <a:p>
            <a:pPr eaLnBrk="1" hangingPunct="1">
              <a:spcBef>
                <a:spcPct val="0"/>
              </a:spcBef>
            </a:pPr>
            <a:endParaRPr lang="en-US" smtClean="0"/>
          </a:p>
          <a:p>
            <a:pPr eaLnBrk="1" hangingPunct="1">
              <a:spcBef>
                <a:spcPct val="0"/>
              </a:spcBef>
            </a:pPr>
            <a:endParaRPr lang="en-US" smtClean="0"/>
          </a:p>
        </p:txBody>
      </p:sp>
      <p:sp>
        <p:nvSpPr>
          <p:cNvPr id="37893" name="Slide Number Placeholder 3"/>
          <p:cNvSpPr txBox="1">
            <a:spLocks noGrp="1"/>
          </p:cNvSpPr>
          <p:nvPr/>
        </p:nvSpPr>
        <p:spPr bwMode="auto">
          <a:xfrm>
            <a:off x="3970053" y="8830063"/>
            <a:ext cx="3038746" cy="464740"/>
          </a:xfrm>
          <a:prstGeom prst="rect">
            <a:avLst/>
          </a:prstGeom>
          <a:noFill/>
          <a:ln w="9525">
            <a:noFill/>
            <a:miter lim="800000"/>
            <a:headEnd/>
            <a:tailEnd/>
          </a:ln>
        </p:spPr>
        <p:txBody>
          <a:bodyPr lIns="93160" tIns="46580" rIns="93160" bIns="46580" anchor="b"/>
          <a:lstStyle/>
          <a:p>
            <a:pPr algn="r" defTabSz="930208"/>
            <a:fld id="{FBA4F48F-A170-4E6A-B26C-65A637642589}" type="slidenum">
              <a:rPr lang="en-US" sz="1100">
                <a:latin typeface="Calibri" pitchFamily="34" charset="0"/>
              </a:rPr>
              <a:pPr algn="r" defTabSz="930208"/>
              <a:t>5</a:t>
            </a:fld>
            <a:endParaRPr lang="en-US" sz="1100"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52" eaLnBrk="1" fontAlgn="auto" hangingPunct="1">
              <a:spcBef>
                <a:spcPts val="0"/>
              </a:spcBef>
              <a:spcAft>
                <a:spcPts val="0"/>
              </a:spcAft>
              <a:defRPr/>
            </a:pPr>
            <a:r>
              <a:rPr lang="en-US" sz="1000" dirty="0" smtClean="0">
                <a:ea typeface="+mn-ea"/>
                <a:cs typeface="+mn-cs"/>
              </a:rPr>
              <a:t>Shifting to SLIDE 4- As an integrated biobased business, we are focused across the value chain —accessing low cost, sustainable sources of carbon like corn starch or biomass residue, and converting them to basic sugars that can be further processed into bio-products for our customers.   In other words, </a:t>
            </a:r>
            <a:r>
              <a:rPr lang="en-US" sz="1000" u="sng" dirty="0" smtClean="0">
                <a:ea typeface="+mn-ea"/>
                <a:cs typeface="+mn-cs"/>
              </a:rPr>
              <a:t>Sugar</a:t>
            </a:r>
            <a:r>
              <a:rPr lang="en-US" sz="1000" dirty="0" smtClean="0">
                <a:ea typeface="+mn-ea"/>
                <a:cs typeface="+mn-cs"/>
              </a:rPr>
              <a:t> becomes our new oil.  We have a substantial competitive advantage in our technology for the production of these sugars, and the transformation of these sugars into bio-based products.    </a:t>
            </a:r>
          </a:p>
          <a:p>
            <a:endParaRPr lang="en-US" dirty="0"/>
          </a:p>
        </p:txBody>
      </p:sp>
      <p:sp>
        <p:nvSpPr>
          <p:cNvPr id="4" name="Slide Number Placeholder 3"/>
          <p:cNvSpPr>
            <a:spLocks noGrp="1"/>
          </p:cNvSpPr>
          <p:nvPr>
            <p:ph type="sldNum" sz="quarter" idx="10"/>
          </p:nvPr>
        </p:nvSpPr>
        <p:spPr/>
        <p:txBody>
          <a:bodyPr/>
          <a:lstStyle/>
          <a:p>
            <a:fld id="{E28BAA5E-B910-4790-915C-0B131AC89871}" type="slidenum">
              <a:rPr lang="en-US" smtClean="0"/>
              <a:pPr/>
              <a:t>6</a:t>
            </a:fld>
            <a:endParaRPr lang="en-US"/>
          </a:p>
        </p:txBody>
      </p:sp>
    </p:spTree>
    <p:extLst>
      <p:ext uri="{BB962C8B-B14F-4D97-AF65-F5344CB8AC3E}">
        <p14:creationId xmlns:p14="http://schemas.microsoft.com/office/powerpoint/2010/main" val="942969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E2ECB1-EA42-4F7F-94F9-92AF6DCBB609}" type="slidenum">
              <a:rPr lang="en-GB"/>
              <a:pPr/>
              <a:t>7</a:t>
            </a:fld>
            <a:endParaRPr lang="en-GB"/>
          </a:p>
        </p:txBody>
      </p:sp>
      <p:sp>
        <p:nvSpPr>
          <p:cNvPr id="166914" name="Rectangle 2"/>
          <p:cNvSpPr>
            <a:spLocks noGrp="1" noRot="1" noChangeAspect="1" noChangeArrowheads="1" noTextEdit="1"/>
          </p:cNvSpPr>
          <p:nvPr>
            <p:ph type="sldImg"/>
          </p:nvPr>
        </p:nvSpPr>
        <p:spPr>
          <a:xfrm>
            <a:off x="1181100" y="698500"/>
            <a:ext cx="4648200" cy="3486150"/>
          </a:xfrm>
          <a:ln/>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58A48E1E-960F-41B2-BF08-B1D010AE846D}" type="slidenum">
              <a:rPr lang="en-US" smtClean="0">
                <a:latin typeface="Arial" charset="0"/>
                <a:cs typeface="Arial" charset="0"/>
              </a:rPr>
              <a:pPr/>
              <a:t>13</a:t>
            </a:fld>
            <a:endParaRPr lang="en-US" smtClean="0">
              <a:latin typeface="Arial" charset="0"/>
              <a:cs typeface="Arial" charset="0"/>
            </a:endParaRPr>
          </a:p>
        </p:txBody>
      </p:sp>
      <p:sp>
        <p:nvSpPr>
          <p:cNvPr id="8195" name="Rectangle 2"/>
          <p:cNvSpPr>
            <a:spLocks noGrp="1" noRot="1" noChangeAspect="1" noChangeArrowheads="1" noTextEdit="1"/>
          </p:cNvSpPr>
          <p:nvPr>
            <p:ph type="sldImg"/>
          </p:nvPr>
        </p:nvSpPr>
        <p:spPr>
          <a:xfrm>
            <a:off x="1182688" y="693738"/>
            <a:ext cx="4648200" cy="3486150"/>
          </a:xfrm>
          <a:ln/>
        </p:spPr>
      </p:sp>
      <p:sp>
        <p:nvSpPr>
          <p:cNvPr id="8196" name="Rectangle 3"/>
          <p:cNvSpPr>
            <a:spLocks noGrp="1" noChangeArrowheads="1"/>
          </p:cNvSpPr>
          <p:nvPr>
            <p:ph type="body" idx="1"/>
          </p:nvPr>
        </p:nvSpPr>
        <p:spPr>
          <a:xfrm>
            <a:off x="701345" y="4416098"/>
            <a:ext cx="5607711" cy="4185531"/>
          </a:xfrm>
          <a:noFill/>
          <a:ln/>
        </p:spPr>
        <p:txBody>
          <a:bodyPr/>
          <a:lstStyle/>
          <a:p>
            <a:pPr eaLnBrk="1" hangingPunct="1"/>
            <a:r>
              <a:rPr lang="en-US" smtClean="0">
                <a:latin typeface="Arial" charset="0"/>
                <a:cs typeface="Arial" charset="0"/>
              </a:rPr>
              <a:t>Increasing importance</a:t>
            </a:r>
          </a:p>
          <a:p>
            <a:pPr eaLnBrk="1" hangingPunct="1"/>
            <a:r>
              <a:rPr lang="en-US" smtClean="0">
                <a:latin typeface="Arial" charset="0"/>
                <a:cs typeface="Arial" charset="0"/>
              </a:rPr>
              <a:t>These accomplishments give us confidence that:</a:t>
            </a:r>
          </a:p>
          <a:p>
            <a:pPr eaLnBrk="1" hangingPunct="1"/>
            <a:endParaRPr lang="en-US" smtClean="0">
              <a:latin typeface="Arial" charset="0"/>
              <a:cs typeface="Arial" charset="0"/>
            </a:endParaRPr>
          </a:p>
          <a:p>
            <a:pPr eaLnBrk="1" hangingPunct="1"/>
            <a:r>
              <a:rPr lang="en-US" smtClean="0">
                <a:latin typeface="Arial" charset="0"/>
                <a:cs typeface="Arial" charset="0"/>
              </a:rPr>
              <a:t>1. For MVA we can continue our cycle of fermentation – analysis – improved construct – improved fermentation.  Throwing all our might at MVA is inefficient, since at this point our improvements come in response to the fermentation, not from trying every possibility</a:t>
            </a:r>
          </a:p>
          <a:p>
            <a:pPr eaLnBrk="1" hangingPunct="1"/>
            <a:endParaRPr lang="en-US" smtClean="0">
              <a:latin typeface="Arial" charset="0"/>
              <a:cs typeface="Arial" charset="0"/>
            </a:endParaRPr>
          </a:p>
          <a:p>
            <a:pPr eaLnBrk="1" hangingPunct="1"/>
            <a:r>
              <a:rPr lang="en-US" smtClean="0">
                <a:latin typeface="Arial" charset="0"/>
                <a:cs typeface="Arial" charset="0"/>
              </a:rPr>
              <a:t>2. That high productivity isoprene production follows rules and is reasonably well behaved.  We can push the system harder and set higher goals than just making the easiest chemistry work.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xfrm>
            <a:off x="934720" y="4415790"/>
            <a:ext cx="5140960" cy="4183380"/>
          </a:xfrm>
          <a:noFill/>
          <a:ln/>
        </p:spPr>
        <p:txBody>
          <a:bodyPr/>
          <a:lstStyle/>
          <a:p>
            <a:pPr lvl="0"/>
            <a:r>
              <a:rPr lang="en-US" dirty="0" smtClean="0"/>
              <a:t>The combination of DuPont and Genencor yields an unmatched portfolio of capabilities</a:t>
            </a:r>
          </a:p>
          <a:p>
            <a:pPr lvl="0"/>
            <a:endParaRPr lang="en-US" dirty="0" smtClean="0"/>
          </a:p>
          <a:p>
            <a:pPr lvl="0"/>
            <a:r>
              <a:rPr lang="en-US" dirty="0" smtClean="0"/>
              <a:t>Bio-PDO – </a:t>
            </a:r>
            <a:r>
              <a:rPr lang="en-US" dirty="0" err="1" smtClean="0"/>
              <a:t>Sorona</a:t>
            </a:r>
            <a:r>
              <a:rPr lang="en-US" dirty="0" smtClean="0"/>
              <a:t>, and our DDCE JV are great examples of combining Genencor and DuPont expertise. It’s now used in carpet fibers, personal care products and other applications. </a:t>
            </a:r>
            <a:endParaRPr lang="en-US" sz="1300" dirty="0" smtClean="0"/>
          </a:p>
          <a:p>
            <a:pPr lvl="0"/>
            <a:endParaRPr lang="en-US" dirty="0" smtClean="0"/>
          </a:p>
          <a:p>
            <a:pPr defTabSz="881312">
              <a:defRPr/>
            </a:pPr>
            <a:r>
              <a:rPr lang="en-US" dirty="0" smtClean="0"/>
              <a:t>Our aim is to address the most pressing needs across a broad spectrum of industries and value chains – and now as DuPont, we have a very broad spread of expertise to address these challenges</a:t>
            </a:r>
          </a:p>
          <a:p>
            <a:endParaRPr lang="en-US" dirty="0" smtClean="0"/>
          </a:p>
          <a:p>
            <a:pPr defTabSz="881312">
              <a:defRPr/>
            </a:pPr>
            <a:r>
              <a:rPr lang="en-US" dirty="0" smtClean="0"/>
              <a:t>There is a strong need for a holistic, collaborative approach cutting across Industry, Policy and Science stakeholders to enable a </a:t>
            </a:r>
            <a:r>
              <a:rPr lang="en-US" dirty="0" err="1" smtClean="0"/>
              <a:t>biobased</a:t>
            </a:r>
            <a:r>
              <a:rPr lang="en-US" dirty="0" smtClean="0"/>
              <a:t> economy. </a:t>
            </a:r>
          </a:p>
          <a:p>
            <a:pPr defTabSz="881312">
              <a:defRPr/>
            </a:pPr>
            <a:endParaRPr lang="en-US" dirty="0" smtClean="0"/>
          </a:p>
          <a:p>
            <a:r>
              <a:rPr lang="en-US" dirty="0" smtClean="0"/>
              <a:t>We must work together across the value and supply chain:</a:t>
            </a:r>
          </a:p>
          <a:p>
            <a:pPr marL="165246" indent="-165246">
              <a:buFontTx/>
              <a:buChar char="-"/>
            </a:pPr>
            <a:r>
              <a:rPr lang="en-US" dirty="0" smtClean="0"/>
              <a:t>Cultivate steady supply of renewable feedstock</a:t>
            </a:r>
          </a:p>
          <a:p>
            <a:pPr marL="165246" indent="-165246">
              <a:buFontTx/>
              <a:buChar char="-"/>
            </a:pPr>
            <a:r>
              <a:rPr lang="en-US" dirty="0" smtClean="0"/>
              <a:t>Develop infrastructure: from farm to factory …</a:t>
            </a:r>
          </a:p>
          <a:p>
            <a:pPr marL="165246" indent="-165246">
              <a:buFontTx/>
              <a:buChar char="-"/>
            </a:pPr>
            <a:r>
              <a:rPr lang="en-US" dirty="0" smtClean="0"/>
              <a:t>Build cell factories and </a:t>
            </a:r>
            <a:r>
              <a:rPr lang="en-US" dirty="0" err="1" smtClean="0"/>
              <a:t>biorefineries</a:t>
            </a:r>
            <a:endParaRPr lang="en-US" dirty="0" smtClean="0"/>
          </a:p>
          <a:p>
            <a:pPr marL="165246" indent="-165246">
              <a:buFontTx/>
              <a:buChar char="-"/>
            </a:pPr>
            <a:r>
              <a:rPr lang="en-US" dirty="0" smtClean="0"/>
              <a:t>Develop and secure responsive distribution channels</a:t>
            </a:r>
          </a:p>
          <a:p>
            <a:pPr defTabSz="881312">
              <a:defRPr/>
            </a:pPr>
            <a:endParaRPr lang="en-US" dirty="0" smtClean="0"/>
          </a:p>
          <a:p>
            <a:pPr defTabSz="881312">
              <a:defRPr/>
            </a:pPr>
            <a:r>
              <a:rPr lang="en-US" dirty="0" smtClean="0"/>
              <a:t>Both at Genencor and DuPont, we believe a </a:t>
            </a:r>
            <a:r>
              <a:rPr lang="en-US" dirty="0" err="1" smtClean="0"/>
              <a:t>biobased</a:t>
            </a:r>
            <a:r>
              <a:rPr lang="en-US" dirty="0" smtClean="0"/>
              <a:t> economy is a viable option and is already on its way – not only because we deliver solutions for it today, but also because we believe we are only starting to scratch the surface of what is possible. Together we can accomplish what can’t be done alone.</a:t>
            </a:r>
          </a:p>
          <a:p>
            <a:endParaRPr lang="en-US" dirty="0" smtClean="0"/>
          </a:p>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Pond5</a:t>
            </a:r>
            <a:r>
              <a:rPr lang="en-US" baseline="0" dirty="0" smtClean="0"/>
              <a:t> videos: traffic jam, water pollution, air pollution</a:t>
            </a:r>
            <a:endParaRPr lang="en-US" dirty="0"/>
          </a:p>
        </p:txBody>
      </p:sp>
      <p:sp>
        <p:nvSpPr>
          <p:cNvPr id="4" name="Slide Number Placeholder 3"/>
          <p:cNvSpPr>
            <a:spLocks noGrp="1"/>
          </p:cNvSpPr>
          <p:nvPr>
            <p:ph type="sldNum" sz="quarter" idx="10"/>
          </p:nvPr>
        </p:nvSpPr>
        <p:spPr/>
        <p:txBody>
          <a:bodyPr/>
          <a:lstStyle/>
          <a:p>
            <a:pPr>
              <a:defRPr/>
            </a:pPr>
            <a:fld id="{8E274796-CD44-48C9-A399-0DCB9DD5DE6E}" type="slidenum">
              <a:rPr lang="da-DK" smtClean="0"/>
              <a:pPr>
                <a:defRPr/>
              </a:pPr>
              <a:t>16</a:t>
            </a:fld>
            <a:endParaRPr lang="da-DK"/>
          </a:p>
        </p:txBody>
      </p:sp>
    </p:spTree>
    <p:extLst>
      <p:ext uri="{BB962C8B-B14F-4D97-AF65-F5344CB8AC3E}">
        <p14:creationId xmlns:p14="http://schemas.microsoft.com/office/powerpoint/2010/main" val="1253684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274796-CD44-48C9-A399-0DCB9DD5DE6E}" type="slidenum">
              <a:rPr lang="da-DK" smtClean="0"/>
              <a:pPr>
                <a:defRPr/>
              </a:pPr>
              <a:t>17</a:t>
            </a:fld>
            <a:endParaRPr lang="da-DK"/>
          </a:p>
        </p:txBody>
      </p:sp>
    </p:spTree>
    <p:extLst>
      <p:ext uri="{BB962C8B-B14F-4D97-AF65-F5344CB8AC3E}">
        <p14:creationId xmlns:p14="http://schemas.microsoft.com/office/powerpoint/2010/main" val="1883371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Date Placeholder 9"/>
          <p:cNvSpPr>
            <a:spLocks noGrp="1"/>
          </p:cNvSpPr>
          <p:nvPr>
            <p:ph type="dt" sz="half" idx="2"/>
          </p:nvPr>
        </p:nvSpPr>
        <p:spPr>
          <a:xfrm>
            <a:off x="457200" y="6245225"/>
            <a:ext cx="2133600" cy="476250"/>
          </a:xfrm>
        </p:spPr>
        <p:txBody>
          <a:bodyPr/>
          <a:lstStyle>
            <a:lvl1pPr>
              <a:defRPr>
                <a:solidFill>
                  <a:schemeClr val="bg1"/>
                </a:solidFill>
              </a:defRPr>
            </a:lvl1pPr>
          </a:lstStyle>
          <a:p>
            <a:fld id="{B8AE9BC9-589C-4FA6-BC00-13D4CA933E37}" type="datetime1">
              <a:rPr lang="en-US" smtClean="0"/>
              <a:pPr/>
              <a:t>10/31/12</a:t>
            </a:fld>
            <a:endParaRPr lang="en-US" dirty="0"/>
          </a:p>
        </p:txBody>
      </p:sp>
      <p:sp>
        <p:nvSpPr>
          <p:cNvPr id="11" name="Footer Placeholder 10"/>
          <p:cNvSpPr>
            <a:spLocks noGrp="1"/>
          </p:cNvSpPr>
          <p:nvPr>
            <p:ph type="ftr" sz="quarter" idx="3"/>
          </p:nvPr>
        </p:nvSpPr>
        <p:spPr>
          <a:xfrm>
            <a:off x="3124200" y="6245225"/>
            <a:ext cx="2895600" cy="476250"/>
          </a:xfrm>
        </p:spPr>
        <p:txBody>
          <a:bodyPr/>
          <a:lstStyle>
            <a:lvl1pPr>
              <a:defRPr>
                <a:solidFill>
                  <a:schemeClr val="bg1"/>
                </a:solidFill>
              </a:defRPr>
            </a:lvl1pPr>
          </a:lstStyle>
          <a:p>
            <a:endParaRPr lang="da-DK"/>
          </a:p>
        </p:txBody>
      </p:sp>
      <p:sp>
        <p:nvSpPr>
          <p:cNvPr id="12" name="Slide Number Placeholder 11"/>
          <p:cNvSpPr>
            <a:spLocks noGrp="1"/>
          </p:cNvSpPr>
          <p:nvPr>
            <p:ph type="sldNum" sz="quarter" idx="4"/>
          </p:nvPr>
        </p:nvSpPr>
        <p:spPr>
          <a:xfrm>
            <a:off x="6553200" y="6245225"/>
            <a:ext cx="2133600" cy="476250"/>
          </a:xfrm>
        </p:spPr>
        <p:txBody>
          <a:bodyPr/>
          <a:lstStyle>
            <a:lvl1pPr>
              <a:defRPr>
                <a:solidFill>
                  <a:schemeClr val="bg1"/>
                </a:solidFill>
              </a:defRPr>
            </a:lvl1pPr>
          </a:lstStyle>
          <a:p>
            <a:fld id="{95E00ECE-3649-4ADB-AA0E-7A619CB3870A}" type="slidenum">
              <a:rPr lang="en-US" smtClean="0"/>
              <a:pPr/>
              <a:t>‹#›</a:t>
            </a:fld>
            <a:endParaRPr lang="en-US" dirty="0"/>
          </a:p>
        </p:txBody>
      </p:sp>
      <p:sp>
        <p:nvSpPr>
          <p:cNvPr id="8" name="Text Placeholder 7"/>
          <p:cNvSpPr>
            <a:spLocks noGrp="1"/>
          </p:cNvSpPr>
          <p:nvPr>
            <p:ph type="body" sz="quarter" idx="10" hasCustomPrompt="1"/>
          </p:nvPr>
        </p:nvSpPr>
        <p:spPr>
          <a:xfrm>
            <a:off x="2743199" y="3808800"/>
            <a:ext cx="5122863" cy="334800"/>
          </a:xfrm>
        </p:spPr>
        <p:txBody>
          <a:bodyPr/>
          <a:lstStyle>
            <a:lvl1pPr marL="0" marR="0" indent="0" algn="l" defTabSz="457200" rtl="0" eaLnBrk="1" fontAlgn="base" latinLnBrk="0" hangingPunct="1">
              <a:lnSpc>
                <a:spcPct val="100000"/>
              </a:lnSpc>
              <a:spcBef>
                <a:spcPts val="0"/>
              </a:spcBef>
              <a:spcAft>
                <a:spcPct val="0"/>
              </a:spcAft>
              <a:buClrTx/>
              <a:buSzTx/>
              <a:buFontTx/>
              <a:buNone/>
              <a:tabLst/>
              <a:defRPr sz="1200" b="1"/>
            </a:lvl1pPr>
          </a:lstStyle>
          <a:p>
            <a:pPr marL="0" marR="0" lvl="0" indent="0" algn="l" defTabSz="457200" rtl="0" eaLnBrk="1" fontAlgn="base" latinLnBrk="0" hangingPunct="1">
              <a:lnSpc>
                <a:spcPct val="100000"/>
              </a:lnSpc>
              <a:spcBef>
                <a:spcPts val="2400"/>
              </a:spcBef>
              <a:spcAft>
                <a:spcPct val="0"/>
              </a:spcAft>
              <a:buClrTx/>
              <a:buSzTx/>
              <a:buFontTx/>
              <a:buNone/>
              <a:tabLst/>
              <a:defRPr/>
            </a:pPr>
            <a:r>
              <a:rPr lang="en-US" dirty="0" smtClean="0"/>
              <a:t>Click to insert </a:t>
            </a:r>
            <a:r>
              <a:rPr lang="en-US" sz="1200" b="1" dirty="0" smtClean="0"/>
              <a:t>Month, Day, Year</a:t>
            </a:r>
          </a:p>
          <a:p>
            <a:pPr lvl="0"/>
            <a:endParaRPr lang="en-US" dirty="0" smtClean="0"/>
          </a:p>
        </p:txBody>
      </p:sp>
      <p:sp>
        <p:nvSpPr>
          <p:cNvPr id="9" name="Text Placeholder 7"/>
          <p:cNvSpPr>
            <a:spLocks noGrp="1"/>
          </p:cNvSpPr>
          <p:nvPr>
            <p:ph type="body" sz="quarter" idx="11"/>
          </p:nvPr>
        </p:nvSpPr>
        <p:spPr>
          <a:xfrm>
            <a:off x="2743199" y="4212000"/>
            <a:ext cx="5122863" cy="1753200"/>
          </a:xfrm>
        </p:spPr>
        <p:txBody>
          <a:bodyPr/>
          <a:lstStyle>
            <a:lvl1pPr>
              <a:spcBef>
                <a:spcPts val="0"/>
              </a:spcBef>
              <a:defRPr sz="1200"/>
            </a:lvl1pPr>
            <a:lvl2pPr>
              <a:defRPr sz="1200"/>
            </a:lvl2pPr>
          </a:lstStyle>
          <a:p>
            <a:pPr lvl="0"/>
            <a:r>
              <a:rPr lang="en-US" dirty="0" smtClean="0"/>
              <a:t>Click to edit Master text styles</a:t>
            </a:r>
          </a:p>
        </p:txBody>
      </p:sp>
      <p:sp>
        <p:nvSpPr>
          <p:cNvPr id="13" name="AutoShape 4"/>
          <p:cNvSpPr>
            <a:spLocks/>
          </p:cNvSpPr>
          <p:nvPr userDrawn="1"/>
        </p:nvSpPr>
        <p:spPr bwMode="gray">
          <a:xfrm>
            <a:off x="-1809749" y="0"/>
            <a:ext cx="1719262" cy="923330"/>
          </a:xfrm>
          <a:prstGeom prst="rect">
            <a:avLst/>
          </a:prstGeom>
          <a:noFill/>
          <a:ln w="12700" algn="ctr">
            <a:noFill/>
            <a:miter lim="800000"/>
            <a:headEnd/>
            <a:tailEnd/>
          </a:ln>
          <a:effectLst/>
        </p:spPr>
        <p:txBody>
          <a:bodyPr wrap="square" lIns="0" tIns="0" rIns="0" bIns="0">
            <a:spAutoFit/>
          </a:bodyPr>
          <a:lstStyle/>
          <a:p>
            <a:pPr algn="r">
              <a:spcBef>
                <a:spcPts val="0"/>
              </a:spcBef>
              <a:defRPr/>
            </a:pPr>
            <a:r>
              <a:rPr lang="en-US" sz="1000" b="1" dirty="0" smtClean="0">
                <a:solidFill>
                  <a:schemeClr val="bg1"/>
                </a:solidFill>
                <a:latin typeface="Arial" charset="0"/>
                <a:cs typeface="Arial" pitchFamily="34" charset="0"/>
              </a:rPr>
              <a:t>View </a:t>
            </a:r>
            <a:r>
              <a:rPr lang="en-US" sz="1000" b="1" dirty="0">
                <a:solidFill>
                  <a:schemeClr val="bg1"/>
                </a:solidFill>
                <a:latin typeface="Arial" charset="0"/>
                <a:cs typeface="Arial" pitchFamily="34" charset="0"/>
              </a:rPr>
              <a:t>drawing </a:t>
            </a:r>
            <a:r>
              <a:rPr lang="en-US" sz="1000" b="1" dirty="0" smtClean="0">
                <a:solidFill>
                  <a:schemeClr val="bg1"/>
                </a:solidFill>
                <a:latin typeface="Arial" charset="0"/>
                <a:cs typeface="Arial" pitchFamily="34" charset="0"/>
              </a:rPr>
              <a:t>guides</a:t>
            </a:r>
            <a:endParaRPr lang="en-US" sz="1000" b="1" dirty="0">
              <a:solidFill>
                <a:schemeClr val="bg1"/>
              </a:solidFill>
              <a:latin typeface="Arial" charset="0"/>
              <a:cs typeface="Arial" pitchFamily="34" charset="0"/>
            </a:endParaRPr>
          </a:p>
          <a:p>
            <a:pPr marL="180975" indent="-180975" algn="r">
              <a:spcBef>
                <a:spcPts val="0"/>
              </a:spcBef>
              <a:buFont typeface="+mj-lt"/>
              <a:buAutoNum type="arabicPeriod"/>
              <a:defRPr/>
            </a:pPr>
            <a:r>
              <a:rPr lang="en-US" sz="1000" dirty="0">
                <a:solidFill>
                  <a:schemeClr val="bg1"/>
                </a:solidFill>
                <a:latin typeface="Arial" charset="0"/>
                <a:cs typeface="Arial" pitchFamily="34" charset="0"/>
              </a:rPr>
              <a:t>Right-click on slide and select ’Grid </a:t>
            </a:r>
            <a:r>
              <a:rPr lang="en-US" sz="1000" dirty="0" smtClean="0">
                <a:solidFill>
                  <a:schemeClr val="bg1"/>
                </a:solidFill>
                <a:latin typeface="Arial" charset="0"/>
                <a:cs typeface="Arial" pitchFamily="34" charset="0"/>
              </a:rPr>
              <a:t>and</a:t>
            </a:r>
            <a:r>
              <a:rPr lang="en-US" sz="1000" baseline="0" dirty="0" smtClean="0">
                <a:solidFill>
                  <a:schemeClr val="bg1"/>
                </a:solidFill>
                <a:latin typeface="Arial" charset="0"/>
                <a:cs typeface="Arial" pitchFamily="34" charset="0"/>
              </a:rPr>
              <a:t> </a:t>
            </a:r>
            <a:r>
              <a:rPr lang="en-US" sz="1000" dirty="0" smtClean="0">
                <a:solidFill>
                  <a:schemeClr val="bg1"/>
                </a:solidFill>
                <a:latin typeface="Arial" charset="0"/>
                <a:cs typeface="Arial" pitchFamily="34" charset="0"/>
              </a:rPr>
              <a:t>Guides</a:t>
            </a:r>
            <a:r>
              <a:rPr lang="en-US" sz="1000" dirty="0">
                <a:solidFill>
                  <a:schemeClr val="bg1"/>
                </a:solidFill>
                <a:latin typeface="Arial" charset="0"/>
                <a:cs typeface="Arial" pitchFamily="34" charset="0"/>
              </a:rPr>
              <a:t>...’</a:t>
            </a:r>
          </a:p>
          <a:p>
            <a:pPr marL="180975" indent="-180975" algn="r">
              <a:spcBef>
                <a:spcPts val="0"/>
              </a:spcBef>
              <a:buFont typeface="+mj-lt"/>
              <a:buAutoNum type="arabicPeriod"/>
              <a:defRPr/>
            </a:pPr>
            <a:r>
              <a:rPr lang="en-US" sz="1000" dirty="0">
                <a:solidFill>
                  <a:schemeClr val="bg1"/>
                </a:solidFill>
                <a:latin typeface="Arial" charset="0"/>
                <a:cs typeface="Arial" pitchFamily="34" charset="0"/>
              </a:rPr>
              <a:t>Check ’Display drawing guides on screen’</a:t>
            </a:r>
          </a:p>
          <a:p>
            <a:pPr marL="180975" indent="-180975" algn="r">
              <a:spcBef>
                <a:spcPts val="0"/>
              </a:spcBef>
              <a:buFont typeface="+mj-lt"/>
              <a:buAutoNum type="arabicPeriod"/>
              <a:defRPr/>
            </a:pPr>
            <a:r>
              <a:rPr lang="en-US" sz="1000" dirty="0">
                <a:solidFill>
                  <a:schemeClr val="bg1"/>
                </a:solidFill>
                <a:latin typeface="Arial" charset="0"/>
                <a:cs typeface="Arial" pitchFamily="34" charset="0"/>
              </a:rPr>
              <a:t>Select ’OK’</a:t>
            </a:r>
          </a:p>
        </p:txBody>
      </p:sp>
      <p:sp>
        <p:nvSpPr>
          <p:cNvPr id="14" name="Title Placeholder 1"/>
          <p:cNvSpPr>
            <a:spLocks noGrp="1"/>
          </p:cNvSpPr>
          <p:nvPr>
            <p:ph type="ctrTitle"/>
          </p:nvPr>
        </p:nvSpPr>
        <p:spPr>
          <a:xfrm>
            <a:off x="1860550" y="1256044"/>
            <a:ext cx="5375746" cy="765314"/>
          </a:xfrm>
        </p:spPr>
        <p:txBody>
          <a:bodyPr anchor="b" anchorCtr="0">
            <a:normAutofit/>
          </a:bodyPr>
          <a:lstStyle>
            <a:lvl1pPr>
              <a:lnSpc>
                <a:spcPct val="85000"/>
              </a:lnSpc>
              <a:defRPr sz="2500" smtClean="0">
                <a:latin typeface="Arial" charset="0"/>
                <a:ea typeface="ＭＳ Ｐゴシック" pitchFamily="34" charset="-128"/>
              </a:defRPr>
            </a:lvl1pPr>
          </a:lstStyle>
          <a:p>
            <a:r>
              <a:rPr lang="en-US" dirty="0" smtClean="0"/>
              <a:t>Click to edit Master title style</a:t>
            </a:r>
          </a:p>
        </p:txBody>
      </p:sp>
      <p:sp>
        <p:nvSpPr>
          <p:cNvPr id="15" name="Text Placeholder 2"/>
          <p:cNvSpPr>
            <a:spLocks noGrp="1"/>
          </p:cNvSpPr>
          <p:nvPr>
            <p:ph type="subTitle" idx="1" hasCustomPrompt="1"/>
          </p:nvPr>
        </p:nvSpPr>
        <p:spPr>
          <a:xfrm>
            <a:off x="1860550" y="2117036"/>
            <a:ext cx="5375746" cy="1068291"/>
          </a:xfrm>
        </p:spPr>
        <p:txBody>
          <a:bodyPr/>
          <a:lstStyle>
            <a:lvl1pPr marL="0" marR="0" indent="0" algn="l" defTabSz="457200" rtl="0" eaLnBrk="1" fontAlgn="base" latinLnBrk="0" hangingPunct="1">
              <a:lnSpc>
                <a:spcPct val="100000"/>
              </a:lnSpc>
              <a:spcBef>
                <a:spcPts val="0"/>
              </a:spcBef>
              <a:spcAft>
                <a:spcPct val="0"/>
              </a:spcAft>
              <a:buClrTx/>
              <a:buSzTx/>
              <a:buFontTx/>
              <a:buNone/>
              <a:tabLst/>
              <a:defRPr sz="1200" cap="all" baseline="0" smtClean="0">
                <a:latin typeface="Arial" charset="0"/>
                <a:ea typeface="ＭＳ Ｐゴシック" pitchFamily="34" charset="-128"/>
              </a:defRPr>
            </a:lvl1pPr>
          </a:lstStyle>
          <a:p>
            <a:r>
              <a:rPr lang="en-US" dirty="0" smtClean="0"/>
              <a:t>Click to insert DESCRIPTOR</a:t>
            </a:r>
          </a:p>
          <a:p>
            <a:endParaRPr lang="en-US"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sq-AL" dirty="0"/>
          </a:p>
        </p:txBody>
      </p:sp>
      <p:sp>
        <p:nvSpPr>
          <p:cNvPr id="3" name="Content Placeholder 2"/>
          <p:cNvSpPr>
            <a:spLocks noGrp="1"/>
          </p:cNvSpPr>
          <p:nvPr>
            <p:ph idx="1"/>
          </p:nvPr>
        </p:nvSpPr>
        <p:spPr>
          <a:xfrm>
            <a:off x="574675" y="1692275"/>
            <a:ext cx="7292976" cy="4525963"/>
          </a:xfr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q-AL" dirty="0"/>
          </a:p>
        </p:txBody>
      </p:sp>
      <p:sp>
        <p:nvSpPr>
          <p:cNvPr id="7" name="Date Placeholder 6"/>
          <p:cNvSpPr>
            <a:spLocks noGrp="1"/>
          </p:cNvSpPr>
          <p:nvPr>
            <p:ph type="dt" sz="half" idx="10"/>
          </p:nvPr>
        </p:nvSpPr>
        <p:spPr/>
        <p:txBody>
          <a:bodyPr/>
          <a:lstStyle/>
          <a:p>
            <a:fld id="{DD3C4C23-0258-4922-B0E8-54BAF8CC4380}" type="datetime1">
              <a:rPr lang="en-US" smtClean="0"/>
              <a:pPr/>
              <a:t>10/31/12</a:t>
            </a:fld>
            <a:endParaRPr lang="en-US" dirty="0"/>
          </a:p>
        </p:txBody>
      </p:sp>
      <p:sp>
        <p:nvSpPr>
          <p:cNvPr id="8" name="Slide Number Placeholder 7"/>
          <p:cNvSpPr>
            <a:spLocks noGrp="1"/>
          </p:cNvSpPr>
          <p:nvPr>
            <p:ph type="sldNum" sz="quarter" idx="11"/>
          </p:nvPr>
        </p:nvSpPr>
        <p:spPr/>
        <p:txBody>
          <a:bodyPr/>
          <a:lstStyle/>
          <a:p>
            <a:fld id="{36C2335A-005F-4FB0-A35A-A30816DACC3E}" type="slidenum">
              <a:rPr lang="en-US" smtClean="0"/>
              <a:pPr/>
              <a:t>‹#›</a:t>
            </a:fld>
            <a:endParaRPr lang="en-US" dirty="0"/>
          </a:p>
        </p:txBody>
      </p:sp>
      <p:sp>
        <p:nvSpPr>
          <p:cNvPr id="9" name="Footer Placeholder 8"/>
          <p:cNvSpPr>
            <a:spLocks noGrp="1"/>
          </p:cNvSpPr>
          <p:nvPr>
            <p:ph type="ftr" sz="quarter" idx="12"/>
          </p:nvPr>
        </p:nvSpPr>
        <p:spPr/>
        <p:txBody>
          <a:bodyPr/>
          <a:lstStyle/>
          <a:p>
            <a:endParaRPr lang="da-DK" dirty="0"/>
          </a:p>
        </p:txBody>
      </p:sp>
      <p:sp>
        <p:nvSpPr>
          <p:cNvPr id="11" name="TextBox 17"/>
          <p:cNvSpPr txBox="1">
            <a:spLocks noChangeArrowheads="1"/>
          </p:cNvSpPr>
          <p:nvPr userDrawn="1"/>
        </p:nvSpPr>
        <p:spPr bwMode="auto">
          <a:xfrm>
            <a:off x="-1819922" y="1784350"/>
            <a:ext cx="1726259" cy="1661993"/>
          </a:xfrm>
          <a:prstGeom prst="rect">
            <a:avLst/>
          </a:prstGeom>
          <a:noFill/>
          <a:ln w="9525">
            <a:noFill/>
            <a:miter lim="800000"/>
            <a:headEnd/>
            <a:tailEnd/>
          </a:ln>
        </p:spPr>
        <p:txBody>
          <a:bodyPr wrap="square" lIns="0" tIns="0" rIns="0" bIns="0">
            <a:spAutoFit/>
          </a:bodyPr>
          <a:lstStyle/>
          <a:p>
            <a:pPr algn="r"/>
            <a:r>
              <a:rPr lang="en-US" sz="1000" b="1" dirty="0" smtClean="0">
                <a:solidFill>
                  <a:schemeClr val="bg1"/>
                </a:solidFill>
                <a:cs typeface="Arial" pitchFamily="34" charset="0"/>
              </a:rPr>
              <a:t>Text starts with no bullet</a:t>
            </a:r>
            <a:r>
              <a:rPr lang="en-US" sz="1000" dirty="0" smtClean="0">
                <a:solidFill>
                  <a:schemeClr val="bg1"/>
                </a:solidFill>
                <a:cs typeface="Arial" pitchFamily="34" charset="0"/>
              </a:rPr>
              <a:t/>
            </a:r>
            <a:br>
              <a:rPr lang="en-US" sz="1000" dirty="0" smtClean="0">
                <a:solidFill>
                  <a:schemeClr val="bg1"/>
                </a:solidFill>
                <a:cs typeface="Arial" pitchFamily="34" charset="0"/>
              </a:rPr>
            </a:br>
            <a:r>
              <a:rPr lang="en-US" sz="1000" dirty="0" smtClean="0">
                <a:solidFill>
                  <a:schemeClr val="bg1"/>
                </a:solidFill>
                <a:cs typeface="Arial" pitchFamily="34" charset="0"/>
              </a:rPr>
              <a:t>Click once on </a:t>
            </a:r>
            <a:br>
              <a:rPr lang="en-US" sz="1000" dirty="0" smtClean="0">
                <a:solidFill>
                  <a:schemeClr val="bg1"/>
                </a:solidFill>
                <a:cs typeface="Arial" pitchFamily="34" charset="0"/>
              </a:rPr>
            </a:br>
            <a:r>
              <a:rPr lang="en-US" sz="1000" dirty="0" smtClean="0">
                <a:solidFill>
                  <a:schemeClr val="bg1"/>
                </a:solidFill>
                <a:cs typeface="Arial" pitchFamily="34" charset="0"/>
              </a:rPr>
              <a:t>’Increase Indent’ for bullet </a:t>
            </a:r>
            <a:br>
              <a:rPr lang="en-US" sz="1000" dirty="0" smtClean="0">
                <a:solidFill>
                  <a:schemeClr val="bg1"/>
                </a:solidFill>
                <a:cs typeface="Arial" pitchFamily="34" charset="0"/>
              </a:rPr>
            </a:br>
            <a:r>
              <a:rPr lang="en-US" sz="1000" dirty="0" smtClean="0">
                <a:solidFill>
                  <a:schemeClr val="bg1"/>
                </a:solidFill>
                <a:cs typeface="Arial" pitchFamily="34" charset="0"/>
              </a:rPr>
              <a:t/>
            </a:r>
            <a:br>
              <a:rPr lang="en-US" sz="1000" dirty="0" smtClean="0">
                <a:solidFill>
                  <a:schemeClr val="bg1"/>
                </a:solidFill>
                <a:cs typeface="Arial" pitchFamily="34" charset="0"/>
              </a:rPr>
            </a:br>
            <a:r>
              <a:rPr lang="en-US" sz="1000" dirty="0" smtClean="0">
                <a:solidFill>
                  <a:schemeClr val="bg1"/>
                </a:solidFill>
                <a:cs typeface="Arial" pitchFamily="34" charset="0"/>
              </a:rPr>
              <a:t/>
            </a:r>
            <a:br>
              <a:rPr lang="en-US" sz="1000" dirty="0" smtClean="0">
                <a:solidFill>
                  <a:schemeClr val="bg1"/>
                </a:solidFill>
                <a:cs typeface="Arial" pitchFamily="34" charset="0"/>
              </a:rPr>
            </a:br>
            <a:r>
              <a:rPr lang="en-US" sz="1000" dirty="0" smtClean="0">
                <a:solidFill>
                  <a:schemeClr val="bg1"/>
                </a:solidFill>
                <a:cs typeface="Arial" pitchFamily="34" charset="0"/>
              </a:rPr>
              <a:t>and click max. three times </a:t>
            </a:r>
            <a:br>
              <a:rPr lang="en-US" sz="1000" dirty="0" smtClean="0">
                <a:solidFill>
                  <a:schemeClr val="bg1"/>
                </a:solidFill>
                <a:cs typeface="Arial" pitchFamily="34" charset="0"/>
              </a:rPr>
            </a:br>
            <a:r>
              <a:rPr lang="en-US" sz="1000" dirty="0" smtClean="0">
                <a:solidFill>
                  <a:schemeClr val="bg1"/>
                </a:solidFill>
                <a:cs typeface="Arial" pitchFamily="34" charset="0"/>
              </a:rPr>
              <a:t>for more </a:t>
            </a:r>
            <a:r>
              <a:rPr lang="en-US" sz="1000" dirty="0" err="1" smtClean="0">
                <a:solidFill>
                  <a:schemeClr val="bg1"/>
                </a:solidFill>
                <a:cs typeface="Arial" pitchFamily="34" charset="0"/>
              </a:rPr>
              <a:t>bulletdesign</a:t>
            </a:r>
            <a:endParaRPr lang="en-US" sz="1000" dirty="0" smtClean="0">
              <a:solidFill>
                <a:schemeClr val="bg1"/>
              </a:solidFill>
              <a:cs typeface="Arial" pitchFamily="34" charset="0"/>
            </a:endParaRPr>
          </a:p>
          <a:p>
            <a:pPr algn="r"/>
            <a:endParaRPr lang="en-US" dirty="0" smtClean="0">
              <a:solidFill>
                <a:schemeClr val="bg1"/>
              </a:solidFill>
              <a:cs typeface="Arial" pitchFamily="34" charset="0"/>
            </a:endParaRPr>
          </a:p>
          <a:p>
            <a:pPr algn="r"/>
            <a:r>
              <a:rPr lang="en-US" sz="1000" dirty="0" smtClean="0">
                <a:solidFill>
                  <a:schemeClr val="bg1"/>
                </a:solidFill>
                <a:cs typeface="Arial" pitchFamily="34" charset="0"/>
              </a:rPr>
              <a:t>To get previous design back, click on ’Decrease Indent’</a:t>
            </a:r>
          </a:p>
        </p:txBody>
      </p:sp>
      <p:sp>
        <p:nvSpPr>
          <p:cNvPr id="12" name="Line 14"/>
          <p:cNvSpPr>
            <a:spLocks noChangeShapeType="1"/>
          </p:cNvSpPr>
          <p:nvPr userDrawn="1"/>
        </p:nvSpPr>
        <p:spPr bwMode="auto">
          <a:xfrm>
            <a:off x="-782919" y="2984393"/>
            <a:ext cx="216181" cy="0"/>
          </a:xfrm>
          <a:prstGeom prst="line">
            <a:avLst/>
          </a:prstGeom>
          <a:noFill/>
          <a:ln w="38100">
            <a:solidFill>
              <a:schemeClr val="bg1"/>
            </a:solidFill>
            <a:round/>
            <a:headEnd/>
            <a:tailEnd type="triangle" w="med" len="med"/>
          </a:ln>
        </p:spPr>
        <p:txBody>
          <a:bodyPr/>
          <a:lstStyle/>
          <a:p>
            <a:endParaRPr lang="en-US"/>
          </a:p>
        </p:txBody>
      </p:sp>
      <p:grpSp>
        <p:nvGrpSpPr>
          <p:cNvPr id="13" name="Group 15"/>
          <p:cNvGrpSpPr>
            <a:grpSpLocks/>
          </p:cNvGrpSpPr>
          <p:nvPr userDrawn="1"/>
        </p:nvGrpSpPr>
        <p:grpSpPr bwMode="auto">
          <a:xfrm>
            <a:off x="-554103" y="2876932"/>
            <a:ext cx="452438" cy="255588"/>
            <a:chOff x="-318" y="2953"/>
            <a:chExt cx="285" cy="161"/>
          </a:xfrm>
        </p:grpSpPr>
        <p:pic>
          <p:nvPicPr>
            <p:cNvPr id="14" name="Picture 16"/>
            <p:cNvPicPr>
              <a:picLocks noChangeAspect="1" noChangeArrowheads="1"/>
            </p:cNvPicPr>
            <p:nvPr/>
          </p:nvPicPr>
          <p:blipFill>
            <a:blip r:embed="rId2"/>
            <a:srcRect/>
            <a:stretch>
              <a:fillRect/>
            </a:stretch>
          </p:blipFill>
          <p:spPr bwMode="auto">
            <a:xfrm>
              <a:off x="-318" y="2953"/>
              <a:ext cx="285" cy="145"/>
            </a:xfrm>
            <a:prstGeom prst="rect">
              <a:avLst/>
            </a:prstGeom>
            <a:noFill/>
            <a:ln w="9525">
              <a:noFill/>
              <a:miter lim="800000"/>
              <a:headEnd/>
              <a:tailEnd/>
            </a:ln>
          </p:spPr>
        </p:pic>
        <p:sp>
          <p:nvSpPr>
            <p:cNvPr id="15" name="Line 17"/>
            <p:cNvSpPr>
              <a:spLocks noChangeShapeType="1"/>
            </p:cNvSpPr>
            <p:nvPr/>
          </p:nvSpPr>
          <p:spPr bwMode="auto">
            <a:xfrm>
              <a:off x="-165" y="2954"/>
              <a:ext cx="113" cy="160"/>
            </a:xfrm>
            <a:prstGeom prst="line">
              <a:avLst/>
            </a:prstGeom>
            <a:noFill/>
            <a:ln w="19050">
              <a:solidFill>
                <a:schemeClr val="tx1"/>
              </a:solidFill>
              <a:round/>
              <a:headEnd/>
              <a:tailEnd/>
            </a:ln>
          </p:spPr>
          <p:txBody>
            <a:bodyPr/>
            <a:lstStyle/>
            <a:p>
              <a:endParaRPr lang="en-US"/>
            </a:p>
          </p:txBody>
        </p:sp>
        <p:sp>
          <p:nvSpPr>
            <p:cNvPr id="16" name="Line 18"/>
            <p:cNvSpPr>
              <a:spLocks noChangeShapeType="1"/>
            </p:cNvSpPr>
            <p:nvPr/>
          </p:nvSpPr>
          <p:spPr bwMode="auto">
            <a:xfrm flipH="1">
              <a:off x="-159" y="2954"/>
              <a:ext cx="91" cy="160"/>
            </a:xfrm>
            <a:prstGeom prst="line">
              <a:avLst/>
            </a:prstGeom>
            <a:noFill/>
            <a:ln w="19050">
              <a:solidFill>
                <a:schemeClr val="tx1"/>
              </a:solidFill>
              <a:round/>
              <a:headEnd/>
              <a:tailEnd/>
            </a:ln>
          </p:spPr>
          <p:txBody>
            <a:bodyPr/>
            <a:lstStyle/>
            <a:p>
              <a:endParaRPr lang="en-US"/>
            </a:p>
          </p:txBody>
        </p:sp>
      </p:grpSp>
      <p:grpSp>
        <p:nvGrpSpPr>
          <p:cNvPr id="17" name="Group 19"/>
          <p:cNvGrpSpPr>
            <a:grpSpLocks/>
          </p:cNvGrpSpPr>
          <p:nvPr userDrawn="1"/>
        </p:nvGrpSpPr>
        <p:grpSpPr bwMode="auto">
          <a:xfrm>
            <a:off x="-749581" y="2252134"/>
            <a:ext cx="650875" cy="263525"/>
            <a:chOff x="-443" y="2256"/>
            <a:chExt cx="410" cy="166"/>
          </a:xfrm>
        </p:grpSpPr>
        <p:pic>
          <p:nvPicPr>
            <p:cNvPr id="18" name="Picture 14" descr="fke3b.jpg"/>
            <p:cNvPicPr>
              <a:picLocks noChangeAspect="1"/>
            </p:cNvPicPr>
            <p:nvPr/>
          </p:nvPicPr>
          <p:blipFill>
            <a:blip r:embed="rId3"/>
            <a:srcRect/>
            <a:stretch>
              <a:fillRect/>
            </a:stretch>
          </p:blipFill>
          <p:spPr bwMode="auto">
            <a:xfrm>
              <a:off x="-443" y="2274"/>
              <a:ext cx="260" cy="127"/>
            </a:xfrm>
            <a:prstGeom prst="rect">
              <a:avLst/>
            </a:prstGeom>
            <a:noFill/>
            <a:ln w="9525">
              <a:noFill/>
              <a:miter lim="800000"/>
              <a:headEnd/>
              <a:tailEnd/>
            </a:ln>
          </p:spPr>
        </p:pic>
        <p:sp>
          <p:nvSpPr>
            <p:cNvPr id="19" name="Line 21"/>
            <p:cNvSpPr>
              <a:spLocks noChangeShapeType="1"/>
            </p:cNvSpPr>
            <p:nvPr/>
          </p:nvSpPr>
          <p:spPr bwMode="auto">
            <a:xfrm>
              <a:off x="-443" y="2261"/>
              <a:ext cx="120" cy="161"/>
            </a:xfrm>
            <a:prstGeom prst="line">
              <a:avLst/>
            </a:prstGeom>
            <a:noFill/>
            <a:ln w="19050">
              <a:solidFill>
                <a:schemeClr val="tx1"/>
              </a:solidFill>
              <a:round/>
              <a:headEnd/>
              <a:tailEnd/>
            </a:ln>
          </p:spPr>
          <p:txBody>
            <a:bodyPr/>
            <a:lstStyle/>
            <a:p>
              <a:endParaRPr lang="en-US"/>
            </a:p>
          </p:txBody>
        </p:sp>
        <p:sp>
          <p:nvSpPr>
            <p:cNvPr id="20" name="Line 22"/>
            <p:cNvSpPr>
              <a:spLocks noChangeShapeType="1"/>
            </p:cNvSpPr>
            <p:nvPr/>
          </p:nvSpPr>
          <p:spPr bwMode="auto">
            <a:xfrm flipH="1">
              <a:off x="-433" y="2256"/>
              <a:ext cx="116" cy="159"/>
            </a:xfrm>
            <a:prstGeom prst="line">
              <a:avLst/>
            </a:prstGeom>
            <a:noFill/>
            <a:ln w="19050">
              <a:solidFill>
                <a:schemeClr val="tx1"/>
              </a:solidFill>
              <a:round/>
              <a:headEnd/>
              <a:tailEnd/>
            </a:ln>
          </p:spPr>
          <p:txBody>
            <a:bodyPr/>
            <a:lstStyle/>
            <a:p>
              <a:endParaRPr lang="en-US"/>
            </a:p>
          </p:txBody>
        </p:sp>
        <p:sp>
          <p:nvSpPr>
            <p:cNvPr id="21" name="Line 23"/>
            <p:cNvSpPr>
              <a:spLocks noChangeShapeType="1"/>
            </p:cNvSpPr>
            <p:nvPr/>
          </p:nvSpPr>
          <p:spPr bwMode="auto">
            <a:xfrm flipH="1">
              <a:off x="-169" y="2332"/>
              <a:ext cx="136" cy="0"/>
            </a:xfrm>
            <a:prstGeom prst="line">
              <a:avLst/>
            </a:prstGeom>
            <a:noFill/>
            <a:ln w="38100">
              <a:solidFill>
                <a:schemeClr val="bg1"/>
              </a:solidFill>
              <a:round/>
              <a:headEnd/>
              <a:tailEnd type="triangle" w="med" len="med"/>
            </a:ln>
          </p:spPr>
          <p:txBody>
            <a:bodyPr/>
            <a:lstStyle/>
            <a:p>
              <a:endParaRPr lang="en-US"/>
            </a:p>
          </p:txBody>
        </p:sp>
      </p:grpSp>
      <p:sp>
        <p:nvSpPr>
          <p:cNvPr id="22" name="Text Box 9"/>
          <p:cNvSpPr txBox="1">
            <a:spLocks noChangeArrowheads="1"/>
          </p:cNvSpPr>
          <p:nvPr userDrawn="1"/>
        </p:nvSpPr>
        <p:spPr bwMode="auto">
          <a:xfrm>
            <a:off x="-1821600" y="5727700"/>
            <a:ext cx="1728000" cy="1154162"/>
          </a:xfrm>
          <a:prstGeom prst="rect">
            <a:avLst/>
          </a:prstGeom>
          <a:noFill/>
          <a:ln w="9525" algn="ctr">
            <a:noFill/>
            <a:miter lim="800000"/>
            <a:headEnd/>
            <a:tailEnd/>
          </a:ln>
          <a:effectLst/>
        </p:spPr>
        <p:txBody>
          <a:bodyPr lIns="0" tIns="0" rIns="0" bIns="0">
            <a:spAutoFit/>
          </a:bodyPr>
          <a:lstStyle/>
          <a:p>
            <a:pPr algn="r">
              <a:spcBef>
                <a:spcPct val="50000"/>
              </a:spcBef>
            </a:pPr>
            <a:r>
              <a:rPr lang="en-US" sz="1000" dirty="0" smtClean="0">
                <a:solidFill>
                  <a:schemeClr val="bg1"/>
                </a:solidFill>
              </a:rPr>
              <a:t>Change Date and</a:t>
            </a:r>
            <a:r>
              <a:rPr lang="en-US" sz="1000" baseline="0" dirty="0" smtClean="0">
                <a:solidFill>
                  <a:schemeClr val="bg1"/>
                </a:solidFill>
              </a:rPr>
              <a:t> i</a:t>
            </a:r>
            <a:r>
              <a:rPr lang="en-US" sz="1000" dirty="0" smtClean="0">
                <a:solidFill>
                  <a:schemeClr val="bg1"/>
                </a:solidFill>
              </a:rPr>
              <a:t>nsert Presentation Title </a:t>
            </a:r>
            <a:r>
              <a:rPr lang="en-US" sz="1000" dirty="0">
                <a:solidFill>
                  <a:schemeClr val="bg1"/>
                </a:solidFill>
              </a:rPr>
              <a:t>under </a:t>
            </a:r>
            <a:r>
              <a:rPr lang="en-US" sz="1000" dirty="0" smtClean="0">
                <a:solidFill>
                  <a:schemeClr val="bg1"/>
                </a:solidFill>
              </a:rPr>
              <a:t>&gt;Insert &gt;Header </a:t>
            </a:r>
            <a:r>
              <a:rPr lang="en-US" sz="1000" dirty="0">
                <a:solidFill>
                  <a:schemeClr val="bg1"/>
                </a:solidFill>
              </a:rPr>
              <a:t>and </a:t>
            </a:r>
            <a:r>
              <a:rPr lang="en-US" sz="1000" dirty="0" smtClean="0">
                <a:solidFill>
                  <a:schemeClr val="bg1"/>
                </a:solidFill>
              </a:rPr>
              <a:t>Footer </a:t>
            </a:r>
            <a:r>
              <a:rPr lang="en-US" sz="1000" dirty="0">
                <a:solidFill>
                  <a:schemeClr val="bg1"/>
                </a:solidFill>
              </a:rPr>
              <a:t>and write in </a:t>
            </a:r>
            <a:r>
              <a:rPr lang="en-US" sz="1000" dirty="0" smtClean="0">
                <a:solidFill>
                  <a:schemeClr val="bg1"/>
                </a:solidFill>
              </a:rPr>
              <a:t>Fixed Date field</a:t>
            </a:r>
            <a:r>
              <a:rPr lang="en-US" sz="1000" baseline="0" dirty="0" smtClean="0">
                <a:solidFill>
                  <a:schemeClr val="bg1"/>
                </a:solidFill>
              </a:rPr>
              <a:t> and </a:t>
            </a:r>
            <a:r>
              <a:rPr lang="en-US" sz="1000" dirty="0" smtClean="0">
                <a:solidFill>
                  <a:schemeClr val="bg1"/>
                </a:solidFill>
              </a:rPr>
              <a:t>field </a:t>
            </a:r>
            <a:r>
              <a:rPr lang="en-US" sz="1000" dirty="0">
                <a:solidFill>
                  <a:schemeClr val="bg1"/>
                </a:solidFill>
              </a:rPr>
              <a:t>‘Footer</a:t>
            </a:r>
            <a:r>
              <a:rPr lang="en-US" sz="1000" dirty="0" smtClean="0">
                <a:solidFill>
                  <a:schemeClr val="bg1"/>
                </a:solidFill>
              </a:rPr>
              <a:t>’ &gt;Apply to All</a:t>
            </a:r>
            <a:endParaRPr lang="en-US" sz="1000" dirty="0">
              <a:solidFill>
                <a:schemeClr val="bg1"/>
              </a:solidFill>
            </a:endParaRPr>
          </a:p>
          <a:p>
            <a:pPr algn="r">
              <a:spcBef>
                <a:spcPct val="50000"/>
              </a:spcBef>
            </a:pPr>
            <a:r>
              <a:rPr lang="en-US" sz="1000" dirty="0">
                <a:solidFill>
                  <a:schemeClr val="bg1"/>
                </a:solidFill>
              </a:rPr>
              <a:t>Deactivate by clicking </a:t>
            </a:r>
            <a:r>
              <a:rPr lang="en-US" sz="1000" dirty="0" smtClean="0">
                <a:solidFill>
                  <a:schemeClr val="bg1"/>
                </a:solidFill>
              </a:rPr>
              <a:t/>
            </a:r>
            <a:br>
              <a:rPr lang="en-US" sz="1000" dirty="0" smtClean="0">
                <a:solidFill>
                  <a:schemeClr val="bg1"/>
                </a:solidFill>
              </a:rPr>
            </a:br>
            <a:r>
              <a:rPr lang="en-US" sz="1000" dirty="0" smtClean="0">
                <a:solidFill>
                  <a:schemeClr val="bg1"/>
                </a:solidFill>
              </a:rPr>
              <a:t>off </a:t>
            </a:r>
            <a:r>
              <a:rPr lang="en-US" sz="1000" dirty="0">
                <a:solidFill>
                  <a:schemeClr val="bg1"/>
                </a:solidFill>
              </a:rPr>
              <a:t>the </a:t>
            </a:r>
            <a:r>
              <a:rPr lang="en-US" sz="1000" dirty="0" smtClean="0">
                <a:solidFill>
                  <a:schemeClr val="bg1"/>
                </a:solidFill>
              </a:rPr>
              <a:t>checkboxes</a:t>
            </a:r>
            <a:endParaRPr lang="en-US" sz="1000"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Bulle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sq-AL" dirty="0"/>
          </a:p>
        </p:txBody>
      </p:sp>
      <p:sp>
        <p:nvSpPr>
          <p:cNvPr id="3" name="Content Placeholder 2"/>
          <p:cNvSpPr>
            <a:spLocks noGrp="1"/>
          </p:cNvSpPr>
          <p:nvPr>
            <p:ph idx="1"/>
          </p:nvPr>
        </p:nvSpPr>
        <p:spPr/>
        <p:txBody>
          <a:bodyPr/>
          <a:lstStyle>
            <a:lvl1pPr marL="457200" indent="-457200">
              <a:spcBef>
                <a:spcPts val="384"/>
              </a:spcBef>
              <a:buFontTx/>
              <a:buBlip>
                <a:blip r:embed="rId2"/>
              </a:buBlip>
              <a:defRPr/>
            </a:lvl1pPr>
            <a:lvl2pPr marL="601200" indent="-144000">
              <a:buClr>
                <a:schemeClr val="tx2"/>
              </a:buClr>
              <a:buSzPct val="100000"/>
              <a:buFont typeface="Arial" pitchFamily="34" charset="0"/>
              <a:buChar char="•"/>
              <a:defRPr/>
            </a:lvl2pPr>
            <a:lvl3pPr marL="745200">
              <a:buFont typeface="Arial" pitchFamily="34" charset="0"/>
              <a:buChar char="•"/>
              <a:defRPr/>
            </a:lvl3pPr>
            <a:lvl4pPr marL="889200">
              <a:defRPr/>
            </a:lvl4pPr>
            <a:lvl5pPr marL="10332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q-AL" dirty="0"/>
          </a:p>
        </p:txBody>
      </p:sp>
      <p:sp>
        <p:nvSpPr>
          <p:cNvPr id="4" name="Date Placeholder 3"/>
          <p:cNvSpPr>
            <a:spLocks noGrp="1"/>
          </p:cNvSpPr>
          <p:nvPr>
            <p:ph type="dt" sz="half" idx="10"/>
          </p:nvPr>
        </p:nvSpPr>
        <p:spPr/>
        <p:txBody>
          <a:bodyPr/>
          <a:lstStyle/>
          <a:p>
            <a:fld id="{6F446B5A-0253-4E14-BEBE-C1D5D8451378}" type="datetime1">
              <a:rPr lang="en-US" smtClean="0"/>
              <a:pPr/>
              <a:t>10/31/12</a:t>
            </a:fld>
            <a:endParaRPr lang="sq-AL"/>
          </a:p>
        </p:txBody>
      </p:sp>
      <p:sp>
        <p:nvSpPr>
          <p:cNvPr id="5" name="Footer Placeholder 4"/>
          <p:cNvSpPr>
            <a:spLocks noGrp="1"/>
          </p:cNvSpPr>
          <p:nvPr>
            <p:ph type="ftr" sz="quarter" idx="11"/>
          </p:nvPr>
        </p:nvSpPr>
        <p:spPr/>
        <p:txBody>
          <a:bodyPr/>
          <a:lstStyle/>
          <a:p>
            <a:endParaRPr lang="sq-AL"/>
          </a:p>
        </p:txBody>
      </p:sp>
      <p:sp>
        <p:nvSpPr>
          <p:cNvPr id="6" name="Slide Number Placeholder 5"/>
          <p:cNvSpPr>
            <a:spLocks noGrp="1"/>
          </p:cNvSpPr>
          <p:nvPr>
            <p:ph type="sldNum" sz="quarter" idx="12"/>
          </p:nvPr>
        </p:nvSpPr>
        <p:spPr/>
        <p:txBody>
          <a:bodyPr/>
          <a:lstStyle/>
          <a:p>
            <a:fld id="{40BE4A0C-3167-422A-A640-EF49A6391E7C}" type="slidenum">
              <a:rPr lang="sq-AL" smtClean="0"/>
              <a:pPr/>
              <a:t>‹#›</a:t>
            </a:fld>
            <a:endParaRPr lang="sq-A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6263" y="1692000"/>
            <a:ext cx="3563937" cy="4524650"/>
          </a:xfrm>
        </p:spPr>
        <p:txBody>
          <a:bodyPr/>
          <a:lstStyle>
            <a:lvl1pPr>
              <a:defRPr sz="1600"/>
            </a:lvl1pPr>
            <a:lvl2pPr>
              <a:defRPr sz="1600"/>
            </a:lvl2pPr>
            <a:lvl3pPr>
              <a:defRPr sz="1600"/>
            </a:lvl3pPr>
            <a:lvl4pPr marL="745200" indent="-144000">
              <a:spcBef>
                <a:spcPts val="384"/>
              </a:spcBef>
              <a:defRPr lang="da-DK" sz="1600">
                <a:solidFill>
                  <a:schemeClr val="tx1"/>
                </a:solidFill>
                <a:latin typeface="+mn-lt"/>
                <a:cs typeface="+mn-cs"/>
              </a:defRPr>
            </a:lvl4pPr>
            <a:lvl5pPr marL="889200">
              <a:defRPr sz="1600" baseline="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ontent Placeholder 3"/>
          <p:cNvSpPr>
            <a:spLocks noGrp="1"/>
          </p:cNvSpPr>
          <p:nvPr>
            <p:ph sz="half" idx="2"/>
          </p:nvPr>
        </p:nvSpPr>
        <p:spPr>
          <a:xfrm>
            <a:off x="4298400" y="1692000"/>
            <a:ext cx="3564000" cy="4524650"/>
          </a:xfrm>
        </p:spPr>
        <p:txBody>
          <a:bodyPr/>
          <a:lstStyle>
            <a:lvl1pPr>
              <a:defRPr sz="1600"/>
            </a:lvl1pPr>
            <a:lvl2pPr>
              <a:defRPr sz="1600"/>
            </a:lvl2pPr>
            <a:lvl3pPr>
              <a:defRPr sz="1600"/>
            </a:lvl3pPr>
            <a:lvl4pPr marL="745200" indent="-144000">
              <a:spcBef>
                <a:spcPts val="384"/>
              </a:spcBef>
              <a:defRPr lang="da-DK" sz="1600">
                <a:solidFill>
                  <a:schemeClr val="tx1"/>
                </a:solidFill>
                <a:latin typeface="+mn-lt"/>
                <a:cs typeface="+mn-cs"/>
              </a:defRPr>
            </a:lvl4pPr>
            <a:lvl5pPr>
              <a:defRPr sz="16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noProof="0" smtClean="0"/>
              <a:t>Fifth level</a:t>
            </a:r>
            <a:endParaRPr lang="en-US" noProof="0" dirty="0" smtClean="0"/>
          </a:p>
        </p:txBody>
      </p:sp>
      <p:sp>
        <p:nvSpPr>
          <p:cNvPr id="9" name="Date Placeholder 8"/>
          <p:cNvSpPr>
            <a:spLocks noGrp="1"/>
          </p:cNvSpPr>
          <p:nvPr>
            <p:ph type="dt" sz="half" idx="10"/>
          </p:nvPr>
        </p:nvSpPr>
        <p:spPr/>
        <p:txBody>
          <a:bodyPr/>
          <a:lstStyle/>
          <a:p>
            <a:fld id="{90635B9C-F793-421A-8F1D-BC18B9A9042F}" type="datetime1">
              <a:rPr lang="en-US" smtClean="0"/>
              <a:pPr/>
              <a:t>10/31/12</a:t>
            </a:fld>
            <a:endParaRPr lang="en-US"/>
          </a:p>
        </p:txBody>
      </p:sp>
      <p:sp>
        <p:nvSpPr>
          <p:cNvPr id="10" name="Slide Number Placeholder 9"/>
          <p:cNvSpPr>
            <a:spLocks noGrp="1"/>
          </p:cNvSpPr>
          <p:nvPr>
            <p:ph type="sldNum" sz="quarter" idx="11"/>
          </p:nvPr>
        </p:nvSpPr>
        <p:spPr/>
        <p:txBody>
          <a:bodyPr/>
          <a:lstStyle/>
          <a:p>
            <a:fld id="{36C2335A-005F-4FB0-A35A-A30816DACC3E}" type="slidenum">
              <a:rPr lang="en-US" smtClean="0"/>
              <a:pPr/>
              <a:t>‹#›</a:t>
            </a:fld>
            <a:endParaRPr lang="en-US"/>
          </a:p>
        </p:txBody>
      </p:sp>
      <p:sp>
        <p:nvSpPr>
          <p:cNvPr id="11" name="Footer Placeholder 10"/>
          <p:cNvSpPr>
            <a:spLocks noGrp="1"/>
          </p:cNvSpPr>
          <p:nvPr>
            <p:ph type="ftr" sz="quarter" idx="12"/>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Rectangle 7"/>
          <p:cNvSpPr>
            <a:spLocks noGrp="1" noChangeArrowheads="1"/>
          </p:cNvSpPr>
          <p:nvPr>
            <p:ph type="ftr" sz="quarter" idx="10"/>
          </p:nvPr>
        </p:nvSpPr>
        <p:spPr>
          <a:ln/>
        </p:spPr>
        <p:txBody>
          <a:bodyPr/>
          <a:lstStyle>
            <a:lvl1pPr>
              <a:defRPr/>
            </a:lvl1pPr>
          </a:lstStyle>
          <a:p>
            <a:endParaRPr lang="en-US"/>
          </a:p>
        </p:txBody>
      </p:sp>
      <p:sp>
        <p:nvSpPr>
          <p:cNvPr id="4" name="Rectangle 8"/>
          <p:cNvSpPr>
            <a:spLocks noGrp="1" noChangeArrowheads="1"/>
          </p:cNvSpPr>
          <p:nvPr>
            <p:ph type="sldNum" sz="quarter" idx="11"/>
          </p:nvPr>
        </p:nvSpPr>
        <p:spPr>
          <a:ln/>
        </p:spPr>
        <p:txBody>
          <a:bodyPr/>
          <a:lstStyle>
            <a:lvl1pPr>
              <a:defRPr/>
            </a:lvl1pPr>
          </a:lstStyle>
          <a:p>
            <a:fld id="{CBD68C17-03A1-4F3F-90F7-B5E65F81A116}" type="slidenum">
              <a:rPr lang="en-US" smtClean="0"/>
              <a:pPr/>
              <a:t>‹#›</a:t>
            </a:fld>
            <a:endParaRPr lang="en-US"/>
          </a:p>
        </p:txBody>
      </p:sp>
      <p:sp>
        <p:nvSpPr>
          <p:cNvPr id="5" name="Date Placeholder 4"/>
          <p:cNvSpPr>
            <a:spLocks noGrp="1"/>
          </p:cNvSpPr>
          <p:nvPr>
            <p:ph type="dt" sz="half" idx="12"/>
          </p:nvPr>
        </p:nvSpPr>
        <p:spPr/>
        <p:txBody>
          <a:bodyPr/>
          <a:lstStyle/>
          <a:p>
            <a:fld id="{94774F42-CBF5-441D-888B-056E8A9BF228}" type="datetime1">
              <a:rPr lang="en-US" smtClean="0"/>
              <a:pPr/>
              <a:t>10/31/12</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ADD370F-6086-4C1C-B91E-AADBE9EE359B}" type="datetime1">
              <a:rPr lang="en-US" smtClean="0"/>
              <a:pPr/>
              <a:t>10/31/12</a:t>
            </a:fld>
            <a:endParaRPr lang="en-US"/>
          </a:p>
        </p:txBody>
      </p:sp>
      <p:sp>
        <p:nvSpPr>
          <p:cNvPr id="6" name="Slide Number Placeholder 5"/>
          <p:cNvSpPr>
            <a:spLocks noGrp="1"/>
          </p:cNvSpPr>
          <p:nvPr>
            <p:ph type="sldNum" sz="quarter" idx="11"/>
          </p:nvPr>
        </p:nvSpPr>
        <p:spPr/>
        <p:txBody>
          <a:bodyPr/>
          <a:lstStyle/>
          <a:p>
            <a:fld id="{B796214A-9CC8-45F6-92EC-41635AC8B10C}" type="slidenum">
              <a:rPr lang="en-US" smtClean="0"/>
              <a:pPr/>
              <a:t>‹#›</a:t>
            </a:fld>
            <a:endParaRPr lang="en-US"/>
          </a:p>
        </p:txBody>
      </p:sp>
      <p:sp>
        <p:nvSpPr>
          <p:cNvPr id="7" name="Footer Placeholder 6"/>
          <p:cNvSpPr>
            <a:spLocks noGrp="1"/>
          </p:cNvSpPr>
          <p:nvPr>
            <p:ph type="ftr" sz="quarter" idx="12"/>
          </p:nvPr>
        </p:nvSpPr>
        <p:spPr/>
        <p:txBody>
          <a:bodyPr/>
          <a:lstStyle/>
          <a:p>
            <a:endParaRPr lang="da-DK"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2760663" y="2585812"/>
            <a:ext cx="4935537" cy="1641475"/>
          </a:xfrm>
          <a:solidFill>
            <a:schemeClr val="bg2"/>
          </a:solidFill>
        </p:spPr>
        <p:txBody>
          <a:bodyPr lIns="288000" tIns="180000" rIns="288000" bIns="180000" anchor="ctr" anchorCtr="0">
            <a:normAutofit/>
          </a:bodyPr>
          <a:lstStyle>
            <a:lvl1pPr marL="0" indent="0">
              <a:lnSpc>
                <a:spcPct val="95000"/>
              </a:lnSpc>
              <a:spcBef>
                <a:spcPts val="0"/>
              </a:spcBef>
              <a:defRPr sz="1800" b="1">
                <a:solidFill>
                  <a:schemeClr val="bg1"/>
                </a:solidFill>
              </a:defRPr>
            </a:lvl1pPr>
          </a:lstStyle>
          <a:p>
            <a:pPr lvl="0"/>
            <a:r>
              <a:rPr lang="en-US" dirty="0" smtClean="0"/>
              <a:t>Click to edit Master text styles</a:t>
            </a:r>
          </a:p>
        </p:txBody>
      </p:sp>
      <p:pic>
        <p:nvPicPr>
          <p:cNvPr id="7" name="Picture 3"/>
          <p:cNvPicPr>
            <a:picLocks noChangeAspect="1" noChangeArrowheads="1"/>
          </p:cNvPicPr>
          <p:nvPr userDrawn="1"/>
        </p:nvPicPr>
        <p:blipFill>
          <a:blip r:embed="rId2"/>
          <a:srcRect/>
          <a:stretch>
            <a:fillRect/>
          </a:stretch>
        </p:blipFill>
        <p:spPr bwMode="auto">
          <a:xfrm>
            <a:off x="2254250" y="4376738"/>
            <a:ext cx="2693988" cy="841375"/>
          </a:xfrm>
          <a:prstGeom prst="rect">
            <a:avLst/>
          </a:prstGeom>
          <a:noFill/>
          <a:ln w="9525">
            <a:noFill/>
            <a:miter lim="800000"/>
            <a:headEnd/>
            <a:tailEnd/>
          </a:ln>
        </p:spPr>
      </p:pic>
      <p:pic>
        <p:nvPicPr>
          <p:cNvPr id="8" name="Picture 6"/>
          <p:cNvPicPr>
            <a:picLocks noChangeAspect="1"/>
          </p:cNvPicPr>
          <p:nvPr userDrawn="1"/>
        </p:nvPicPr>
        <p:blipFill>
          <a:blip r:embed="rId3"/>
          <a:srcRect/>
          <a:stretch>
            <a:fillRect/>
          </a:stretch>
        </p:blipFill>
        <p:spPr bwMode="auto">
          <a:xfrm>
            <a:off x="0" y="1500188"/>
            <a:ext cx="3962400" cy="1092200"/>
          </a:xfrm>
          <a:prstGeom prst="rect">
            <a:avLst/>
          </a:prstGeom>
          <a:noFill/>
          <a:ln w="9525">
            <a:noFill/>
            <a:miter lim="800000"/>
            <a:headEnd/>
            <a:tailEnd/>
          </a:ln>
        </p:spPr>
      </p:pic>
      <p:sp>
        <p:nvSpPr>
          <p:cNvPr id="5" name="Date Placeholder 4"/>
          <p:cNvSpPr>
            <a:spLocks noGrp="1"/>
          </p:cNvSpPr>
          <p:nvPr>
            <p:ph type="dt" sz="half" idx="14"/>
          </p:nvPr>
        </p:nvSpPr>
        <p:spPr>
          <a:xfrm>
            <a:off x="576000" y="0"/>
            <a:ext cx="2019300" cy="365125"/>
          </a:xfrm>
        </p:spPr>
        <p:txBody>
          <a:bodyPr/>
          <a:lstStyle>
            <a:lvl1pPr>
              <a:defRPr>
                <a:solidFill>
                  <a:schemeClr val="bg1"/>
                </a:solidFill>
              </a:defRPr>
            </a:lvl1pPr>
          </a:lstStyle>
          <a:p>
            <a:fld id="{E41E62F2-4F81-4CBC-B6EC-8FDDB971D986}" type="datetime1">
              <a:rPr lang="en-US" smtClean="0"/>
              <a:pPr/>
              <a:t>10/31/12</a:t>
            </a:fld>
            <a:endParaRPr lang="en-US" dirty="0"/>
          </a:p>
        </p:txBody>
      </p:sp>
      <p:sp>
        <p:nvSpPr>
          <p:cNvPr id="6" name="Slide Number Placeholder 5"/>
          <p:cNvSpPr>
            <a:spLocks noGrp="1"/>
          </p:cNvSpPr>
          <p:nvPr>
            <p:ph type="sldNum" sz="quarter" idx="15"/>
          </p:nvPr>
        </p:nvSpPr>
        <p:spPr>
          <a:xfrm>
            <a:off x="8103600" y="800"/>
            <a:ext cx="581025" cy="365125"/>
          </a:xfrm>
        </p:spPr>
        <p:txBody>
          <a:bodyPr/>
          <a:lstStyle>
            <a:lvl1pPr>
              <a:defRPr>
                <a:solidFill>
                  <a:schemeClr val="bg1"/>
                </a:solidFill>
              </a:defRPr>
            </a:lvl1pPr>
          </a:lstStyle>
          <a:p>
            <a:fld id="{B796214A-9CC8-45F6-92EC-41635AC8B10C}" type="slidenum">
              <a:rPr lang="en-US" smtClean="0"/>
              <a:pPr/>
              <a:t>‹#›</a:t>
            </a:fld>
            <a:endParaRPr lang="en-US"/>
          </a:p>
        </p:txBody>
      </p:sp>
      <p:sp>
        <p:nvSpPr>
          <p:cNvPr id="9" name="Footer Placeholder 8"/>
          <p:cNvSpPr>
            <a:spLocks noGrp="1"/>
          </p:cNvSpPr>
          <p:nvPr>
            <p:ph type="ftr" sz="quarter" idx="16"/>
          </p:nvPr>
        </p:nvSpPr>
        <p:spPr>
          <a:xfrm>
            <a:off x="5248800" y="800"/>
            <a:ext cx="2895600" cy="365125"/>
          </a:xfrm>
        </p:spPr>
        <p:txBody>
          <a:bodyPr/>
          <a:lstStyle>
            <a:lvl1pPr>
              <a:defRPr>
                <a:solidFill>
                  <a:schemeClr val="bg1"/>
                </a:solidFill>
              </a:defRPr>
            </a:lvl1pPr>
          </a:lstStyle>
          <a:p>
            <a:endParaRPr lang="da-DK" dirty="0"/>
          </a:p>
        </p:txBody>
      </p:sp>
      <p:sp>
        <p:nvSpPr>
          <p:cNvPr id="13" name="TextBox 12"/>
          <p:cNvSpPr txBox="1"/>
          <p:nvPr userDrawn="1"/>
        </p:nvSpPr>
        <p:spPr>
          <a:xfrm>
            <a:off x="143435" y="6418729"/>
            <a:ext cx="8803341" cy="400110"/>
          </a:xfrm>
          <a:prstGeom prst="rect">
            <a:avLst/>
          </a:prstGeom>
          <a:noFill/>
        </p:spPr>
        <p:txBody>
          <a:bodyPr wrap="square" rtlCol="0">
            <a:spAutoFit/>
          </a:bodyPr>
          <a:lstStyle/>
          <a:p>
            <a:pPr lvl="0"/>
            <a:r>
              <a:rPr lang="en-US" sz="1000" dirty="0" smtClean="0">
                <a:solidFill>
                  <a:srgbClr val="919693"/>
                </a:solidFill>
              </a:rPr>
              <a:t>Copyright © 2012 DuPont or its affiliates. All rights reserved. The DuPont Oval Logo, DuPont™ </a:t>
            </a:r>
            <a:r>
              <a:rPr lang="en-US" sz="1000" dirty="0" err="1" smtClean="0">
                <a:solidFill>
                  <a:srgbClr val="919693"/>
                </a:solidFill>
              </a:rPr>
              <a:t>Danisco</a:t>
            </a:r>
            <a:r>
              <a:rPr lang="en-US" sz="1000" baseline="30000" dirty="0" smtClean="0">
                <a:solidFill>
                  <a:srgbClr val="919693"/>
                </a:solidFill>
              </a:rPr>
              <a:t>® </a:t>
            </a:r>
            <a:r>
              <a:rPr lang="en-US" sz="1000" dirty="0" smtClean="0">
                <a:solidFill>
                  <a:srgbClr val="919693"/>
                </a:solidFill>
              </a:rPr>
              <a:t>and all products denoted with ™ or </a:t>
            </a:r>
            <a:r>
              <a:rPr lang="en-US" sz="1000" baseline="30000" dirty="0" smtClean="0">
                <a:solidFill>
                  <a:srgbClr val="919693"/>
                </a:solidFill>
              </a:rPr>
              <a:t>®</a:t>
            </a:r>
            <a:r>
              <a:rPr lang="en-US" sz="1000" dirty="0" smtClean="0">
                <a:solidFill>
                  <a:srgbClr val="919693"/>
                </a:solidFill>
              </a:rPr>
              <a:t> are registered trademarks or trademarks of E. I. du Pont de Nemours and Company or its affiliates.</a:t>
            </a:r>
            <a:endParaRPr lang="en-US" sz="1600" dirty="0" err="1" smtClean="0">
              <a:solidFill>
                <a:srgbClr val="919693"/>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131090" name="Picture 18" descr="top_mediablue"/>
          <p:cNvPicPr>
            <a:picLocks noChangeAspect="1" noChangeArrowheads="1"/>
          </p:cNvPicPr>
          <p:nvPr userDrawn="1"/>
        </p:nvPicPr>
        <p:blipFill>
          <a:blip r:embed="rId2" cstate="print"/>
          <a:srcRect/>
          <a:stretch>
            <a:fillRect/>
          </a:stretch>
        </p:blipFill>
        <p:spPr bwMode="auto">
          <a:xfrm>
            <a:off x="0" y="0"/>
            <a:ext cx="9144000" cy="2470150"/>
          </a:xfrm>
          <a:prstGeom prst="rect">
            <a:avLst/>
          </a:prstGeom>
          <a:noFill/>
        </p:spPr>
      </p:pic>
      <p:sp>
        <p:nvSpPr>
          <p:cNvPr id="131074" name="Rectangle 2"/>
          <p:cNvSpPr>
            <a:spLocks noGrp="1" noChangeArrowheads="1"/>
          </p:cNvSpPr>
          <p:nvPr>
            <p:ph type="ctrTitle"/>
          </p:nvPr>
        </p:nvSpPr>
        <p:spPr>
          <a:xfrm>
            <a:off x="449263" y="576263"/>
            <a:ext cx="5422900" cy="974725"/>
          </a:xfrm>
        </p:spPr>
        <p:txBody>
          <a:bodyPr anchor="b"/>
          <a:lstStyle>
            <a:lvl1pPr>
              <a:defRPr sz="2600" smtClean="0">
                <a:solidFill>
                  <a:schemeClr val="bg1"/>
                </a:solidFill>
              </a:defRPr>
            </a:lvl1pPr>
          </a:lstStyle>
          <a:p>
            <a:r>
              <a:rPr lang="en-US" smtClean="0"/>
              <a:t>Click to edit Master title style</a:t>
            </a:r>
          </a:p>
        </p:txBody>
      </p:sp>
      <p:sp>
        <p:nvSpPr>
          <p:cNvPr id="131075" name="Rectangle 3"/>
          <p:cNvSpPr>
            <a:spLocks noGrp="1" noChangeArrowheads="1"/>
          </p:cNvSpPr>
          <p:nvPr>
            <p:ph type="subTitle" idx="1"/>
          </p:nvPr>
        </p:nvSpPr>
        <p:spPr>
          <a:xfrm>
            <a:off x="449263" y="1770063"/>
            <a:ext cx="5422900" cy="360362"/>
          </a:xfrm>
        </p:spPr>
        <p:txBody>
          <a:bodyPr/>
          <a:lstStyle>
            <a:lvl1pPr marL="0" indent="0">
              <a:buFontTx/>
              <a:buNone/>
              <a:defRPr sz="1400" smtClean="0">
                <a:solidFill>
                  <a:schemeClr val="bg1"/>
                </a:solidFill>
              </a:defRPr>
            </a:lvl1pPr>
          </a:lstStyle>
          <a:p>
            <a:r>
              <a:rPr lang="en-US" smtClean="0"/>
              <a:t>Click to edit Master subtitle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eg"/><Relationship Id="rId11"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76263" y="57626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574675" y="1692276"/>
            <a:ext cx="7291388" cy="45243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Date Placeholder 9"/>
          <p:cNvSpPr>
            <a:spLocks noGrp="1"/>
          </p:cNvSpPr>
          <p:nvPr>
            <p:ph type="dt" sz="half" idx="2"/>
          </p:nvPr>
        </p:nvSpPr>
        <p:spPr>
          <a:xfrm>
            <a:off x="576000" y="6299200"/>
            <a:ext cx="2019300" cy="365125"/>
          </a:xfrm>
          <a:prstGeom prst="rect">
            <a:avLst/>
          </a:prstGeom>
        </p:spPr>
        <p:txBody>
          <a:bodyPr vert="horz" wrap="square" lIns="91440" tIns="45720" rIns="91440" bIns="45720" numCol="1" anchor="ctr" anchorCtr="0" compatLnSpc="1">
            <a:prstTxWarp prst="textNoShape">
              <a:avLst/>
            </a:prstTxWarp>
          </a:bodyPr>
          <a:lstStyle>
            <a:lvl1pPr>
              <a:defRPr sz="900">
                <a:cs typeface="Arial" charset="0"/>
              </a:defRPr>
            </a:lvl1pPr>
          </a:lstStyle>
          <a:p>
            <a:fld id="{C088895A-8A43-4F87-A580-23C05906403D}" type="datetime1">
              <a:rPr lang="en-US" smtClean="0"/>
              <a:pPr/>
              <a:t>10/31/12</a:t>
            </a:fld>
            <a:endParaRPr lang="en-US" dirty="0"/>
          </a:p>
        </p:txBody>
      </p:sp>
      <p:sp>
        <p:nvSpPr>
          <p:cNvPr id="11" name="Footer Placeholder 10"/>
          <p:cNvSpPr>
            <a:spLocks noGrp="1"/>
          </p:cNvSpPr>
          <p:nvPr>
            <p:ph type="ftr" sz="quarter" idx="3"/>
          </p:nvPr>
        </p:nvSpPr>
        <p:spPr>
          <a:xfrm>
            <a:off x="5248800" y="6300000"/>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900" cap="all" baseline="0">
                <a:cs typeface="Arial" charset="0"/>
              </a:defRPr>
            </a:lvl1pPr>
          </a:lstStyle>
          <a:p>
            <a:endParaRPr lang="da-DK" dirty="0"/>
          </a:p>
        </p:txBody>
      </p:sp>
      <p:sp>
        <p:nvSpPr>
          <p:cNvPr id="12" name="Slide Number Placeholder 11"/>
          <p:cNvSpPr>
            <a:spLocks noGrp="1"/>
          </p:cNvSpPr>
          <p:nvPr>
            <p:ph type="sldNum" sz="quarter" idx="4"/>
          </p:nvPr>
        </p:nvSpPr>
        <p:spPr>
          <a:xfrm>
            <a:off x="8103600" y="6300000"/>
            <a:ext cx="581025" cy="365125"/>
          </a:xfrm>
          <a:prstGeom prst="rect">
            <a:avLst/>
          </a:prstGeom>
        </p:spPr>
        <p:txBody>
          <a:bodyPr vert="horz" wrap="square" lIns="91440" tIns="45720" rIns="91440" bIns="45720" numCol="1" anchor="ctr" anchorCtr="0" compatLnSpc="1">
            <a:prstTxWarp prst="textNoShape">
              <a:avLst/>
            </a:prstTxWarp>
          </a:bodyPr>
          <a:lstStyle>
            <a:lvl1pPr algn="r">
              <a:defRPr sz="900">
                <a:cs typeface="Arial" charset="0"/>
              </a:defRPr>
            </a:lvl1pPr>
          </a:lstStyle>
          <a:p>
            <a:fld id="{B796214A-9CC8-45F6-92EC-41635AC8B10C}" type="slidenum">
              <a:rPr lang="en-US"/>
              <a:pPr/>
              <a:t>‹#›</a:t>
            </a:fld>
            <a:endParaRPr lang="en-US" dirty="0"/>
          </a:p>
        </p:txBody>
      </p:sp>
      <p:pic>
        <p:nvPicPr>
          <p:cNvPr id="1031" name="Picture 2" descr="\\10.29.56.102\thomasglusac\Desktop\Dupont Backgrounds\DuPont PowerPoint_Rev6a 8.jpg"/>
          <p:cNvPicPr>
            <a:picLocks noChangeAspect="1" noChangeArrowheads="1"/>
          </p:cNvPicPr>
          <p:nvPr/>
        </p:nvPicPr>
        <p:blipFill>
          <a:blip r:embed="rId10"/>
          <a:srcRect/>
          <a:stretch>
            <a:fillRect/>
          </a:stretch>
        </p:blipFill>
        <p:spPr bwMode="auto">
          <a:xfrm>
            <a:off x="0" y="0"/>
            <a:ext cx="9144000" cy="50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5" r:id="rId1"/>
    <p:sldLayoutId id="2147483738" r:id="rId2"/>
    <p:sldLayoutId id="2147483742" r:id="rId3"/>
    <p:sldLayoutId id="2147483741" r:id="rId4"/>
    <p:sldLayoutId id="2147483740" r:id="rId5"/>
    <p:sldLayoutId id="2147483736" r:id="rId6"/>
    <p:sldLayoutId id="2147483737" r:id="rId7"/>
    <p:sldLayoutId id="2147483743" r:id="rId8"/>
  </p:sldLayoutIdLst>
  <p:hf hdr="0" ftr="0" dt="0"/>
  <p:txStyles>
    <p:titleStyle>
      <a:lvl1pPr algn="l" defTabSz="457200" rtl="0" eaLnBrk="1" fontAlgn="base" hangingPunct="1">
        <a:spcBef>
          <a:spcPct val="0"/>
        </a:spcBef>
        <a:spcAft>
          <a:spcPct val="0"/>
        </a:spcAft>
        <a:defRPr sz="2200" b="1" kern="1200">
          <a:solidFill>
            <a:schemeClr val="tx1"/>
          </a:solidFill>
          <a:latin typeface="Arial" pitchFamily="34" charset="0"/>
          <a:ea typeface="ＭＳ Ｐゴシック" charset="-128"/>
          <a:cs typeface="ＭＳ Ｐゴシック" charset="-128"/>
        </a:defRPr>
      </a:lvl1pPr>
      <a:lvl2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2pPr>
      <a:lvl3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3pPr>
      <a:lvl4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4pPr>
      <a:lvl5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9pPr>
    </p:titleStyle>
    <p:bodyStyle>
      <a:lvl1pPr marL="0" indent="0" algn="l" defTabSz="457200" rtl="0" eaLnBrk="1" fontAlgn="base" hangingPunct="1">
        <a:spcBef>
          <a:spcPts val="2400"/>
        </a:spcBef>
        <a:spcAft>
          <a:spcPct val="0"/>
        </a:spcAft>
        <a:defRPr sz="1600" kern="1200">
          <a:solidFill>
            <a:schemeClr val="tx1"/>
          </a:solidFill>
          <a:latin typeface="Arial" pitchFamily="34" charset="0"/>
          <a:ea typeface="ＭＳ Ｐゴシック" charset="-128"/>
          <a:cs typeface="ＭＳ Ｐゴシック" charset="-128"/>
        </a:defRPr>
      </a:lvl1pPr>
      <a:lvl2pPr marL="457200" indent="-457200" algn="l" defTabSz="457200" rtl="0" eaLnBrk="1" fontAlgn="base" hangingPunct="1">
        <a:spcBef>
          <a:spcPct val="20000"/>
        </a:spcBef>
        <a:spcAft>
          <a:spcPct val="0"/>
        </a:spcAft>
        <a:buSzPct val="100000"/>
        <a:buFontTx/>
        <a:buBlip>
          <a:blip r:embed="rId11"/>
        </a:buBlip>
        <a:defRPr sz="1600" kern="1200">
          <a:solidFill>
            <a:schemeClr val="tx1"/>
          </a:solidFill>
          <a:latin typeface="Arial" pitchFamily="34" charset="0"/>
          <a:ea typeface="ＭＳ Ｐゴシック" charset="-128"/>
          <a:cs typeface="+mn-cs"/>
        </a:defRPr>
      </a:lvl2pPr>
      <a:lvl3pPr marL="601200" indent="-144000" algn="l" defTabSz="457200" rtl="0" eaLnBrk="1" fontAlgn="base" hangingPunct="1">
        <a:spcBef>
          <a:spcPct val="20000"/>
        </a:spcBef>
        <a:spcAft>
          <a:spcPct val="0"/>
        </a:spcAft>
        <a:buClr>
          <a:schemeClr val="tx2"/>
        </a:buClr>
        <a:buFont typeface="Arial" pitchFamily="34" charset="0"/>
        <a:buChar char="•"/>
        <a:defRPr sz="1600" kern="1200">
          <a:solidFill>
            <a:schemeClr val="tx1"/>
          </a:solidFill>
          <a:latin typeface="Arial" pitchFamily="34" charset="0"/>
          <a:ea typeface="ＭＳ Ｐゴシック" charset="-128"/>
          <a:cs typeface="+mn-cs"/>
        </a:defRPr>
      </a:lvl3pPr>
      <a:lvl4pPr marL="745200" indent="-144000" algn="l" defTabSz="457200" rtl="0" eaLnBrk="1" fontAlgn="base" hangingPunct="1">
        <a:spcBef>
          <a:spcPct val="20000"/>
        </a:spcBef>
        <a:spcAft>
          <a:spcPct val="0"/>
        </a:spcAft>
        <a:buClr>
          <a:schemeClr val="tx2"/>
        </a:buClr>
        <a:buFont typeface="Arial" pitchFamily="34" charset="0"/>
        <a:buChar char="•"/>
        <a:defRPr sz="1600" kern="1200">
          <a:solidFill>
            <a:schemeClr val="tx1"/>
          </a:solidFill>
          <a:latin typeface="Arial" pitchFamily="34" charset="0"/>
          <a:ea typeface="ＭＳ Ｐゴシック" charset="-128"/>
          <a:cs typeface="+mn-cs"/>
        </a:defRPr>
      </a:lvl4pPr>
      <a:lvl5pPr marL="889200" indent="-144000" algn="l" defTabSz="457200" rtl="0" eaLnBrk="1" fontAlgn="base" hangingPunct="1">
        <a:spcBef>
          <a:spcPct val="20000"/>
        </a:spcBef>
        <a:spcAft>
          <a:spcPct val="0"/>
        </a:spcAft>
        <a:buClr>
          <a:schemeClr val="tx2"/>
        </a:buClr>
        <a:buFont typeface="Arial" pitchFamily="34" charset="0"/>
        <a:buChar char="•"/>
        <a:defRPr sz="1600" kern="1200">
          <a:solidFill>
            <a:schemeClr val="tx1"/>
          </a:solidFill>
          <a:latin typeface="Arial"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7.png"/><Relationship Id="rId5" Type="http://schemas.openxmlformats.org/officeDocument/2006/relationships/oleObject" Target="../embeddings/oleObject4.bin"/><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png"/><Relationship Id="rId8" Type="http://schemas.openxmlformats.org/officeDocument/2006/relationships/image" Target="../media/image35.jpeg"/><Relationship Id="rId9" Type="http://schemas.openxmlformats.org/officeDocument/2006/relationships/image" Target="../media/image36.png"/><Relationship Id="rId1" Type="http://schemas.openxmlformats.org/officeDocument/2006/relationships/tags" Target="../tags/tag36.x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 Id="rId3" Type="http://schemas.openxmlformats.org/officeDocument/2006/relationships/image" Target="../media/image1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40.png"/><Relationship Id="rId1" Type="http://schemas.microsoft.com/office/2007/relationships/media" Target="../media/media1.wmv"/><Relationship Id="rId2" Type="http://schemas.openxmlformats.org/officeDocument/2006/relationships/video" Target="../media/media1.wm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41.png"/><Relationship Id="rId6" Type="http://schemas.openxmlformats.org/officeDocument/2006/relationships/image" Target="../media/image42.png"/><Relationship Id="rId1" Type="http://schemas.microsoft.com/office/2007/relationships/media" Target="../media/media2.wmv"/><Relationship Id="rId2" Type="http://schemas.openxmlformats.org/officeDocument/2006/relationships/video" Target="../media/media2.wm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jpeg"/><Relationship Id="rId8" Type="http://schemas.openxmlformats.org/officeDocument/2006/relationships/image" Target="../media/image47.png"/><Relationship Id="rId1" Type="http://schemas.microsoft.com/office/2007/relationships/media" Target="../media/media3.wmv"/><Relationship Id="rId2" Type="http://schemas.openxmlformats.org/officeDocument/2006/relationships/video" Target="../media/media3.wm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hyperlink" Target="file://localhost//upload.wikimedia.org/wikipedia/commons/6/63/Corning_Incorporated_Logo.svg" TargetMode="External"/><Relationship Id="rId4" Type="http://schemas.openxmlformats.org/officeDocument/2006/relationships/image" Target="../media/image10.png"/><Relationship Id="rId5" Type="http://schemas.openxmlformats.org/officeDocument/2006/relationships/hyperlink" Target="http://timesofindia.indiatimes.com/topic/Genentech" TargetMode="External"/><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gif"/><Relationship Id="rId9" Type="http://schemas.openxmlformats.org/officeDocument/2006/relationships/image" Target="../media/image14.gif"/><Relationship Id="rId10" Type="http://schemas.openxmlformats.org/officeDocument/2006/relationships/image" Target="../media/image15.gif"/><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wmf"/><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52.jpeg"/><Relationship Id="rId1" Type="http://schemas.openxmlformats.org/officeDocument/2006/relationships/tags" Target="../tags/tag37.xml"/><Relationship Id="rId2" Type="http://schemas.openxmlformats.org/officeDocument/2006/relationships/tags" Target="../tags/tag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slideLayout" Target="../slideLayouts/slideLayout5.xml"/><Relationship Id="rId5" Type="http://schemas.openxmlformats.org/officeDocument/2006/relationships/notesSlide" Target="../notesSlides/notesSlide1.xml"/><Relationship Id="rId6" Type="http://schemas.openxmlformats.org/officeDocument/2006/relationships/image" Target="../media/image16.gif"/><Relationship Id="rId7" Type="http://schemas.openxmlformats.org/officeDocument/2006/relationships/image" Target="../media/image17.gif"/><Relationship Id="rId8" Type="http://schemas.openxmlformats.org/officeDocument/2006/relationships/image" Target="../media/image18.gif"/><Relationship Id="rId1" Type="http://schemas.openxmlformats.org/officeDocument/2006/relationships/tags" Target="../tags/tag1.xml"/><Relationship Id="rId2" Type="http://schemas.openxmlformats.org/officeDocument/2006/relationships/tags" Target="../tags/tag2.xml"/></Relationships>
</file>

<file path=ppt/slides/_rels/slide5.xml.rels><?xml version="1.0" encoding="UTF-8" standalone="yes"?>
<Relationships xmlns="http://schemas.openxmlformats.org/package/2006/relationships"><Relationship Id="rId20" Type="http://schemas.openxmlformats.org/officeDocument/2006/relationships/tags" Target="../tags/tag22.xml"/><Relationship Id="rId21" Type="http://schemas.openxmlformats.org/officeDocument/2006/relationships/tags" Target="../tags/tag23.xml"/><Relationship Id="rId22" Type="http://schemas.openxmlformats.org/officeDocument/2006/relationships/tags" Target="../tags/tag24.xml"/><Relationship Id="rId23" Type="http://schemas.openxmlformats.org/officeDocument/2006/relationships/tags" Target="../tags/tag25.xml"/><Relationship Id="rId24" Type="http://schemas.openxmlformats.org/officeDocument/2006/relationships/tags" Target="../tags/tag26.xml"/><Relationship Id="rId25" Type="http://schemas.openxmlformats.org/officeDocument/2006/relationships/tags" Target="../tags/tag27.xml"/><Relationship Id="rId26" Type="http://schemas.openxmlformats.org/officeDocument/2006/relationships/tags" Target="../tags/tag28.xml"/><Relationship Id="rId27" Type="http://schemas.openxmlformats.org/officeDocument/2006/relationships/tags" Target="../tags/tag29.xml"/><Relationship Id="rId28" Type="http://schemas.openxmlformats.org/officeDocument/2006/relationships/tags" Target="../tags/tag30.xml"/><Relationship Id="rId29" Type="http://schemas.openxmlformats.org/officeDocument/2006/relationships/tags" Target="../tags/tag31.xml"/><Relationship Id="rId1" Type="http://schemas.openxmlformats.org/officeDocument/2006/relationships/vmlDrawing" Target="../drawings/vmlDrawing1.vml"/><Relationship Id="rId2" Type="http://schemas.openxmlformats.org/officeDocument/2006/relationships/tags" Target="../tags/tag4.xml"/><Relationship Id="rId3" Type="http://schemas.openxmlformats.org/officeDocument/2006/relationships/tags" Target="../tags/tag5.xml"/><Relationship Id="rId4" Type="http://schemas.openxmlformats.org/officeDocument/2006/relationships/tags" Target="../tags/tag6.xml"/><Relationship Id="rId5" Type="http://schemas.openxmlformats.org/officeDocument/2006/relationships/tags" Target="../tags/tag7.xml"/><Relationship Id="rId30" Type="http://schemas.openxmlformats.org/officeDocument/2006/relationships/tags" Target="../tags/tag32.xml"/><Relationship Id="rId31" Type="http://schemas.openxmlformats.org/officeDocument/2006/relationships/slideLayout" Target="../slideLayouts/slideLayout5.xml"/><Relationship Id="rId32" Type="http://schemas.openxmlformats.org/officeDocument/2006/relationships/notesSlide" Target="../notesSlides/notesSlide2.xml"/><Relationship Id="rId9" Type="http://schemas.openxmlformats.org/officeDocument/2006/relationships/tags" Target="../tags/tag11.xml"/><Relationship Id="rId6" Type="http://schemas.openxmlformats.org/officeDocument/2006/relationships/tags" Target="../tags/tag8.xml"/><Relationship Id="rId7" Type="http://schemas.openxmlformats.org/officeDocument/2006/relationships/tags" Target="../tags/tag9.xml"/><Relationship Id="rId8" Type="http://schemas.openxmlformats.org/officeDocument/2006/relationships/tags" Target="../tags/tag10.xml"/><Relationship Id="rId33" Type="http://schemas.openxmlformats.org/officeDocument/2006/relationships/oleObject" Target="../embeddings/oleObject1.bin"/><Relationship Id="rId34" Type="http://schemas.openxmlformats.org/officeDocument/2006/relationships/image" Target="../media/image19.emf"/><Relationship Id="rId35" Type="http://schemas.openxmlformats.org/officeDocument/2006/relationships/image" Target="../media/image20.jpeg"/><Relationship Id="rId36" Type="http://schemas.openxmlformats.org/officeDocument/2006/relationships/image" Target="../media/image21.jpeg"/><Relationship Id="rId10" Type="http://schemas.openxmlformats.org/officeDocument/2006/relationships/tags" Target="../tags/tag12.xml"/><Relationship Id="rId11" Type="http://schemas.openxmlformats.org/officeDocument/2006/relationships/tags" Target="../tags/tag13.xml"/><Relationship Id="rId12" Type="http://schemas.openxmlformats.org/officeDocument/2006/relationships/tags" Target="../tags/tag14.xml"/><Relationship Id="rId13" Type="http://schemas.openxmlformats.org/officeDocument/2006/relationships/tags" Target="../tags/tag15.xml"/><Relationship Id="rId14" Type="http://schemas.openxmlformats.org/officeDocument/2006/relationships/tags" Target="../tags/tag16.xml"/><Relationship Id="rId15" Type="http://schemas.openxmlformats.org/officeDocument/2006/relationships/tags" Target="../tags/tag17.xml"/><Relationship Id="rId16" Type="http://schemas.openxmlformats.org/officeDocument/2006/relationships/tags" Target="../tags/tag18.xml"/><Relationship Id="rId17" Type="http://schemas.openxmlformats.org/officeDocument/2006/relationships/tags" Target="../tags/tag19.xml"/><Relationship Id="rId18" Type="http://schemas.openxmlformats.org/officeDocument/2006/relationships/tags" Target="../tags/tag20.xml"/><Relationship Id="rId19" Type="http://schemas.openxmlformats.org/officeDocument/2006/relationships/tags" Target="../tags/tag21.xml"/><Relationship Id="rId37" Type="http://schemas.openxmlformats.org/officeDocument/2006/relationships/image" Target="../media/image22.jpeg"/><Relationship Id="rId38"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Layout" Target="../slideLayouts/slideLayout5.xml"/><Relationship Id="rId5" Type="http://schemas.openxmlformats.org/officeDocument/2006/relationships/notesSlide" Target="../notesSlides/notesSlide3.xml"/><Relationship Id="rId6" Type="http://schemas.openxmlformats.org/officeDocument/2006/relationships/image" Target="../media/image16.gif"/><Relationship Id="rId7" Type="http://schemas.openxmlformats.org/officeDocument/2006/relationships/image" Target="../media/image17.gif"/><Relationship Id="rId8" Type="http://schemas.openxmlformats.org/officeDocument/2006/relationships/image" Target="../media/image18.gif"/><Relationship Id="rId1" Type="http://schemas.openxmlformats.org/officeDocument/2006/relationships/tags" Target="../tags/tag33.xml"/><Relationship Id="rId2" Type="http://schemas.openxmlformats.org/officeDocument/2006/relationships/tags" Target="../tags/tag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5.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r>
              <a:rPr lang="en-US" dirty="0" smtClean="0"/>
              <a:t>September 27</a:t>
            </a:r>
            <a:r>
              <a:rPr lang="en-US" baseline="30000" dirty="0" smtClean="0"/>
              <a:t>th</a:t>
            </a:r>
            <a:r>
              <a:rPr lang="en-US" dirty="0" smtClean="0"/>
              <a:t>, 2012</a:t>
            </a:r>
            <a:endParaRPr lang="en-US" dirty="0"/>
          </a:p>
        </p:txBody>
      </p:sp>
      <p:sp>
        <p:nvSpPr>
          <p:cNvPr id="12" name="Text Placeholder 11"/>
          <p:cNvSpPr>
            <a:spLocks noGrp="1"/>
          </p:cNvSpPr>
          <p:nvPr>
            <p:ph type="body" sz="quarter" idx="11"/>
          </p:nvPr>
        </p:nvSpPr>
        <p:spPr/>
        <p:txBody>
          <a:bodyPr/>
          <a:lstStyle/>
          <a:p>
            <a:r>
              <a:rPr lang="en-US" dirty="0" smtClean="0"/>
              <a:t>Stan Mainzer</a:t>
            </a:r>
          </a:p>
          <a:p>
            <a:r>
              <a:rPr lang="en-US" dirty="0" smtClean="0"/>
              <a:t>DuPont Industrial Biosciences</a:t>
            </a:r>
            <a:endParaRPr lang="en-US" dirty="0"/>
          </a:p>
        </p:txBody>
      </p:sp>
      <p:sp>
        <p:nvSpPr>
          <p:cNvPr id="23564" name="Rectangle 12"/>
          <p:cNvSpPr>
            <a:spLocks noGrp="1"/>
          </p:cNvSpPr>
          <p:nvPr>
            <p:ph type="ctrTitle"/>
          </p:nvPr>
        </p:nvSpPr>
        <p:spPr/>
        <p:txBody>
          <a:bodyPr/>
          <a:lstStyle/>
          <a:p>
            <a:r>
              <a:rPr lang="en-US" dirty="0" smtClean="0"/>
              <a:t>“Current and Future Trends in Industry”</a:t>
            </a:r>
            <a:endParaRPr lang="en-US" dirty="0"/>
          </a:p>
        </p:txBody>
      </p:sp>
      <p:sp>
        <p:nvSpPr>
          <p:cNvPr id="23565" name="Rectangle 13"/>
          <p:cNvSpPr>
            <a:spLocks noGrp="1"/>
          </p:cNvSpPr>
          <p:nvPr>
            <p:ph type="subTitle" idx="1"/>
          </p:nvPr>
        </p:nvSpPr>
        <p:spPr/>
        <p:txBody>
          <a:bodyPr/>
          <a:lstStyle/>
          <a:p>
            <a:r>
              <a:rPr lang="en-US" dirty="0" smtClean="0"/>
              <a:t>“White Biotechnology”</a:t>
            </a:r>
            <a:endParaRPr lang="en-US" dirty="0"/>
          </a:p>
        </p:txBody>
      </p:sp>
      <p:sp>
        <p:nvSpPr>
          <p:cNvPr id="23558" name="Subtitle 6"/>
          <p:cNvSpPr>
            <a:spLocks/>
          </p:cNvSpPr>
          <p:nvPr/>
        </p:nvSpPr>
        <p:spPr bwMode="auto">
          <a:xfrm>
            <a:off x="2743200" y="4210050"/>
            <a:ext cx="5086350" cy="1752600"/>
          </a:xfrm>
          <a:prstGeom prst="rect">
            <a:avLst/>
          </a:prstGeom>
          <a:noFill/>
          <a:ln w="9525">
            <a:noFill/>
            <a:miter lim="800000"/>
            <a:headEnd/>
            <a:tailEnd/>
          </a:ln>
        </p:spPr>
        <p:txBody>
          <a:bodyPr/>
          <a:lstStyle/>
          <a:p>
            <a:pPr>
              <a:spcBef>
                <a:spcPts val="1800"/>
              </a:spcBef>
            </a:pPr>
            <a:endParaRPr 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602182" y="3252507"/>
            <a:ext cx="2424545" cy="369310"/>
          </a:xfrm>
          <a:prstGeom prst="rect">
            <a:avLst/>
          </a:prstGeom>
          <a:noFill/>
          <a:ln w="9525">
            <a:noFill/>
            <a:miter lim="800000"/>
            <a:headEnd/>
            <a:tailEnd/>
          </a:ln>
          <a:effectLst/>
        </p:spPr>
        <p:txBody>
          <a:bodyPr lIns="91418" tIns="45709" rIns="91418" bIns="45709">
            <a:spAutoFit/>
          </a:bodyPr>
          <a:lstStyle/>
          <a:p>
            <a:pPr defTabSz="914608">
              <a:spcBef>
                <a:spcPct val="50000"/>
              </a:spcBef>
            </a:pPr>
            <a:endParaRPr lang="en-US" dirty="0"/>
          </a:p>
        </p:txBody>
      </p:sp>
      <p:graphicFrame>
        <p:nvGraphicFramePr>
          <p:cNvPr id="3075" name="Object 3"/>
          <p:cNvGraphicFramePr>
            <a:graphicFrameLocks noChangeAspect="1"/>
          </p:cNvGraphicFramePr>
          <p:nvPr/>
        </p:nvGraphicFramePr>
        <p:xfrm>
          <a:off x="636444" y="4852147"/>
          <a:ext cx="1731818" cy="1008529"/>
        </p:xfrm>
        <a:graphic>
          <a:graphicData uri="http://schemas.openxmlformats.org/presentationml/2006/ole">
            <mc:AlternateContent xmlns:mc="http://schemas.openxmlformats.org/markup-compatibility/2006">
              <mc:Choice xmlns:v="urn:schemas-microsoft-com:vml" Requires="v">
                <p:oleObj spid="_x0000_s90117" name="Photo Editor Photo" r:id="rId3" imgW="6304762" imgH="4067743" progId="">
                  <p:embed/>
                </p:oleObj>
              </mc:Choice>
              <mc:Fallback>
                <p:oleObj name="Photo Editor Photo" r:id="rId3" imgW="6304762" imgH="4067743"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44" y="4852147"/>
                        <a:ext cx="1731818"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6" name="Text Box 4"/>
          <p:cNvSpPr txBox="1">
            <a:spLocks noChangeArrowheads="1"/>
          </p:cNvSpPr>
          <p:nvPr/>
        </p:nvSpPr>
        <p:spPr bwMode="auto">
          <a:xfrm>
            <a:off x="1672648" y="1250857"/>
            <a:ext cx="2286000" cy="369310"/>
          </a:xfrm>
          <a:prstGeom prst="rect">
            <a:avLst/>
          </a:prstGeom>
          <a:noFill/>
          <a:ln w="9525">
            <a:noFill/>
            <a:miter lim="800000"/>
            <a:headEnd/>
            <a:tailEnd/>
          </a:ln>
          <a:effectLst/>
        </p:spPr>
        <p:txBody>
          <a:bodyPr lIns="91418" tIns="45709" rIns="91418" bIns="45709">
            <a:spAutoFit/>
          </a:bodyPr>
          <a:lstStyle/>
          <a:p>
            <a:pPr defTabSz="914608">
              <a:spcBef>
                <a:spcPct val="50000"/>
              </a:spcBef>
            </a:pPr>
            <a:endParaRPr lang="en-US" dirty="0"/>
          </a:p>
        </p:txBody>
      </p:sp>
      <p:sp>
        <p:nvSpPr>
          <p:cNvPr id="3077" name="AutoShape 5"/>
          <p:cNvSpPr>
            <a:spLocks noChangeArrowheads="1"/>
          </p:cNvSpPr>
          <p:nvPr/>
        </p:nvSpPr>
        <p:spPr bwMode="auto">
          <a:xfrm>
            <a:off x="2656899" y="4027114"/>
            <a:ext cx="1371023" cy="839040"/>
          </a:xfrm>
          <a:prstGeom prst="hexagon">
            <a:avLst>
              <a:gd name="adj" fmla="val 39649"/>
              <a:gd name="vf" fmla="val 115470"/>
            </a:avLst>
          </a:prstGeom>
          <a:solidFill>
            <a:schemeClr val="bg1"/>
          </a:solidFill>
          <a:ln w="38100">
            <a:solidFill>
              <a:schemeClr val="tx1"/>
            </a:solidFill>
            <a:miter lim="800000"/>
            <a:headEnd/>
            <a:tailEnd/>
          </a:ln>
          <a:effectLst/>
        </p:spPr>
        <p:txBody>
          <a:bodyPr wrap="none" lIns="82058" tIns="41029" rIns="82058" bIns="41029" anchor="ctr"/>
          <a:lstStyle/>
          <a:p>
            <a:endParaRPr lang="en-US"/>
          </a:p>
        </p:txBody>
      </p:sp>
      <p:sp>
        <p:nvSpPr>
          <p:cNvPr id="3078" name="Line 6"/>
          <p:cNvSpPr>
            <a:spLocks noChangeShapeType="1"/>
          </p:cNvSpPr>
          <p:nvPr/>
        </p:nvSpPr>
        <p:spPr bwMode="auto">
          <a:xfrm>
            <a:off x="4027921" y="4472548"/>
            <a:ext cx="305955" cy="0"/>
          </a:xfrm>
          <a:prstGeom prst="line">
            <a:avLst/>
          </a:prstGeom>
          <a:noFill/>
          <a:ln w="28575">
            <a:solidFill>
              <a:schemeClr val="tx1"/>
            </a:solidFill>
            <a:round/>
            <a:headEnd/>
            <a:tailEnd/>
          </a:ln>
          <a:effectLst/>
        </p:spPr>
        <p:txBody>
          <a:bodyPr wrap="none" lIns="82058" tIns="41029" rIns="82058" bIns="41029" anchor="ctr"/>
          <a:lstStyle/>
          <a:p>
            <a:endParaRPr lang="en-US"/>
          </a:p>
        </p:txBody>
      </p:sp>
      <p:sp>
        <p:nvSpPr>
          <p:cNvPr id="3079" name="Line 7"/>
          <p:cNvSpPr>
            <a:spLocks noChangeShapeType="1"/>
          </p:cNvSpPr>
          <p:nvPr/>
        </p:nvSpPr>
        <p:spPr bwMode="auto">
          <a:xfrm>
            <a:off x="2352387" y="4472548"/>
            <a:ext cx="304512" cy="0"/>
          </a:xfrm>
          <a:prstGeom prst="line">
            <a:avLst/>
          </a:prstGeom>
          <a:noFill/>
          <a:ln w="28575">
            <a:solidFill>
              <a:schemeClr val="tx1"/>
            </a:solidFill>
            <a:round/>
            <a:headEnd/>
            <a:tailEnd/>
          </a:ln>
          <a:effectLst/>
        </p:spPr>
        <p:txBody>
          <a:bodyPr wrap="none" lIns="82058" tIns="41029" rIns="82058" bIns="41029" anchor="ctr"/>
          <a:lstStyle/>
          <a:p>
            <a:endParaRPr lang="en-US"/>
          </a:p>
        </p:txBody>
      </p:sp>
      <p:sp>
        <p:nvSpPr>
          <p:cNvPr id="3080" name="Text Box 8"/>
          <p:cNvSpPr txBox="1">
            <a:spLocks noChangeArrowheads="1"/>
          </p:cNvSpPr>
          <p:nvPr/>
        </p:nvSpPr>
        <p:spPr bwMode="auto">
          <a:xfrm>
            <a:off x="4260273" y="4305860"/>
            <a:ext cx="2971512" cy="369310"/>
          </a:xfrm>
          <a:prstGeom prst="rect">
            <a:avLst/>
          </a:prstGeom>
          <a:noFill/>
          <a:ln w="9525">
            <a:noFill/>
            <a:miter lim="800000"/>
            <a:headEnd/>
            <a:tailEnd/>
          </a:ln>
          <a:effectLst/>
        </p:spPr>
        <p:txBody>
          <a:bodyPr lIns="91418" tIns="45709" rIns="91418" bIns="45709">
            <a:spAutoFit/>
          </a:bodyPr>
          <a:lstStyle/>
          <a:p>
            <a:pPr defTabSz="914608">
              <a:spcBef>
                <a:spcPct val="50000"/>
              </a:spcBef>
            </a:pPr>
            <a:r>
              <a:rPr lang="en-US" dirty="0">
                <a:latin typeface="Tahoma" pitchFamily="34" charset="0"/>
              </a:rPr>
              <a:t>C-</a:t>
            </a:r>
            <a:r>
              <a:rPr lang="en-US" dirty="0">
                <a:solidFill>
                  <a:srgbClr val="157D24"/>
                </a:solidFill>
                <a:latin typeface="Tahoma" pitchFamily="34" charset="0"/>
              </a:rPr>
              <a:t>OCH</a:t>
            </a:r>
            <a:r>
              <a:rPr lang="en-US" baseline="-25000" dirty="0">
                <a:solidFill>
                  <a:srgbClr val="157D24"/>
                </a:solidFill>
                <a:latin typeface="Tahoma" pitchFamily="34" charset="0"/>
              </a:rPr>
              <a:t>2</a:t>
            </a:r>
            <a:r>
              <a:rPr lang="en-US" dirty="0">
                <a:solidFill>
                  <a:srgbClr val="157D24"/>
                </a:solidFill>
                <a:latin typeface="Tahoma" pitchFamily="34" charset="0"/>
              </a:rPr>
              <a:t>CH</a:t>
            </a:r>
            <a:r>
              <a:rPr lang="en-US" baseline="-25000" dirty="0">
                <a:solidFill>
                  <a:srgbClr val="157D24"/>
                </a:solidFill>
                <a:latin typeface="Tahoma" pitchFamily="34" charset="0"/>
              </a:rPr>
              <a:t>2</a:t>
            </a:r>
            <a:r>
              <a:rPr lang="en-US" dirty="0">
                <a:solidFill>
                  <a:srgbClr val="157D24"/>
                </a:solidFill>
                <a:latin typeface="Tahoma" pitchFamily="34" charset="0"/>
              </a:rPr>
              <a:t>CH</a:t>
            </a:r>
            <a:r>
              <a:rPr lang="en-US" baseline="-25000" dirty="0">
                <a:solidFill>
                  <a:srgbClr val="157D24"/>
                </a:solidFill>
                <a:latin typeface="Tahoma" pitchFamily="34" charset="0"/>
              </a:rPr>
              <a:t>2</a:t>
            </a:r>
            <a:r>
              <a:rPr lang="en-US" dirty="0">
                <a:solidFill>
                  <a:srgbClr val="157D24"/>
                </a:solidFill>
                <a:latin typeface="Tahoma" pitchFamily="34" charset="0"/>
              </a:rPr>
              <a:t>O</a:t>
            </a:r>
            <a:r>
              <a:rPr lang="en-US" dirty="0">
                <a:latin typeface="Tahoma" pitchFamily="34" charset="0"/>
              </a:rPr>
              <a:t>)-</a:t>
            </a:r>
          </a:p>
        </p:txBody>
      </p:sp>
      <p:sp>
        <p:nvSpPr>
          <p:cNvPr id="3081" name="Text Box 9"/>
          <p:cNvSpPr txBox="1">
            <a:spLocks noChangeArrowheads="1"/>
          </p:cNvSpPr>
          <p:nvPr/>
        </p:nvSpPr>
        <p:spPr bwMode="auto">
          <a:xfrm>
            <a:off x="4284808" y="3723155"/>
            <a:ext cx="684068" cy="369310"/>
          </a:xfrm>
          <a:prstGeom prst="rect">
            <a:avLst/>
          </a:prstGeom>
          <a:noFill/>
          <a:ln w="9525">
            <a:noFill/>
            <a:miter lim="800000"/>
            <a:headEnd/>
            <a:tailEnd/>
          </a:ln>
          <a:effectLst/>
        </p:spPr>
        <p:txBody>
          <a:bodyPr lIns="91418" tIns="45709" rIns="91418" bIns="45709">
            <a:spAutoFit/>
          </a:bodyPr>
          <a:lstStyle/>
          <a:p>
            <a:pPr defTabSz="914608">
              <a:spcBef>
                <a:spcPct val="50000"/>
              </a:spcBef>
            </a:pPr>
            <a:r>
              <a:rPr lang="en-US" dirty="0">
                <a:latin typeface="Tahoma" pitchFamily="34" charset="0"/>
              </a:rPr>
              <a:t>O</a:t>
            </a:r>
          </a:p>
        </p:txBody>
      </p:sp>
      <p:sp>
        <p:nvSpPr>
          <p:cNvPr id="3082" name="Text Box 10"/>
          <p:cNvSpPr txBox="1">
            <a:spLocks noChangeArrowheads="1"/>
          </p:cNvSpPr>
          <p:nvPr/>
        </p:nvSpPr>
        <p:spPr bwMode="auto">
          <a:xfrm>
            <a:off x="1731818" y="4255434"/>
            <a:ext cx="1143000" cy="369310"/>
          </a:xfrm>
          <a:prstGeom prst="rect">
            <a:avLst/>
          </a:prstGeom>
          <a:noFill/>
          <a:ln w="9525">
            <a:noFill/>
            <a:miter lim="800000"/>
            <a:headEnd/>
            <a:tailEnd/>
          </a:ln>
          <a:effectLst/>
        </p:spPr>
        <p:txBody>
          <a:bodyPr lIns="91418" tIns="45709" rIns="91418" bIns="45709">
            <a:spAutoFit/>
          </a:bodyPr>
          <a:lstStyle/>
          <a:p>
            <a:pPr defTabSz="914608">
              <a:spcBef>
                <a:spcPct val="50000"/>
              </a:spcBef>
            </a:pPr>
            <a:r>
              <a:rPr lang="en-US" dirty="0">
                <a:latin typeface="Tahoma" pitchFamily="34" charset="0"/>
              </a:rPr>
              <a:t>-(-C</a:t>
            </a:r>
          </a:p>
        </p:txBody>
      </p:sp>
      <p:sp>
        <p:nvSpPr>
          <p:cNvPr id="3083" name="Text Box 11"/>
          <p:cNvSpPr txBox="1">
            <a:spLocks noChangeArrowheads="1"/>
          </p:cNvSpPr>
          <p:nvPr/>
        </p:nvSpPr>
        <p:spPr bwMode="auto">
          <a:xfrm>
            <a:off x="1974273" y="3720353"/>
            <a:ext cx="294409" cy="369310"/>
          </a:xfrm>
          <a:prstGeom prst="rect">
            <a:avLst/>
          </a:prstGeom>
          <a:noFill/>
          <a:ln w="9525">
            <a:noFill/>
            <a:miter lim="800000"/>
            <a:headEnd/>
            <a:tailEnd/>
          </a:ln>
          <a:effectLst/>
        </p:spPr>
        <p:txBody>
          <a:bodyPr lIns="91418" tIns="45709" rIns="91418" bIns="45709">
            <a:spAutoFit/>
          </a:bodyPr>
          <a:lstStyle/>
          <a:p>
            <a:pPr defTabSz="914608">
              <a:spcBef>
                <a:spcPct val="50000"/>
              </a:spcBef>
            </a:pPr>
            <a:r>
              <a:rPr lang="en-US" dirty="0">
                <a:latin typeface="Tahoma" pitchFamily="34" charset="0"/>
              </a:rPr>
              <a:t>O</a:t>
            </a:r>
          </a:p>
        </p:txBody>
      </p:sp>
      <p:sp>
        <p:nvSpPr>
          <p:cNvPr id="3084" name="Oval 12"/>
          <p:cNvSpPr>
            <a:spLocks noChangeArrowheads="1"/>
          </p:cNvSpPr>
          <p:nvPr/>
        </p:nvSpPr>
        <p:spPr bwMode="auto">
          <a:xfrm>
            <a:off x="3114386" y="4255434"/>
            <a:ext cx="457489" cy="381000"/>
          </a:xfrm>
          <a:prstGeom prst="ellipse">
            <a:avLst/>
          </a:prstGeom>
          <a:solidFill>
            <a:schemeClr val="bg1"/>
          </a:solidFill>
          <a:ln w="28575">
            <a:solidFill>
              <a:schemeClr val="tx1"/>
            </a:solidFill>
            <a:round/>
            <a:headEnd/>
            <a:tailEnd/>
          </a:ln>
          <a:effectLst/>
        </p:spPr>
        <p:txBody>
          <a:bodyPr wrap="none" lIns="82058" tIns="41029" rIns="82058" bIns="41029" anchor="ctr"/>
          <a:lstStyle/>
          <a:p>
            <a:endParaRPr lang="en-US"/>
          </a:p>
        </p:txBody>
      </p:sp>
      <p:sp>
        <p:nvSpPr>
          <p:cNvPr id="3085" name="Line 13"/>
          <p:cNvSpPr>
            <a:spLocks noChangeShapeType="1"/>
          </p:cNvSpPr>
          <p:nvPr/>
        </p:nvSpPr>
        <p:spPr bwMode="auto">
          <a:xfrm>
            <a:off x="2173432" y="4048126"/>
            <a:ext cx="0" cy="228320"/>
          </a:xfrm>
          <a:prstGeom prst="line">
            <a:avLst/>
          </a:prstGeom>
          <a:noFill/>
          <a:ln w="9525">
            <a:solidFill>
              <a:schemeClr val="tx1"/>
            </a:solidFill>
            <a:round/>
            <a:headEnd/>
            <a:tailEnd/>
          </a:ln>
          <a:effectLst/>
        </p:spPr>
        <p:txBody>
          <a:bodyPr wrap="none" lIns="82058" tIns="41029" rIns="82058" bIns="41029" anchor="ctr"/>
          <a:lstStyle/>
          <a:p>
            <a:endParaRPr lang="en-US"/>
          </a:p>
        </p:txBody>
      </p:sp>
      <p:sp>
        <p:nvSpPr>
          <p:cNvPr id="3086" name="Line 14"/>
          <p:cNvSpPr>
            <a:spLocks noChangeShapeType="1"/>
          </p:cNvSpPr>
          <p:nvPr/>
        </p:nvSpPr>
        <p:spPr bwMode="auto">
          <a:xfrm>
            <a:off x="2095500" y="4048126"/>
            <a:ext cx="0" cy="228320"/>
          </a:xfrm>
          <a:prstGeom prst="line">
            <a:avLst/>
          </a:prstGeom>
          <a:noFill/>
          <a:ln w="9525">
            <a:solidFill>
              <a:schemeClr val="tx1"/>
            </a:solidFill>
            <a:round/>
            <a:headEnd/>
            <a:tailEnd/>
          </a:ln>
          <a:effectLst/>
        </p:spPr>
        <p:txBody>
          <a:bodyPr wrap="none" lIns="82058" tIns="41029" rIns="82058" bIns="41029" anchor="ctr"/>
          <a:lstStyle/>
          <a:p>
            <a:endParaRPr lang="en-US"/>
          </a:p>
        </p:txBody>
      </p:sp>
      <p:sp>
        <p:nvSpPr>
          <p:cNvPr id="3087" name="Line 15"/>
          <p:cNvSpPr>
            <a:spLocks noChangeShapeType="1"/>
          </p:cNvSpPr>
          <p:nvPr/>
        </p:nvSpPr>
        <p:spPr bwMode="auto">
          <a:xfrm>
            <a:off x="4408921" y="4104155"/>
            <a:ext cx="0" cy="228320"/>
          </a:xfrm>
          <a:prstGeom prst="line">
            <a:avLst/>
          </a:prstGeom>
          <a:noFill/>
          <a:ln w="9525">
            <a:solidFill>
              <a:schemeClr val="tx1"/>
            </a:solidFill>
            <a:round/>
            <a:headEnd/>
            <a:tailEnd/>
          </a:ln>
          <a:effectLst/>
        </p:spPr>
        <p:txBody>
          <a:bodyPr wrap="none" lIns="82058" tIns="41029" rIns="82058" bIns="41029" anchor="ctr"/>
          <a:lstStyle/>
          <a:p>
            <a:endParaRPr lang="en-US"/>
          </a:p>
        </p:txBody>
      </p:sp>
      <p:sp>
        <p:nvSpPr>
          <p:cNvPr id="3088" name="Line 16"/>
          <p:cNvSpPr>
            <a:spLocks noChangeShapeType="1"/>
          </p:cNvSpPr>
          <p:nvPr/>
        </p:nvSpPr>
        <p:spPr bwMode="auto">
          <a:xfrm>
            <a:off x="4485409" y="4104155"/>
            <a:ext cx="0" cy="228320"/>
          </a:xfrm>
          <a:prstGeom prst="line">
            <a:avLst/>
          </a:prstGeom>
          <a:noFill/>
          <a:ln w="9525">
            <a:solidFill>
              <a:schemeClr val="tx1"/>
            </a:solidFill>
            <a:round/>
            <a:headEnd/>
            <a:tailEnd/>
          </a:ln>
          <a:effectLst/>
        </p:spPr>
        <p:txBody>
          <a:bodyPr wrap="none" lIns="82058" tIns="41029" rIns="82058" bIns="41029" anchor="ctr"/>
          <a:lstStyle/>
          <a:p>
            <a:endParaRPr lang="en-US"/>
          </a:p>
        </p:txBody>
      </p:sp>
      <p:sp>
        <p:nvSpPr>
          <p:cNvPr id="3089" name="Text Box 17"/>
          <p:cNvSpPr txBox="1">
            <a:spLocks noChangeArrowheads="1"/>
          </p:cNvSpPr>
          <p:nvPr/>
        </p:nvSpPr>
        <p:spPr bwMode="auto">
          <a:xfrm>
            <a:off x="6303819" y="4493559"/>
            <a:ext cx="610466" cy="369310"/>
          </a:xfrm>
          <a:prstGeom prst="rect">
            <a:avLst/>
          </a:prstGeom>
          <a:noFill/>
          <a:ln w="9525">
            <a:noFill/>
            <a:miter lim="800000"/>
            <a:headEnd/>
            <a:tailEnd/>
          </a:ln>
          <a:effectLst/>
        </p:spPr>
        <p:txBody>
          <a:bodyPr lIns="91418" tIns="45709" rIns="91418" bIns="45709">
            <a:spAutoFit/>
          </a:bodyPr>
          <a:lstStyle/>
          <a:p>
            <a:pPr defTabSz="914608">
              <a:spcBef>
                <a:spcPct val="50000"/>
              </a:spcBef>
            </a:pPr>
            <a:r>
              <a:rPr lang="en-US" dirty="0">
                <a:latin typeface="Tahoma" pitchFamily="34" charset="0"/>
              </a:rPr>
              <a:t>n</a:t>
            </a:r>
            <a:endParaRPr lang="en-US" dirty="0"/>
          </a:p>
        </p:txBody>
      </p:sp>
      <p:sp>
        <p:nvSpPr>
          <p:cNvPr id="3090" name="Text Box 18"/>
          <p:cNvSpPr txBox="1">
            <a:spLocks noChangeArrowheads="1"/>
          </p:cNvSpPr>
          <p:nvPr/>
        </p:nvSpPr>
        <p:spPr bwMode="auto">
          <a:xfrm>
            <a:off x="3048000" y="2033868"/>
            <a:ext cx="2840182" cy="430865"/>
          </a:xfrm>
          <a:prstGeom prst="rect">
            <a:avLst/>
          </a:prstGeom>
          <a:noFill/>
          <a:ln w="9525">
            <a:noFill/>
            <a:miter lim="800000"/>
            <a:headEnd/>
            <a:tailEnd/>
          </a:ln>
          <a:effectLst/>
        </p:spPr>
        <p:txBody>
          <a:bodyPr lIns="91418" tIns="45709" rIns="91418" bIns="45709">
            <a:spAutoFit/>
          </a:bodyPr>
          <a:lstStyle/>
          <a:p>
            <a:pPr defTabSz="914608">
              <a:spcBef>
                <a:spcPct val="50000"/>
              </a:spcBef>
            </a:pPr>
            <a:r>
              <a:rPr lang="en-US" sz="2200" b="1" dirty="0">
                <a:latin typeface="Tahoma" pitchFamily="34" charset="0"/>
              </a:rPr>
              <a:t>   </a:t>
            </a:r>
            <a:r>
              <a:rPr lang="en-US" sz="2200" b="1" dirty="0">
                <a:solidFill>
                  <a:schemeClr val="hlink"/>
                </a:solidFill>
              </a:rPr>
              <a:t>+</a:t>
            </a:r>
            <a:r>
              <a:rPr lang="en-US" sz="2200" b="1" dirty="0"/>
              <a:t>    	DMT / TPA</a:t>
            </a:r>
            <a:endParaRPr lang="en-US" sz="2200" b="1" dirty="0">
              <a:latin typeface="Tahoma" pitchFamily="34" charset="0"/>
            </a:endParaRPr>
          </a:p>
        </p:txBody>
      </p:sp>
      <p:sp>
        <p:nvSpPr>
          <p:cNvPr id="3091" name="AutoShape 19"/>
          <p:cNvSpPr>
            <a:spLocks noChangeArrowheads="1"/>
          </p:cNvSpPr>
          <p:nvPr/>
        </p:nvSpPr>
        <p:spPr bwMode="auto">
          <a:xfrm>
            <a:off x="3255818" y="2781861"/>
            <a:ext cx="415636" cy="1008529"/>
          </a:xfrm>
          <a:prstGeom prst="downArrow">
            <a:avLst>
              <a:gd name="adj1" fmla="val 50000"/>
              <a:gd name="adj2" fmla="val 62500"/>
            </a:avLst>
          </a:prstGeom>
          <a:solidFill>
            <a:schemeClr val="hlink"/>
          </a:solidFill>
          <a:ln w="9525">
            <a:solidFill>
              <a:schemeClr val="tx1"/>
            </a:solidFill>
            <a:miter lim="800000"/>
            <a:headEnd/>
            <a:tailEnd/>
          </a:ln>
          <a:effectLst/>
        </p:spPr>
        <p:txBody>
          <a:bodyPr wrap="none" lIns="91418" tIns="45709" rIns="91418" bIns="45709" anchor="ctr"/>
          <a:lstStyle/>
          <a:p>
            <a:pPr algn="ctr" defTabSz="914608"/>
            <a:endParaRPr lang="en-US" dirty="0">
              <a:solidFill>
                <a:schemeClr val="hlink"/>
              </a:solidFill>
            </a:endParaRPr>
          </a:p>
        </p:txBody>
      </p:sp>
      <p:sp>
        <p:nvSpPr>
          <p:cNvPr id="161812" name="Text Box 20"/>
          <p:cNvSpPr txBox="1">
            <a:spLocks noChangeArrowheads="1"/>
          </p:cNvSpPr>
          <p:nvPr/>
        </p:nvSpPr>
        <p:spPr bwMode="auto">
          <a:xfrm>
            <a:off x="6013739" y="2033868"/>
            <a:ext cx="2926773" cy="954085"/>
          </a:xfrm>
          <a:prstGeom prst="rect">
            <a:avLst/>
          </a:prstGeom>
          <a:noFill/>
          <a:ln w="9525">
            <a:solidFill>
              <a:schemeClr val="tx1"/>
            </a:solidFill>
            <a:miter lim="800000"/>
            <a:headEnd/>
            <a:tailEnd/>
          </a:ln>
          <a:effectLst/>
        </p:spPr>
        <p:txBody>
          <a:bodyPr lIns="91418" tIns="45709" rIns="91418" bIns="45709">
            <a:spAutoFit/>
          </a:bodyPr>
          <a:lstStyle/>
          <a:p>
            <a:pPr defTabSz="914608">
              <a:spcBef>
                <a:spcPct val="50000"/>
              </a:spcBef>
              <a:buFontTx/>
              <a:buChar char="•"/>
            </a:pPr>
            <a:r>
              <a:rPr lang="en-US" sz="1600" b="1" dirty="0"/>
              <a:t> Unique polymer with</a:t>
            </a:r>
            <a:br>
              <a:rPr lang="en-US" sz="1600" b="1" dirty="0"/>
            </a:br>
            <a:r>
              <a:rPr lang="en-US" sz="1600" b="1" dirty="0"/>
              <a:t>  versatile properties</a:t>
            </a:r>
          </a:p>
          <a:p>
            <a:pPr defTabSz="914608">
              <a:spcBef>
                <a:spcPct val="50000"/>
              </a:spcBef>
              <a:buFontTx/>
              <a:buChar char="•"/>
            </a:pPr>
            <a:r>
              <a:rPr lang="en-US" sz="1600" b="1" dirty="0"/>
              <a:t> 37wt% renewable content</a:t>
            </a:r>
          </a:p>
        </p:txBody>
      </p:sp>
      <p:graphicFrame>
        <p:nvGraphicFramePr>
          <p:cNvPr id="3093" name="Object 21"/>
          <p:cNvGraphicFramePr>
            <a:graphicFrameLocks noChangeAspect="1"/>
          </p:cNvGraphicFramePr>
          <p:nvPr/>
        </p:nvGraphicFramePr>
        <p:xfrm>
          <a:off x="623455" y="2512919"/>
          <a:ext cx="1730375" cy="890868"/>
        </p:xfrm>
        <a:graphic>
          <a:graphicData uri="http://schemas.openxmlformats.org/presentationml/2006/ole">
            <mc:AlternateContent xmlns:mc="http://schemas.openxmlformats.org/markup-compatibility/2006">
              <mc:Choice xmlns:v="urn:schemas-microsoft-com:vml" Requires="v">
                <p:oleObj spid="_x0000_s90118" name="Photo Editor Photo" r:id="rId5" imgW="6392167" imgH="3467584" progId="">
                  <p:embed/>
                </p:oleObj>
              </mc:Choice>
              <mc:Fallback>
                <p:oleObj name="Photo Editor Photo" r:id="rId5" imgW="6392167" imgH="3467584" progId="">
                  <p:embed/>
                  <p:pic>
                    <p:nvPicPr>
                      <p:cNvPr id="0"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455" y="2512919"/>
                        <a:ext cx="1730375" cy="89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94" name="Text Box 22"/>
          <p:cNvSpPr txBox="1">
            <a:spLocks noChangeArrowheads="1"/>
          </p:cNvSpPr>
          <p:nvPr/>
        </p:nvSpPr>
        <p:spPr bwMode="auto">
          <a:xfrm>
            <a:off x="3602182" y="2983566"/>
            <a:ext cx="1448955" cy="369310"/>
          </a:xfrm>
          <a:prstGeom prst="rect">
            <a:avLst/>
          </a:prstGeom>
          <a:noFill/>
          <a:ln w="9525">
            <a:noFill/>
            <a:miter lim="800000"/>
            <a:headEnd/>
            <a:tailEnd/>
          </a:ln>
          <a:effectLst/>
        </p:spPr>
        <p:txBody>
          <a:bodyPr lIns="91418" tIns="45709" rIns="91418" bIns="45709">
            <a:spAutoFit/>
          </a:bodyPr>
          <a:lstStyle/>
          <a:p>
            <a:pPr defTabSz="914608">
              <a:spcBef>
                <a:spcPct val="50000"/>
              </a:spcBef>
            </a:pPr>
            <a:r>
              <a:rPr lang="en-US" b="1" dirty="0"/>
              <a:t>Catalyst</a:t>
            </a:r>
          </a:p>
        </p:txBody>
      </p:sp>
      <p:sp>
        <p:nvSpPr>
          <p:cNvPr id="3095" name="Text Box 23"/>
          <p:cNvSpPr txBox="1">
            <a:spLocks noChangeArrowheads="1"/>
          </p:cNvSpPr>
          <p:nvPr/>
        </p:nvSpPr>
        <p:spPr bwMode="auto">
          <a:xfrm>
            <a:off x="138545" y="2033868"/>
            <a:ext cx="3117273" cy="421405"/>
          </a:xfrm>
          <a:prstGeom prst="rect">
            <a:avLst/>
          </a:prstGeom>
          <a:noFill/>
          <a:ln w="9525">
            <a:noFill/>
            <a:miter lim="800000"/>
            <a:headEnd/>
            <a:tailEnd/>
          </a:ln>
          <a:effectLst/>
        </p:spPr>
        <p:txBody>
          <a:bodyPr lIns="82048" tIns="41025" rIns="82048" bIns="41025">
            <a:spAutoFit/>
          </a:bodyPr>
          <a:lstStyle/>
          <a:p>
            <a:pPr>
              <a:spcBef>
                <a:spcPct val="50000"/>
              </a:spcBef>
            </a:pPr>
            <a:r>
              <a:rPr lang="en-US" sz="2200" b="1" dirty="0"/>
              <a:t>   1,3-propanediol </a:t>
            </a:r>
          </a:p>
        </p:txBody>
      </p:sp>
      <p:sp>
        <p:nvSpPr>
          <p:cNvPr id="3096" name="Rectangle 24"/>
          <p:cNvSpPr>
            <a:spLocks noChangeArrowheads="1"/>
          </p:cNvSpPr>
          <p:nvPr/>
        </p:nvSpPr>
        <p:spPr bwMode="auto">
          <a:xfrm>
            <a:off x="2563091" y="5135096"/>
            <a:ext cx="2493818" cy="537882"/>
          </a:xfrm>
          <a:prstGeom prst="rect">
            <a:avLst/>
          </a:prstGeom>
          <a:noFill/>
          <a:ln w="9525">
            <a:noFill/>
            <a:miter lim="800000"/>
            <a:headEnd/>
            <a:tailEnd/>
          </a:ln>
          <a:effectLst/>
        </p:spPr>
        <p:txBody>
          <a:bodyPr wrap="none" lIns="82058" tIns="41029" rIns="82058" bIns="41029" anchor="ctr"/>
          <a:lstStyle/>
          <a:p>
            <a:pPr algn="ctr"/>
            <a:r>
              <a:rPr lang="en-US" sz="2200" b="1" dirty="0" err="1"/>
              <a:t>Sorona</a:t>
            </a:r>
            <a:r>
              <a:rPr lang="en-US" sz="2200" b="1" dirty="0"/>
              <a:t>® polymer</a:t>
            </a:r>
          </a:p>
        </p:txBody>
      </p:sp>
      <p:sp>
        <p:nvSpPr>
          <p:cNvPr id="3097" name="Rectangle 25"/>
          <p:cNvSpPr>
            <a:spLocks noChangeArrowheads="1"/>
          </p:cNvSpPr>
          <p:nvPr/>
        </p:nvSpPr>
        <p:spPr bwMode="auto">
          <a:xfrm>
            <a:off x="64919" y="-231416"/>
            <a:ext cx="8308398" cy="958103"/>
          </a:xfrm>
          <a:prstGeom prst="rect">
            <a:avLst/>
          </a:prstGeom>
          <a:noFill/>
          <a:ln w="9525">
            <a:noFill/>
            <a:miter lim="800000"/>
            <a:headEnd/>
            <a:tailEnd/>
          </a:ln>
          <a:effectLst/>
        </p:spPr>
        <p:txBody>
          <a:bodyPr lIns="91429" tIns="45714" rIns="91429" bIns="45714" anchor="ctr"/>
          <a:lstStyle/>
          <a:p>
            <a:pPr defTabSz="914608"/>
            <a:r>
              <a:rPr lang="en-US" sz="2700" b="1" dirty="0">
                <a:solidFill>
                  <a:schemeClr val="bg1"/>
                </a:solidFill>
              </a:rPr>
              <a:t>  </a:t>
            </a:r>
            <a:r>
              <a:rPr lang="en-US" sz="2700" b="1" u="sng" dirty="0">
                <a:solidFill>
                  <a:schemeClr val="bg1"/>
                </a:solidFill>
              </a:rPr>
              <a:t>DuPont™ </a:t>
            </a:r>
            <a:r>
              <a:rPr lang="en-US" sz="2700" b="1" u="sng" dirty="0" err="1">
                <a:solidFill>
                  <a:schemeClr val="bg1"/>
                </a:solidFill>
              </a:rPr>
              <a:t>Sorona</a:t>
            </a:r>
            <a:r>
              <a:rPr lang="en-US" sz="2700" b="1" u="sng" dirty="0">
                <a:solidFill>
                  <a:schemeClr val="bg1"/>
                </a:solidFill>
              </a:rPr>
              <a:t>®  Bio-Based PTT  Polymer</a:t>
            </a:r>
            <a:endParaRPr lang="en-US" sz="2700" b="1" dirty="0">
              <a:solidFill>
                <a:schemeClr val="bg1"/>
              </a:solidFill>
            </a:endParaRPr>
          </a:p>
        </p:txBody>
      </p:sp>
      <p:sp>
        <p:nvSpPr>
          <p:cNvPr id="3098" name="TextBox 1"/>
          <p:cNvSpPr txBox="1">
            <a:spLocks noChangeArrowheads="1"/>
          </p:cNvSpPr>
          <p:nvPr/>
        </p:nvSpPr>
        <p:spPr bwMode="auto">
          <a:xfrm>
            <a:off x="346363" y="1748118"/>
            <a:ext cx="2310535" cy="421414"/>
          </a:xfrm>
          <a:prstGeom prst="rect">
            <a:avLst/>
          </a:prstGeom>
          <a:noFill/>
          <a:ln w="9525">
            <a:noFill/>
            <a:miter lim="800000"/>
            <a:headEnd/>
            <a:tailEnd/>
          </a:ln>
        </p:spPr>
        <p:txBody>
          <a:bodyPr lIns="82058" tIns="41029" rIns="82058" bIns="41029">
            <a:spAutoFit/>
          </a:bodyPr>
          <a:lstStyle/>
          <a:p>
            <a:r>
              <a:rPr lang="en-US" sz="2200" dirty="0"/>
              <a:t>     </a:t>
            </a:r>
            <a:r>
              <a:rPr lang="en-US" sz="2200" b="1" dirty="0">
                <a:solidFill>
                  <a:srgbClr val="92D050"/>
                </a:solidFill>
              </a:rPr>
              <a:t>Bio-PDO™</a:t>
            </a:r>
            <a:endParaRPr lang="en-US" sz="2200" dirty="0">
              <a:solidFill>
                <a:srgbClr val="92D050"/>
              </a:solidFill>
            </a:endParaRPr>
          </a:p>
        </p:txBody>
      </p:sp>
      <p:sp>
        <p:nvSpPr>
          <p:cNvPr id="3099" name="TextBox 3"/>
          <p:cNvSpPr txBox="1">
            <a:spLocks noChangeArrowheads="1"/>
          </p:cNvSpPr>
          <p:nvPr/>
        </p:nvSpPr>
        <p:spPr bwMode="auto">
          <a:xfrm>
            <a:off x="1873250" y="6013357"/>
            <a:ext cx="5606762" cy="359858"/>
          </a:xfrm>
          <a:prstGeom prst="rect">
            <a:avLst/>
          </a:prstGeom>
          <a:noFill/>
          <a:ln w="9525">
            <a:noFill/>
            <a:miter lim="800000"/>
            <a:headEnd/>
            <a:tailEnd/>
          </a:ln>
        </p:spPr>
        <p:txBody>
          <a:bodyPr lIns="82058" tIns="41029" rIns="82058" bIns="41029">
            <a:spAutoFit/>
          </a:bodyPr>
          <a:lstStyle/>
          <a:p>
            <a:r>
              <a:rPr lang="en-US" b="1" dirty="0"/>
              <a:t>PTT  =  </a:t>
            </a:r>
            <a:r>
              <a:rPr lang="en-US" b="1" dirty="0" err="1"/>
              <a:t>Polytrimethylene</a:t>
            </a:r>
            <a:r>
              <a:rPr lang="en-US" b="1" dirty="0"/>
              <a:t> </a:t>
            </a:r>
            <a:r>
              <a:rPr lang="en-US" b="1" dirty="0" err="1"/>
              <a:t>Terephthalate</a:t>
            </a:r>
            <a:endParaRPr lang="en-US" b="1" dirty="0"/>
          </a:p>
        </p:txBody>
      </p:sp>
      <p:pic>
        <p:nvPicPr>
          <p:cNvPr id="3100" name="Picture 33"/>
          <p:cNvPicPr>
            <a:picLocks noChangeAspect="1" noChangeArrowheads="1"/>
          </p:cNvPicPr>
          <p:nvPr/>
        </p:nvPicPr>
        <p:blipFill>
          <a:blip r:embed="rId7"/>
          <a:srcRect/>
          <a:stretch>
            <a:fillRect/>
          </a:stretch>
        </p:blipFill>
        <p:spPr bwMode="auto">
          <a:xfrm>
            <a:off x="6608330" y="4162986"/>
            <a:ext cx="2475056" cy="2081493"/>
          </a:xfrm>
          <a:prstGeom prst="rect">
            <a:avLst/>
          </a:prstGeom>
          <a:noFill/>
          <a:ln w="9525">
            <a:noFill/>
            <a:miter lim="800000"/>
            <a:headEnd/>
            <a:tailEnd/>
          </a:ln>
          <a:effectLst/>
        </p:spPr>
      </p:pic>
      <p:sp>
        <p:nvSpPr>
          <p:cNvPr id="29" name="Slide Number Placeholder 28"/>
          <p:cNvSpPr>
            <a:spLocks noGrp="1"/>
          </p:cNvSpPr>
          <p:nvPr>
            <p:ph type="sldNum" sz="quarter" idx="11"/>
          </p:nvPr>
        </p:nvSpPr>
        <p:spPr/>
        <p:txBody>
          <a:bodyPr/>
          <a:lstStyle/>
          <a:p>
            <a:fld id="{36C2335A-005F-4FB0-A35A-A30816DACC3E}" type="slidenum">
              <a:rPr lang="en-US" smtClean="0"/>
              <a:pPr/>
              <a:t>10</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1812">
                                            <p:txEl>
                                              <p:pRg st="1" end="1"/>
                                            </p:txEl>
                                          </p:spTgt>
                                        </p:tgtEl>
                                        <p:attrNameLst>
                                          <p:attrName>style.visibility</p:attrName>
                                        </p:attrNameLst>
                                      </p:cBhvr>
                                      <p:to>
                                        <p:strVal val="visible"/>
                                      </p:to>
                                    </p:set>
                                    <p:anim calcmode="lin" valueType="num">
                                      <p:cBhvr additive="base">
                                        <p:cTn id="7" dur="500" fill="hold"/>
                                        <p:tgtEl>
                                          <p:spTgt spid="1618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18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831273" y="15268"/>
            <a:ext cx="7273636" cy="759968"/>
          </a:xfrm>
          <a:prstGeom prst="rect">
            <a:avLst/>
          </a:prstGeom>
          <a:solidFill>
            <a:schemeClr val="bg1"/>
          </a:solidFill>
          <a:ln w="9525">
            <a:noFill/>
            <a:miter lim="800000"/>
            <a:headEnd/>
            <a:tailEnd/>
          </a:ln>
          <a:effectLst/>
        </p:spPr>
        <p:txBody>
          <a:bodyPr lIns="82058" tIns="41029" rIns="82058" bIns="41029">
            <a:spAutoFit/>
          </a:bodyPr>
          <a:lstStyle/>
          <a:p>
            <a:pPr>
              <a:spcBef>
                <a:spcPct val="50000"/>
              </a:spcBef>
            </a:pPr>
            <a:r>
              <a:rPr lang="en-US" sz="2200" b="1" dirty="0"/>
              <a:t> </a:t>
            </a:r>
            <a:r>
              <a:rPr lang="en-US" sz="2200" b="1" u="sng" dirty="0"/>
              <a:t>DuPont™ </a:t>
            </a:r>
            <a:r>
              <a:rPr lang="en-US" sz="2200" b="1" u="sng" dirty="0" err="1"/>
              <a:t>Sorona</a:t>
            </a:r>
            <a:r>
              <a:rPr lang="en-US" sz="2200" b="1" u="sng" dirty="0"/>
              <a:t>® -  Carpet  &amp;  Apparel  Applications</a:t>
            </a:r>
            <a:endParaRPr lang="en-US" sz="2200" b="1" dirty="0"/>
          </a:p>
        </p:txBody>
      </p:sp>
      <p:sp>
        <p:nvSpPr>
          <p:cNvPr id="4099" name="Text Box 4"/>
          <p:cNvSpPr txBox="1">
            <a:spLocks noChangeArrowheads="1"/>
          </p:cNvSpPr>
          <p:nvPr/>
        </p:nvSpPr>
        <p:spPr bwMode="auto">
          <a:xfrm>
            <a:off x="2424546" y="806824"/>
            <a:ext cx="5749636" cy="846145"/>
          </a:xfrm>
          <a:prstGeom prst="rect">
            <a:avLst/>
          </a:prstGeom>
          <a:noFill/>
          <a:ln w="9525">
            <a:noFill/>
            <a:miter lim="800000"/>
            <a:headEnd/>
            <a:tailEnd/>
          </a:ln>
          <a:effectLst/>
        </p:spPr>
        <p:txBody>
          <a:bodyPr lIns="82058" tIns="41029" rIns="82058" bIns="41029">
            <a:spAutoFit/>
          </a:bodyPr>
          <a:lstStyle/>
          <a:p>
            <a:pPr>
              <a:lnSpc>
                <a:spcPct val="30000"/>
              </a:lnSpc>
              <a:spcBef>
                <a:spcPct val="50000"/>
              </a:spcBef>
              <a:buFontTx/>
              <a:buChar char="•"/>
            </a:pPr>
            <a:r>
              <a:rPr lang="en-US" sz="1600" dirty="0"/>
              <a:t> </a:t>
            </a:r>
            <a:r>
              <a:rPr lang="en-US" sz="1400" b="1" dirty="0"/>
              <a:t>Stain Resistance “Engineered Into” the fibers</a:t>
            </a:r>
            <a:endParaRPr lang="en-US" sz="1400" dirty="0"/>
          </a:p>
          <a:p>
            <a:pPr>
              <a:lnSpc>
                <a:spcPct val="30000"/>
              </a:lnSpc>
              <a:spcBef>
                <a:spcPct val="50000"/>
              </a:spcBef>
              <a:buFontTx/>
              <a:buChar char="•"/>
            </a:pPr>
            <a:r>
              <a:rPr lang="en-US" sz="1400" b="1" dirty="0"/>
              <a:t> Resiliency </a:t>
            </a:r>
            <a:endParaRPr lang="en-US" sz="1400" dirty="0"/>
          </a:p>
          <a:p>
            <a:pPr>
              <a:lnSpc>
                <a:spcPct val="30000"/>
              </a:lnSpc>
              <a:spcBef>
                <a:spcPct val="50000"/>
              </a:spcBef>
              <a:buFontTx/>
              <a:buChar char="•"/>
            </a:pPr>
            <a:r>
              <a:rPr lang="en-US" sz="1400" b="1" dirty="0"/>
              <a:t> Bright color &amp; Infinite Color Choices</a:t>
            </a:r>
            <a:endParaRPr lang="en-US" sz="1400" dirty="0"/>
          </a:p>
          <a:p>
            <a:pPr>
              <a:lnSpc>
                <a:spcPct val="30000"/>
              </a:lnSpc>
              <a:spcBef>
                <a:spcPct val="50000"/>
              </a:spcBef>
              <a:buFontTx/>
              <a:buChar char="•"/>
            </a:pPr>
            <a:r>
              <a:rPr lang="en-US" sz="1400" b="1" dirty="0"/>
              <a:t> Superior Soft Touch </a:t>
            </a:r>
          </a:p>
          <a:p>
            <a:pPr>
              <a:lnSpc>
                <a:spcPct val="30000"/>
              </a:lnSpc>
              <a:spcBef>
                <a:spcPct val="50000"/>
              </a:spcBef>
              <a:buFontTx/>
              <a:buChar char="•"/>
            </a:pPr>
            <a:r>
              <a:rPr lang="en-US" sz="1400" b="1" dirty="0"/>
              <a:t> Bio-</a:t>
            </a:r>
            <a:r>
              <a:rPr lang="en-US" sz="1400" b="1" dirty="0" err="1"/>
              <a:t>PDO™Strong</a:t>
            </a:r>
            <a:r>
              <a:rPr lang="en-US" sz="1400" b="1" dirty="0"/>
              <a:t> Environmental Benefits             </a:t>
            </a:r>
            <a:endParaRPr lang="en-US" sz="1400" dirty="0"/>
          </a:p>
        </p:txBody>
      </p:sp>
      <p:pic>
        <p:nvPicPr>
          <p:cNvPr id="4100" name="Picture 1"/>
          <p:cNvPicPr>
            <a:picLocks noChangeAspect="1"/>
          </p:cNvPicPr>
          <p:nvPr/>
        </p:nvPicPr>
        <p:blipFill>
          <a:blip r:embed="rId3"/>
          <a:srcRect/>
          <a:stretch>
            <a:fillRect/>
          </a:stretch>
        </p:blipFill>
        <p:spPr bwMode="auto">
          <a:xfrm>
            <a:off x="6303818" y="1582831"/>
            <a:ext cx="2840182" cy="2067485"/>
          </a:xfrm>
          <a:prstGeom prst="rect">
            <a:avLst/>
          </a:prstGeom>
          <a:noFill/>
          <a:ln w="9525">
            <a:noFill/>
            <a:miter lim="800000"/>
            <a:headEnd/>
            <a:tailEnd/>
          </a:ln>
        </p:spPr>
      </p:pic>
      <p:pic>
        <p:nvPicPr>
          <p:cNvPr id="4101" name="Picture 30" descr="Carpet-SmartStrand-Dining"/>
          <p:cNvPicPr>
            <a:picLocks noChangeAspect="1" noChangeArrowheads="1"/>
          </p:cNvPicPr>
          <p:nvPr/>
        </p:nvPicPr>
        <p:blipFill>
          <a:blip r:embed="rId4"/>
          <a:srcRect/>
          <a:stretch>
            <a:fillRect/>
          </a:stretch>
        </p:blipFill>
        <p:spPr bwMode="auto">
          <a:xfrm>
            <a:off x="80819" y="4219015"/>
            <a:ext cx="2265795" cy="2638985"/>
          </a:xfrm>
          <a:prstGeom prst="rect">
            <a:avLst/>
          </a:prstGeom>
          <a:noFill/>
          <a:ln w="9525">
            <a:noFill/>
            <a:miter lim="800000"/>
            <a:headEnd/>
            <a:tailEnd/>
          </a:ln>
        </p:spPr>
      </p:pic>
      <p:pic>
        <p:nvPicPr>
          <p:cNvPr id="16" name="Picture 146" descr="Don't Worry, It's SmartStrand!"/>
          <p:cNvPicPr>
            <a:picLocks noChangeAspect="1" noChangeArrowheads="1"/>
          </p:cNvPicPr>
          <p:nvPr/>
        </p:nvPicPr>
        <p:blipFill>
          <a:blip r:embed="rId5"/>
          <a:srcRect/>
          <a:stretch>
            <a:fillRect/>
          </a:stretch>
        </p:blipFill>
        <p:spPr bwMode="auto">
          <a:xfrm>
            <a:off x="85148" y="1507191"/>
            <a:ext cx="2260023" cy="2634784"/>
          </a:xfrm>
          <a:prstGeom prst="rect">
            <a:avLst/>
          </a:prstGeom>
          <a:noFill/>
          <a:ln w="9525">
            <a:noFill/>
            <a:miter lim="800000"/>
            <a:headEnd/>
            <a:tailEnd/>
          </a:ln>
        </p:spPr>
      </p:pic>
      <p:pic>
        <p:nvPicPr>
          <p:cNvPr id="4103" name="Picture 3"/>
          <p:cNvPicPr>
            <a:picLocks noChangeAspect="1"/>
          </p:cNvPicPr>
          <p:nvPr/>
        </p:nvPicPr>
        <p:blipFill>
          <a:blip r:embed="rId6"/>
          <a:srcRect/>
          <a:stretch>
            <a:fillRect/>
          </a:stretch>
        </p:blipFill>
        <p:spPr bwMode="auto">
          <a:xfrm>
            <a:off x="6625649" y="3765177"/>
            <a:ext cx="2363932" cy="3060607"/>
          </a:xfrm>
          <a:prstGeom prst="rect">
            <a:avLst/>
          </a:prstGeom>
          <a:noFill/>
          <a:ln w="9525">
            <a:noFill/>
            <a:miter lim="800000"/>
            <a:headEnd/>
            <a:tailEnd/>
          </a:ln>
        </p:spPr>
      </p:pic>
      <p:sp>
        <p:nvSpPr>
          <p:cNvPr id="4104" name="TextBox 2"/>
          <p:cNvSpPr txBox="1">
            <a:spLocks noChangeArrowheads="1"/>
          </p:cNvSpPr>
          <p:nvPr/>
        </p:nvSpPr>
        <p:spPr bwMode="auto">
          <a:xfrm>
            <a:off x="106796" y="1019735"/>
            <a:ext cx="2176318" cy="298357"/>
          </a:xfrm>
          <a:prstGeom prst="rect">
            <a:avLst/>
          </a:prstGeom>
          <a:noFill/>
          <a:ln w="9525">
            <a:noFill/>
            <a:miter lim="800000"/>
            <a:headEnd/>
            <a:tailEnd/>
          </a:ln>
        </p:spPr>
        <p:txBody>
          <a:bodyPr lIns="82058" tIns="41029" rIns="82058" bIns="41029">
            <a:spAutoFit/>
          </a:bodyPr>
          <a:lstStyle/>
          <a:p>
            <a:r>
              <a:rPr lang="en-US" sz="1400" b="1" dirty="0"/>
              <a:t> Residential Carpet</a:t>
            </a:r>
          </a:p>
        </p:txBody>
      </p:sp>
      <p:sp>
        <p:nvSpPr>
          <p:cNvPr id="4105" name="TextBox 3"/>
          <p:cNvSpPr txBox="1">
            <a:spLocks noChangeArrowheads="1"/>
          </p:cNvSpPr>
          <p:nvPr/>
        </p:nvSpPr>
        <p:spPr bwMode="auto">
          <a:xfrm>
            <a:off x="6858000" y="1050552"/>
            <a:ext cx="2286000" cy="298303"/>
          </a:xfrm>
          <a:prstGeom prst="rect">
            <a:avLst/>
          </a:prstGeom>
          <a:noFill/>
          <a:ln w="9525">
            <a:noFill/>
            <a:miter lim="800000"/>
            <a:headEnd/>
            <a:tailEnd/>
          </a:ln>
        </p:spPr>
        <p:txBody>
          <a:bodyPr lIns="82058" tIns="41029" rIns="82058" bIns="41029">
            <a:spAutoFit/>
          </a:bodyPr>
          <a:lstStyle/>
          <a:p>
            <a:r>
              <a:rPr lang="en-US" sz="1400" dirty="0"/>
              <a:t>     </a:t>
            </a:r>
            <a:r>
              <a:rPr lang="en-US" sz="1400" b="1" dirty="0"/>
              <a:t>Commercial Carpet</a:t>
            </a:r>
          </a:p>
        </p:txBody>
      </p:sp>
      <p:sp>
        <p:nvSpPr>
          <p:cNvPr id="5" name="Left Arrow Callout 4"/>
          <p:cNvSpPr/>
          <p:nvPr/>
        </p:nvSpPr>
        <p:spPr>
          <a:xfrm>
            <a:off x="1998807" y="956703"/>
            <a:ext cx="346364" cy="424422"/>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p>
        </p:txBody>
      </p:sp>
      <p:sp>
        <p:nvSpPr>
          <p:cNvPr id="6" name="Right Arrow Callout 5"/>
          <p:cNvSpPr/>
          <p:nvPr/>
        </p:nvSpPr>
        <p:spPr>
          <a:xfrm>
            <a:off x="6684818" y="956703"/>
            <a:ext cx="346364" cy="42442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p>
        </p:txBody>
      </p:sp>
      <p:sp>
        <p:nvSpPr>
          <p:cNvPr id="8" name="Down Arrow Callout 7"/>
          <p:cNvSpPr/>
          <p:nvPr/>
        </p:nvSpPr>
        <p:spPr>
          <a:xfrm>
            <a:off x="2840182" y="1815353"/>
            <a:ext cx="623455" cy="26894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p>
        </p:txBody>
      </p:sp>
      <p:sp>
        <p:nvSpPr>
          <p:cNvPr id="24" name="Down Arrow Callout 23"/>
          <p:cNvSpPr/>
          <p:nvPr/>
        </p:nvSpPr>
        <p:spPr>
          <a:xfrm>
            <a:off x="4987636" y="1815353"/>
            <a:ext cx="623455" cy="26894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p>
        </p:txBody>
      </p:sp>
      <p:sp>
        <p:nvSpPr>
          <p:cNvPr id="4110" name="TextBox 8"/>
          <p:cNvSpPr txBox="1">
            <a:spLocks noChangeArrowheads="1"/>
          </p:cNvSpPr>
          <p:nvPr/>
        </p:nvSpPr>
        <p:spPr bwMode="auto">
          <a:xfrm>
            <a:off x="2563091" y="2157133"/>
            <a:ext cx="3394364" cy="282914"/>
          </a:xfrm>
          <a:prstGeom prst="rect">
            <a:avLst/>
          </a:prstGeom>
          <a:noFill/>
          <a:ln w="9525">
            <a:noFill/>
            <a:miter lim="800000"/>
            <a:headEnd/>
            <a:tailEnd/>
          </a:ln>
        </p:spPr>
        <p:txBody>
          <a:bodyPr lIns="82058" tIns="41029" rIns="82058" bIns="41029">
            <a:spAutoFit/>
          </a:bodyPr>
          <a:lstStyle/>
          <a:p>
            <a:r>
              <a:rPr lang="en-US" sz="1300" b="1" dirty="0" err="1"/>
              <a:t>Aotomotive</a:t>
            </a:r>
            <a:r>
              <a:rPr lang="en-US" sz="1300" b="1" dirty="0"/>
              <a:t> Carpet                      Apparel</a:t>
            </a:r>
          </a:p>
        </p:txBody>
      </p:sp>
      <p:pic>
        <p:nvPicPr>
          <p:cNvPr id="4111" name="Picture 6" descr="Picture 2_pptX"/>
          <p:cNvPicPr>
            <a:picLocks noChangeAspect="1" noChangeArrowheads="1"/>
          </p:cNvPicPr>
          <p:nvPr>
            <p:custDataLst>
              <p:tags r:id="rId1"/>
            </p:custDataLst>
          </p:nvPr>
        </p:nvPicPr>
        <p:blipFill>
          <a:blip r:embed="rId7"/>
          <a:srcRect/>
          <a:stretch>
            <a:fillRect/>
          </a:stretch>
        </p:blipFill>
        <p:spPr bwMode="auto">
          <a:xfrm>
            <a:off x="2424546" y="4141975"/>
            <a:ext cx="1662545" cy="2379849"/>
          </a:xfrm>
          <a:prstGeom prst="rect">
            <a:avLst/>
          </a:prstGeom>
          <a:noFill/>
          <a:ln w="9525">
            <a:noFill/>
            <a:miter lim="800000"/>
            <a:headEnd/>
            <a:tailEnd/>
          </a:ln>
          <a:effectLst/>
        </p:spPr>
      </p:pic>
      <p:pic>
        <p:nvPicPr>
          <p:cNvPr id="4112" name="Picture 5" descr="premium_carpet_floor_mats_1"/>
          <p:cNvPicPr>
            <a:picLocks noChangeAspect="1" noChangeArrowheads="1"/>
          </p:cNvPicPr>
          <p:nvPr/>
        </p:nvPicPr>
        <p:blipFill>
          <a:blip r:embed="rId8"/>
          <a:srcRect/>
          <a:stretch>
            <a:fillRect/>
          </a:stretch>
        </p:blipFill>
        <p:spPr bwMode="auto">
          <a:xfrm>
            <a:off x="2385580" y="2746842"/>
            <a:ext cx="2082511" cy="1018334"/>
          </a:xfrm>
          <a:prstGeom prst="rect">
            <a:avLst/>
          </a:prstGeom>
          <a:noFill/>
          <a:ln w="9525">
            <a:solidFill>
              <a:schemeClr val="tx1"/>
            </a:solidFill>
            <a:miter lim="800000"/>
            <a:headEnd/>
            <a:tailEnd/>
          </a:ln>
        </p:spPr>
      </p:pic>
      <p:pic>
        <p:nvPicPr>
          <p:cNvPr id="4113" name="Picture 3"/>
          <p:cNvPicPr>
            <a:picLocks noChangeAspect="1" noChangeArrowheads="1"/>
          </p:cNvPicPr>
          <p:nvPr/>
        </p:nvPicPr>
        <p:blipFill>
          <a:blip r:embed="rId9"/>
          <a:srcRect/>
          <a:stretch>
            <a:fillRect/>
          </a:stretch>
        </p:blipFill>
        <p:spPr bwMode="auto">
          <a:xfrm>
            <a:off x="4615296" y="2428875"/>
            <a:ext cx="1619250" cy="2287401"/>
          </a:xfrm>
          <a:prstGeom prst="rect">
            <a:avLst/>
          </a:prstGeom>
          <a:noFill/>
          <a:ln w="9525">
            <a:noFill/>
            <a:miter lim="800000"/>
            <a:headEnd/>
            <a:tailEnd/>
          </a:ln>
          <a:effectLst/>
        </p:spPr>
      </p:pic>
      <p:sp>
        <p:nvSpPr>
          <p:cNvPr id="18" name="Slide Number Placeholder 17"/>
          <p:cNvSpPr>
            <a:spLocks noGrp="1"/>
          </p:cNvSpPr>
          <p:nvPr>
            <p:ph type="sldNum" sz="quarter" idx="11"/>
          </p:nvPr>
        </p:nvSpPr>
        <p:spPr/>
        <p:txBody>
          <a:bodyPr/>
          <a:lstStyle/>
          <a:p>
            <a:fld id="{B796214A-9CC8-45F6-92EC-41635AC8B10C}" type="slidenum">
              <a:rPr lang="en-US" smtClean="0"/>
              <a:pPr/>
              <a:t>11</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3506" name="AutoShape 1"/>
          <p:cNvSpPr>
            <a:spLocks/>
          </p:cNvSpPr>
          <p:nvPr/>
        </p:nvSpPr>
        <p:spPr bwMode="auto">
          <a:xfrm>
            <a:off x="228600" y="1928812"/>
            <a:ext cx="8693150" cy="4929188"/>
          </a:xfrm>
          <a:prstGeom prst="roundRect">
            <a:avLst>
              <a:gd name="adj" fmla="val 2653"/>
            </a:avLst>
          </a:prstGeom>
          <a:solidFill>
            <a:srgbClr val="FFFFFF"/>
          </a:solidFill>
          <a:ln w="9525">
            <a:noFill/>
            <a:round/>
            <a:headEnd/>
            <a:tailEnd/>
          </a:ln>
        </p:spPr>
        <p:txBody>
          <a:bodyPr lIns="0" tIns="0" rIns="0" bIns="0"/>
          <a:lstStyle/>
          <a:p>
            <a:pPr algn="ctr" defTabSz="914400" eaLnBrk="0" fontAlgn="base" hangingPunct="0">
              <a:spcBef>
                <a:spcPct val="0"/>
              </a:spcBef>
              <a:spcAft>
                <a:spcPct val="0"/>
              </a:spcAft>
            </a:pPr>
            <a:endParaRPr lang="en-US">
              <a:solidFill>
                <a:srgbClr val="000000"/>
              </a:solidFill>
              <a:latin typeface="Times New Roman" pitchFamily="18" charset="0"/>
              <a:cs typeface="Arial" charset="0"/>
            </a:endParaRPr>
          </a:p>
        </p:txBody>
      </p:sp>
      <p:sp>
        <p:nvSpPr>
          <p:cNvPr id="2453507" name="Rectangle 2"/>
          <p:cNvSpPr>
            <a:spLocks/>
          </p:cNvSpPr>
          <p:nvPr/>
        </p:nvSpPr>
        <p:spPr bwMode="auto">
          <a:xfrm>
            <a:off x="222250" y="1446213"/>
            <a:ext cx="8693150" cy="1928812"/>
          </a:xfrm>
          <a:prstGeom prst="rect">
            <a:avLst/>
          </a:prstGeom>
          <a:solidFill>
            <a:srgbClr val="FFFFFF"/>
          </a:solidFill>
          <a:ln w="9525">
            <a:noFill/>
            <a:miter lim="800000"/>
            <a:headEnd/>
            <a:tailEnd/>
          </a:ln>
        </p:spPr>
        <p:txBody>
          <a:bodyPr lIns="0" tIns="0" rIns="0" bIns="0"/>
          <a:lstStyle/>
          <a:p>
            <a:pPr algn="ctr" defTabSz="914400" eaLnBrk="0" fontAlgn="base" hangingPunct="0">
              <a:spcBef>
                <a:spcPct val="0"/>
              </a:spcBef>
              <a:spcAft>
                <a:spcPct val="0"/>
              </a:spcAft>
            </a:pPr>
            <a:endParaRPr lang="en-US">
              <a:solidFill>
                <a:srgbClr val="000000"/>
              </a:solidFill>
              <a:latin typeface="Times New Roman" pitchFamily="18" charset="0"/>
              <a:cs typeface="Arial" charset="0"/>
            </a:endParaRPr>
          </a:p>
        </p:txBody>
      </p:sp>
      <p:sp>
        <p:nvSpPr>
          <p:cNvPr id="197638" name="Rectangle 6"/>
          <p:cNvSpPr>
            <a:spLocks noGrp="1" noChangeArrowheads="1"/>
          </p:cNvSpPr>
          <p:nvPr>
            <p:ph type="title" idx="4294967295"/>
          </p:nvPr>
        </p:nvSpPr>
        <p:spPr>
          <a:xfrm>
            <a:off x="76200" y="1016000"/>
            <a:ext cx="8763000" cy="508000"/>
          </a:xfrm>
        </p:spPr>
        <p:txBody>
          <a:bodyPr lIns="91440" tIns="45720" rIns="116994" bIns="45720" anchor="ctr">
            <a:noAutofit/>
          </a:bodyPr>
          <a:lstStyle/>
          <a:p>
            <a:pPr marL="39688" eaLnBrk="1" hangingPunct="1"/>
            <a:r>
              <a:rPr lang="en-US" sz="2000" b="0" dirty="0" smtClean="0">
                <a:solidFill>
                  <a:schemeClr val="tx1">
                    <a:lumMod val="75000"/>
                    <a:lumOff val="25000"/>
                  </a:schemeClr>
                </a:solidFill>
                <a:latin typeface="Trebuchet MS" pitchFamily="34" charset="0"/>
                <a:ea typeface="ヒラギノ角ゴ ProN W3"/>
                <a:cs typeface="ヒラギノ角ゴ ProN W3"/>
              </a:rPr>
              <a:t>DuPont and Goodyear jointly develop BioIsoprene™ Process</a:t>
            </a:r>
            <a:r>
              <a:rPr lang="en-US" sz="2000" dirty="0" smtClean="0">
                <a:effectLst>
                  <a:outerShdw blurRad="38100" dist="38100" dir="2700000" algn="tl">
                    <a:srgbClr val="C0C0C0"/>
                  </a:outerShdw>
                </a:effectLst>
                <a:latin typeface="ＭＳ Ｐゴシック" charset="-128"/>
                <a:ea typeface="ＭＳ Ｐゴシック" charset="-128"/>
                <a:sym typeface="ＭＳ Ｐゴシック" charset="-128"/>
              </a:rPr>
              <a:t/>
            </a:r>
            <a:br>
              <a:rPr lang="en-US" sz="2000" dirty="0" smtClean="0">
                <a:effectLst>
                  <a:outerShdw blurRad="38100" dist="38100" dir="2700000" algn="tl">
                    <a:srgbClr val="C0C0C0"/>
                  </a:outerShdw>
                </a:effectLst>
                <a:latin typeface="ＭＳ Ｐゴシック" charset="-128"/>
                <a:ea typeface="ＭＳ Ｐゴシック" charset="-128"/>
                <a:sym typeface="ＭＳ Ｐゴシック" charset="-128"/>
              </a:rPr>
            </a:br>
            <a:endParaRPr lang="en-US" sz="2000" dirty="0" smtClean="0">
              <a:effectLst>
                <a:outerShdw blurRad="38100" dist="38100" dir="2700000" algn="tl">
                  <a:srgbClr val="C0C0C0"/>
                </a:outerShdw>
              </a:effectLst>
              <a:latin typeface="ＭＳ Ｐゴシック" charset="-128"/>
              <a:ea typeface="ＭＳ Ｐゴシック" charset="-128"/>
              <a:sym typeface="ＭＳ Ｐゴシック" charset="-128"/>
            </a:endParaRPr>
          </a:p>
        </p:txBody>
      </p:sp>
      <p:sp>
        <p:nvSpPr>
          <p:cNvPr id="2453510" name="AutoShape 8"/>
          <p:cNvSpPr>
            <a:spLocks/>
          </p:cNvSpPr>
          <p:nvPr/>
        </p:nvSpPr>
        <p:spPr bwMode="auto">
          <a:xfrm>
            <a:off x="295275" y="2205038"/>
            <a:ext cx="5010150" cy="955675"/>
          </a:xfrm>
          <a:prstGeom prst="roundRect">
            <a:avLst>
              <a:gd name="adj" fmla="val 11681"/>
            </a:avLst>
          </a:prstGeom>
          <a:solidFill>
            <a:srgbClr val="D7E4BD"/>
          </a:solidFill>
          <a:ln w="9525">
            <a:noFill/>
            <a:round/>
            <a:headEnd/>
            <a:tailEnd/>
          </a:ln>
        </p:spPr>
        <p:txBody>
          <a:bodyPr lIns="0" tIns="0" rIns="0" bIns="0" anchor="ctr" anchorCtr="1"/>
          <a:lstStyle/>
          <a:p>
            <a:pPr algn="ctr" defTabSz="914400" fontAlgn="base">
              <a:spcBef>
                <a:spcPct val="0"/>
              </a:spcBef>
              <a:spcAft>
                <a:spcPct val="0"/>
              </a:spcAft>
            </a:pPr>
            <a:r>
              <a:rPr lang="en-US" sz="1400" b="1" dirty="0">
                <a:solidFill>
                  <a:srgbClr val="000000"/>
                </a:solidFill>
                <a:cs typeface="Arial" charset="0"/>
              </a:rPr>
              <a:t> </a:t>
            </a:r>
            <a:r>
              <a:rPr lang="en-US" sz="1400" dirty="0" smtClean="0">
                <a:solidFill>
                  <a:srgbClr val="000000"/>
                </a:solidFill>
                <a:cs typeface="Arial" charset="0"/>
              </a:rPr>
              <a:t>DuPont </a:t>
            </a:r>
            <a:r>
              <a:rPr lang="en-US" sz="1400" dirty="0">
                <a:solidFill>
                  <a:srgbClr val="000000"/>
                </a:solidFill>
                <a:cs typeface="Arial" charset="0"/>
              </a:rPr>
              <a:t>and The </a:t>
            </a:r>
            <a:r>
              <a:rPr lang="en-US" sz="1400" dirty="0" smtClean="0">
                <a:solidFill>
                  <a:srgbClr val="000000"/>
                </a:solidFill>
                <a:cs typeface="Arial" charset="0"/>
              </a:rPr>
              <a:t>Goodyear Tire </a:t>
            </a:r>
            <a:r>
              <a:rPr lang="en-US" sz="1400" dirty="0">
                <a:solidFill>
                  <a:srgbClr val="000000"/>
                </a:solidFill>
                <a:cs typeface="Arial" charset="0"/>
              </a:rPr>
              <a:t>&amp; Rubber </a:t>
            </a:r>
          </a:p>
          <a:p>
            <a:pPr algn="ctr" defTabSz="914400" fontAlgn="base">
              <a:spcBef>
                <a:spcPct val="0"/>
              </a:spcBef>
              <a:spcAft>
                <a:spcPct val="0"/>
              </a:spcAft>
            </a:pPr>
            <a:r>
              <a:rPr lang="en-US" sz="1400" dirty="0">
                <a:solidFill>
                  <a:srgbClr val="000000"/>
                </a:solidFill>
                <a:cs typeface="Arial" charset="0"/>
              </a:rPr>
              <a:t>  Company: an integrated process </a:t>
            </a:r>
            <a:r>
              <a:rPr lang="en-US" sz="1400" dirty="0" smtClean="0">
                <a:solidFill>
                  <a:srgbClr val="000000"/>
                </a:solidFill>
                <a:cs typeface="Arial" charset="0"/>
              </a:rPr>
              <a:t>to,</a:t>
            </a:r>
            <a:endParaRPr lang="en-US" sz="1400" dirty="0">
              <a:solidFill>
                <a:srgbClr val="000000"/>
              </a:solidFill>
              <a:cs typeface="Arial" charset="0"/>
            </a:endParaRPr>
          </a:p>
          <a:p>
            <a:pPr algn="ctr" defTabSz="914400" fontAlgn="base">
              <a:spcBef>
                <a:spcPct val="0"/>
              </a:spcBef>
              <a:spcAft>
                <a:spcPct val="0"/>
              </a:spcAft>
            </a:pPr>
            <a:r>
              <a:rPr lang="en-US" sz="1400" dirty="0">
                <a:solidFill>
                  <a:srgbClr val="000000"/>
                </a:solidFill>
                <a:cs typeface="Arial" charset="0"/>
              </a:rPr>
              <a:t>   manufacture BioIsoprene™ product at industrial scale</a:t>
            </a:r>
          </a:p>
        </p:txBody>
      </p:sp>
      <p:sp>
        <p:nvSpPr>
          <p:cNvPr id="2453511" name="AutoShape 9"/>
          <p:cNvSpPr>
            <a:spLocks/>
          </p:cNvSpPr>
          <p:nvPr/>
        </p:nvSpPr>
        <p:spPr bwMode="auto">
          <a:xfrm>
            <a:off x="298450" y="3292475"/>
            <a:ext cx="5011738" cy="315913"/>
          </a:xfrm>
          <a:prstGeom prst="roundRect">
            <a:avLst>
              <a:gd name="adj" fmla="val 11718"/>
            </a:avLst>
          </a:prstGeom>
          <a:solidFill>
            <a:srgbClr val="C6D9F1"/>
          </a:solidFill>
          <a:ln w="9525">
            <a:noFill/>
            <a:round/>
            <a:headEnd/>
            <a:tailEnd/>
          </a:ln>
        </p:spPr>
        <p:txBody>
          <a:bodyPr lIns="0" tIns="0" rIns="0" bIns="0" anchor="ctr" anchorCtr="1"/>
          <a:lstStyle/>
          <a:p>
            <a:pPr algn="ctr" defTabSz="914400" eaLnBrk="0" fontAlgn="base" hangingPunct="0">
              <a:spcBef>
                <a:spcPct val="0"/>
              </a:spcBef>
              <a:spcAft>
                <a:spcPct val="0"/>
              </a:spcAft>
            </a:pPr>
            <a:r>
              <a:rPr lang="en-US" sz="1400">
                <a:solidFill>
                  <a:srgbClr val="000000"/>
                </a:solidFill>
                <a:cs typeface="Arial" charset="0"/>
              </a:rPr>
              <a:t>A collaborative research initiative</a:t>
            </a:r>
          </a:p>
        </p:txBody>
      </p:sp>
      <p:sp>
        <p:nvSpPr>
          <p:cNvPr id="2453512" name="AutoShape 10"/>
          <p:cNvSpPr>
            <a:spLocks/>
          </p:cNvSpPr>
          <p:nvPr/>
        </p:nvSpPr>
        <p:spPr bwMode="auto">
          <a:xfrm>
            <a:off x="303213" y="3713163"/>
            <a:ext cx="5010150" cy="315912"/>
          </a:xfrm>
          <a:prstGeom prst="roundRect">
            <a:avLst>
              <a:gd name="adj" fmla="val 11718"/>
            </a:avLst>
          </a:prstGeom>
          <a:solidFill>
            <a:srgbClr val="D7E4BD"/>
          </a:solidFill>
          <a:ln w="9525">
            <a:noFill/>
            <a:round/>
            <a:headEnd/>
            <a:tailEnd/>
          </a:ln>
        </p:spPr>
        <p:txBody>
          <a:bodyPr lIns="0" tIns="0" rIns="0" bIns="0" anchor="ctr" anchorCtr="1"/>
          <a:lstStyle/>
          <a:p>
            <a:pPr algn="ctr" defTabSz="914400" eaLnBrk="0" fontAlgn="base" hangingPunct="0">
              <a:spcBef>
                <a:spcPct val="0"/>
              </a:spcBef>
              <a:spcAft>
                <a:spcPct val="0"/>
              </a:spcAft>
              <a:buClr>
                <a:srgbClr val="000000"/>
              </a:buClr>
              <a:buSzPct val="100000"/>
              <a:buFont typeface="Arial" charset="0"/>
              <a:buNone/>
            </a:pPr>
            <a:r>
              <a:rPr lang="en-US" sz="1400">
                <a:solidFill>
                  <a:srgbClr val="000000"/>
                </a:solidFill>
                <a:cs typeface="Arial" charset="0"/>
              </a:rPr>
              <a:t>Joint multimillion-dollar investment</a:t>
            </a:r>
            <a:endParaRPr lang="en-US" sz="2000">
              <a:solidFill>
                <a:srgbClr val="000000"/>
              </a:solidFill>
              <a:latin typeface="Times New Roman" pitchFamily="18" charset="0"/>
              <a:cs typeface="Arial" charset="0"/>
            </a:endParaRPr>
          </a:p>
        </p:txBody>
      </p:sp>
      <p:sp>
        <p:nvSpPr>
          <p:cNvPr id="2453513" name="AutoShape 11"/>
          <p:cNvSpPr>
            <a:spLocks/>
          </p:cNvSpPr>
          <p:nvPr/>
        </p:nvSpPr>
        <p:spPr bwMode="auto">
          <a:xfrm>
            <a:off x="303213" y="4137025"/>
            <a:ext cx="5010150" cy="530225"/>
          </a:xfrm>
          <a:prstGeom prst="roundRect">
            <a:avLst>
              <a:gd name="adj" fmla="val 11718"/>
            </a:avLst>
          </a:prstGeom>
          <a:solidFill>
            <a:srgbClr val="C6D9F1"/>
          </a:solidFill>
          <a:ln w="9525">
            <a:noFill/>
            <a:round/>
            <a:headEnd/>
            <a:tailEnd/>
          </a:ln>
        </p:spPr>
        <p:txBody>
          <a:bodyPr lIns="0" tIns="0" rIns="0" bIns="0" anchor="ctr" anchorCtr="1"/>
          <a:lstStyle/>
          <a:p>
            <a:pPr algn="ctr" defTabSz="914400" eaLnBrk="0" fontAlgn="base" hangingPunct="0">
              <a:spcBef>
                <a:spcPct val="0"/>
              </a:spcBef>
              <a:spcAft>
                <a:spcPct val="0"/>
              </a:spcAft>
            </a:pPr>
            <a:r>
              <a:rPr lang="en-US" sz="1400">
                <a:solidFill>
                  <a:srgbClr val="000000"/>
                </a:solidFill>
                <a:cs typeface="Arial" charset="0"/>
              </a:rPr>
              <a:t>BioIsoprene™ product is a bio-based, renewable </a:t>
            </a:r>
            <a:r>
              <a:rPr lang="en-US" sz="1400">
                <a:solidFill>
                  <a:srgbClr val="000000"/>
                </a:solidFill>
                <a:cs typeface="Arial" charset="0"/>
                <a:sym typeface="ＭＳ Ｐゴシック" charset="-128"/>
              </a:rPr>
              <a:t/>
            </a:r>
            <a:br>
              <a:rPr lang="en-US" sz="1400">
                <a:solidFill>
                  <a:srgbClr val="000000"/>
                </a:solidFill>
                <a:cs typeface="Arial" charset="0"/>
                <a:sym typeface="ＭＳ Ｐゴシック" charset="-128"/>
              </a:rPr>
            </a:br>
            <a:r>
              <a:rPr lang="en-US" sz="1400">
                <a:solidFill>
                  <a:srgbClr val="000000"/>
                </a:solidFill>
                <a:cs typeface="Arial" charset="0"/>
              </a:rPr>
              <a:t>  alternative to the petroleum-based isoprene</a:t>
            </a:r>
          </a:p>
        </p:txBody>
      </p:sp>
      <p:sp>
        <p:nvSpPr>
          <p:cNvPr id="2453514" name="AutoShape 12"/>
          <p:cNvSpPr>
            <a:spLocks/>
          </p:cNvSpPr>
          <p:nvPr/>
        </p:nvSpPr>
        <p:spPr bwMode="auto">
          <a:xfrm>
            <a:off x="309563" y="4779963"/>
            <a:ext cx="5011737" cy="315912"/>
          </a:xfrm>
          <a:prstGeom prst="roundRect">
            <a:avLst>
              <a:gd name="adj" fmla="val 11718"/>
            </a:avLst>
          </a:prstGeom>
          <a:solidFill>
            <a:srgbClr val="D7E4BD"/>
          </a:solidFill>
          <a:ln w="9525">
            <a:noFill/>
            <a:round/>
            <a:headEnd/>
            <a:tailEnd/>
          </a:ln>
        </p:spPr>
        <p:txBody>
          <a:bodyPr lIns="0" tIns="0" rIns="0" bIns="0" anchor="ctr" anchorCtr="1"/>
          <a:lstStyle/>
          <a:p>
            <a:pPr algn="ctr" defTabSz="914400" eaLnBrk="0" fontAlgn="base" hangingPunct="0">
              <a:spcBef>
                <a:spcPct val="0"/>
              </a:spcBef>
              <a:spcAft>
                <a:spcPct val="0"/>
              </a:spcAft>
            </a:pPr>
            <a:r>
              <a:rPr lang="en-US" sz="1400">
                <a:solidFill>
                  <a:srgbClr val="000000"/>
                </a:solidFill>
                <a:cs typeface="Arial" charset="0"/>
              </a:rPr>
              <a:t>BioIsoprene™ is a </a:t>
            </a:r>
            <a:r>
              <a:rPr lang="ja-JP" altLang="en-US" sz="1400">
                <a:solidFill>
                  <a:srgbClr val="000000"/>
                </a:solidFill>
                <a:ea typeface="ＭＳ Ｐゴシック" charset="-128"/>
                <a:cs typeface="Arial" charset="0"/>
              </a:rPr>
              <a:t>“</a:t>
            </a:r>
            <a:r>
              <a:rPr lang="en-US" altLang="ja-JP" sz="1400">
                <a:solidFill>
                  <a:srgbClr val="000000"/>
                </a:solidFill>
                <a:ea typeface="ＭＳ Ｐゴシック" charset="-128"/>
                <a:cs typeface="Arial" charset="0"/>
              </a:rPr>
              <a:t>business platform chemical</a:t>
            </a:r>
            <a:r>
              <a:rPr lang="ja-JP" altLang="en-US" sz="1400">
                <a:solidFill>
                  <a:srgbClr val="000000"/>
                </a:solidFill>
                <a:ea typeface="ＭＳ Ｐゴシック" charset="-128"/>
                <a:cs typeface="Arial" charset="0"/>
              </a:rPr>
              <a:t>”</a:t>
            </a:r>
            <a:endParaRPr lang="en-US" sz="1400">
              <a:solidFill>
                <a:srgbClr val="000000"/>
              </a:solidFill>
              <a:cs typeface="Arial" charset="0"/>
            </a:endParaRPr>
          </a:p>
        </p:txBody>
      </p:sp>
      <p:sp>
        <p:nvSpPr>
          <p:cNvPr id="2453515" name="AutoShape 13"/>
          <p:cNvSpPr>
            <a:spLocks/>
          </p:cNvSpPr>
          <p:nvPr/>
        </p:nvSpPr>
        <p:spPr bwMode="auto">
          <a:xfrm>
            <a:off x="303213" y="5235575"/>
            <a:ext cx="5010150" cy="315913"/>
          </a:xfrm>
          <a:prstGeom prst="roundRect">
            <a:avLst>
              <a:gd name="adj" fmla="val 11718"/>
            </a:avLst>
          </a:prstGeom>
          <a:solidFill>
            <a:srgbClr val="C6D9F1"/>
          </a:solidFill>
          <a:ln w="9525">
            <a:noFill/>
            <a:round/>
            <a:headEnd/>
            <a:tailEnd/>
          </a:ln>
        </p:spPr>
        <p:txBody>
          <a:bodyPr lIns="0" tIns="0" rIns="0" bIns="0" anchor="ctr" anchorCtr="1"/>
          <a:lstStyle/>
          <a:p>
            <a:pPr algn="ctr" defTabSz="914400" eaLnBrk="0" fontAlgn="base" hangingPunct="0">
              <a:spcBef>
                <a:spcPct val="0"/>
              </a:spcBef>
              <a:spcAft>
                <a:spcPct val="0"/>
              </a:spcAft>
            </a:pPr>
            <a:r>
              <a:rPr lang="en-US" sz="1400" dirty="0" smtClean="0">
                <a:solidFill>
                  <a:srgbClr val="000000"/>
                </a:solidFill>
                <a:cs typeface="Arial" charset="0"/>
              </a:rPr>
              <a:t>DuPont </a:t>
            </a:r>
            <a:r>
              <a:rPr lang="en-US" sz="1400" dirty="0">
                <a:solidFill>
                  <a:srgbClr val="000000"/>
                </a:solidFill>
                <a:cs typeface="Arial" charset="0"/>
              </a:rPr>
              <a:t>will lead commercial development</a:t>
            </a:r>
          </a:p>
        </p:txBody>
      </p:sp>
      <p:pic>
        <p:nvPicPr>
          <p:cNvPr id="2453517" name="Picture 15"/>
          <p:cNvPicPr>
            <a:picLocks noChangeArrowheads="1"/>
          </p:cNvPicPr>
          <p:nvPr/>
        </p:nvPicPr>
        <p:blipFill>
          <a:blip r:embed="rId2" cstate="email"/>
          <a:srcRect/>
          <a:stretch>
            <a:fillRect/>
          </a:stretch>
        </p:blipFill>
        <p:spPr bwMode="auto">
          <a:xfrm>
            <a:off x="5861050" y="1828800"/>
            <a:ext cx="3282950" cy="4687887"/>
          </a:xfrm>
          <a:prstGeom prst="rect">
            <a:avLst/>
          </a:prstGeom>
          <a:noFill/>
          <a:ln w="9525">
            <a:noFill/>
            <a:miter lim="800000"/>
            <a:headEnd/>
            <a:tailEnd/>
          </a:ln>
        </p:spPr>
      </p:pic>
      <p:sp>
        <p:nvSpPr>
          <p:cNvPr id="2453518" name="Rectangle 16"/>
          <p:cNvSpPr>
            <a:spLocks/>
          </p:cNvSpPr>
          <p:nvPr/>
        </p:nvSpPr>
        <p:spPr bwMode="auto">
          <a:xfrm>
            <a:off x="5330825" y="6432550"/>
            <a:ext cx="1374775" cy="425450"/>
          </a:xfrm>
          <a:prstGeom prst="rect">
            <a:avLst/>
          </a:prstGeom>
          <a:noFill/>
          <a:ln w="9525">
            <a:noFill/>
            <a:miter lim="800000"/>
            <a:headEnd/>
            <a:tailEnd/>
          </a:ln>
        </p:spPr>
        <p:txBody>
          <a:bodyPr lIns="0" tIns="0" rIns="40638" bIns="0"/>
          <a:lstStyle/>
          <a:p>
            <a:pPr marL="39688" algn="r" defTabSz="914400" eaLnBrk="0" fontAlgn="base" hangingPunct="0">
              <a:spcBef>
                <a:spcPct val="0"/>
              </a:spcBef>
              <a:spcAft>
                <a:spcPct val="0"/>
              </a:spcAft>
            </a:pPr>
            <a:r>
              <a:rPr lang="en-US" sz="1000" dirty="0">
                <a:solidFill>
                  <a:srgbClr val="000000"/>
                </a:solidFill>
                <a:latin typeface="Times New Roman" pitchFamily="18" charset="0"/>
                <a:cs typeface="Arial" charset="0"/>
              </a:rPr>
              <a:t>Concept tire – not available to consumers</a:t>
            </a:r>
          </a:p>
        </p:txBody>
      </p:sp>
      <p:sp>
        <p:nvSpPr>
          <p:cNvPr id="2453519" name="Rectangle 17"/>
          <p:cNvSpPr>
            <a:spLocks/>
          </p:cNvSpPr>
          <p:nvPr/>
        </p:nvSpPr>
        <p:spPr bwMode="auto">
          <a:xfrm>
            <a:off x="8783638" y="6602413"/>
            <a:ext cx="482600" cy="214312"/>
          </a:xfrm>
          <a:prstGeom prst="rect">
            <a:avLst/>
          </a:prstGeom>
          <a:noFill/>
          <a:ln w="9525">
            <a:noFill/>
            <a:miter lim="800000"/>
            <a:headEnd/>
            <a:tailEnd/>
          </a:ln>
        </p:spPr>
        <p:txBody>
          <a:bodyPr lIns="0" tIns="0" rIns="40638" bIns="0"/>
          <a:lstStyle/>
          <a:p>
            <a:pPr marL="39688" algn="ctr" defTabSz="914400" eaLnBrk="0" fontAlgn="base" hangingPunct="0">
              <a:spcBef>
                <a:spcPct val="0"/>
              </a:spcBef>
              <a:spcAft>
                <a:spcPct val="0"/>
              </a:spcAft>
            </a:pPr>
            <a:r>
              <a:rPr lang="en-US" sz="1000">
                <a:solidFill>
                  <a:srgbClr val="FFFFFF"/>
                </a:solidFill>
                <a:latin typeface="Times New Roman" pitchFamily="18" charset="0"/>
                <a:cs typeface="Arial" charset="0"/>
              </a:rPr>
              <a:t>17</a:t>
            </a:r>
          </a:p>
        </p:txBody>
      </p:sp>
      <p:sp>
        <p:nvSpPr>
          <p:cNvPr id="14" name="Title 1"/>
          <p:cNvSpPr txBox="1">
            <a:spLocks/>
          </p:cNvSpPr>
          <p:nvPr/>
        </p:nvSpPr>
        <p:spPr>
          <a:xfrm>
            <a:off x="152400" y="508000"/>
            <a:ext cx="8229600" cy="787400"/>
          </a:xfrm>
          <a:prstGeom prst="rect">
            <a:avLst/>
          </a:prstGeom>
        </p:spPr>
        <p:txBody>
          <a:bodyPr/>
          <a:lstStyle/>
          <a:p>
            <a:pPr defTabSz="914400">
              <a:spcBef>
                <a:spcPct val="0"/>
              </a:spcBef>
              <a:defRPr/>
            </a:pPr>
            <a:r>
              <a:rPr lang="en-US" sz="2400" b="1" dirty="0" smtClean="0">
                <a:solidFill>
                  <a:srgbClr val="272626"/>
                </a:solidFill>
                <a:latin typeface="Arial" pitchFamily="34" charset="0"/>
                <a:cs typeface="Arial" pitchFamily="34" charset="0"/>
              </a:rPr>
              <a:t>Biomaterials</a:t>
            </a:r>
            <a:endParaRPr lang="en-US" sz="2400" b="1" dirty="0">
              <a:solidFill>
                <a:srgbClr val="272626"/>
              </a:solidFill>
              <a:latin typeface="Arial" pitchFamily="34" charset="0"/>
              <a:cs typeface="Arial" pitchFamily="34" charset="0"/>
            </a:endParaRPr>
          </a:p>
        </p:txBody>
      </p:sp>
      <p:sp>
        <p:nvSpPr>
          <p:cNvPr id="15" name="Rectangle 14"/>
          <p:cNvSpPr/>
          <p:nvPr/>
        </p:nvSpPr>
        <p:spPr>
          <a:xfrm>
            <a:off x="0" y="1427946"/>
            <a:ext cx="9144000" cy="95251"/>
          </a:xfrm>
          <a:prstGeom prst="rect">
            <a:avLst/>
          </a:prstGeom>
          <a:solidFill>
            <a:srgbClr val="E41F3A">
              <a:lumMod val="75000"/>
            </a:srgbClr>
          </a:solidFill>
          <a:ln w="25400" cap="flat" cmpd="sng" algn="ctr">
            <a:noFill/>
            <a:prstDash val="solid"/>
          </a:ln>
          <a:effectLst/>
        </p:spPr>
        <p:txBody>
          <a:bodyPr rtlCol="0" anchor="ctr"/>
          <a:lstStyle/>
          <a:p>
            <a:pPr algn="ctr" defTabSz="914400">
              <a:defRPr/>
            </a:pPr>
            <a:endParaRPr lang="en-US" kern="0">
              <a:solidFill>
                <a:sysClr val="window" lastClr="FFFFFF"/>
              </a:solidFill>
            </a:endParaRPr>
          </a:p>
        </p:txBody>
      </p:sp>
      <p:grpSp>
        <p:nvGrpSpPr>
          <p:cNvPr id="2" name="Group 18"/>
          <p:cNvGrpSpPr/>
          <p:nvPr/>
        </p:nvGrpSpPr>
        <p:grpSpPr>
          <a:xfrm>
            <a:off x="8079062" y="1082040"/>
            <a:ext cx="822960" cy="822960"/>
            <a:chOff x="4061472" y="1172666"/>
            <a:chExt cx="1003300" cy="1003300"/>
          </a:xfrm>
        </p:grpSpPr>
        <p:sp>
          <p:nvSpPr>
            <p:cNvPr id="17" name="Oval 16"/>
            <p:cNvSpPr/>
            <p:nvPr/>
          </p:nvSpPr>
          <p:spPr>
            <a:xfrm>
              <a:off x="4061472" y="1172666"/>
              <a:ext cx="1003300" cy="1003300"/>
            </a:xfrm>
            <a:prstGeom prst="ellipse">
              <a:avLst/>
            </a:prstGeom>
            <a:solidFill>
              <a:sysClr val="window" lastClr="FFFFFF"/>
            </a:solidFill>
            <a:ln w="25400" cap="flat" cmpd="sng" algn="ctr">
              <a:noFill/>
              <a:prstDash val="solid"/>
            </a:ln>
            <a:effectLst>
              <a:outerShdw blurRad="165100" sx="102000" sy="102000" algn="ctr" rotWithShape="0">
                <a:prstClr val="black">
                  <a:alpha val="23000"/>
                </a:prstClr>
              </a:outerShdw>
            </a:effectLst>
          </p:spPr>
          <p:txBody>
            <a:bodyPr rtlCol="0" anchor="ctr"/>
            <a:lstStyle/>
            <a:p>
              <a:pPr algn="ctr" defTabSz="914400">
                <a:defRPr/>
              </a:pPr>
              <a:endParaRPr lang="en-US" kern="0">
                <a:solidFill>
                  <a:sysClr val="window" lastClr="FFFFFF"/>
                </a:solidFill>
              </a:endParaRPr>
            </a:p>
          </p:txBody>
        </p:sp>
        <p:pic>
          <p:nvPicPr>
            <p:cNvPr id="18" name="Picture 1"/>
            <p:cNvPicPr>
              <a:picLocks noChangeAspect="1" noChangeArrowheads="1"/>
            </p:cNvPicPr>
            <p:nvPr/>
          </p:nvPicPr>
          <p:blipFill>
            <a:blip r:embed="rId3" cstate="email"/>
            <a:srcRect r="6144"/>
            <a:stretch>
              <a:fillRect/>
            </a:stretch>
          </p:blipFill>
          <p:spPr bwMode="auto">
            <a:xfrm>
              <a:off x="4317107" y="1288176"/>
              <a:ext cx="455004" cy="759204"/>
            </a:xfrm>
            <a:prstGeom prst="rect">
              <a:avLst/>
            </a:prstGeom>
            <a:noFill/>
            <a:ln w="9525">
              <a:noFill/>
              <a:miter lim="800000"/>
              <a:headEnd/>
              <a:tailEnd/>
            </a:ln>
            <a:effectLst/>
          </p:spPr>
        </p:pic>
      </p:grpSp>
      <p:sp>
        <p:nvSpPr>
          <p:cNvPr id="20" name="Slide Number Placeholder 3"/>
          <p:cNvSpPr>
            <a:spLocks noGrp="1"/>
          </p:cNvSpPr>
          <p:nvPr>
            <p:ph type="sldNum" sz="quarter" idx="12"/>
          </p:nvPr>
        </p:nvSpPr>
        <p:spPr>
          <a:xfrm>
            <a:off x="8229600" y="6629400"/>
            <a:ext cx="457200" cy="228600"/>
          </a:xfrm>
        </p:spPr>
        <p:txBody>
          <a:bodyPr/>
          <a:lstStyle/>
          <a:p>
            <a:fld id="{48F4DF70-715E-4865-AF76-2280FB643A6D}" type="slidenum">
              <a:rPr lang="en-US" smtClean="0">
                <a:solidFill>
                  <a:srgbClr val="272626">
                    <a:tint val="75000"/>
                  </a:srgbClr>
                </a:solidFill>
              </a:rPr>
              <a:pPr/>
              <a:t>12</a:t>
            </a:fld>
            <a:endParaRPr lang="en-US" dirty="0">
              <a:solidFill>
                <a:srgbClr val="272626">
                  <a:tint val="75000"/>
                </a:srgbClr>
              </a:solidFill>
            </a:endParaRPr>
          </a:p>
        </p:txBody>
      </p:sp>
      <p:sp>
        <p:nvSpPr>
          <p:cNvPr id="21" name="Footer Placeholder 1"/>
          <p:cNvSpPr txBox="1">
            <a:spLocks/>
          </p:cNvSpPr>
          <p:nvPr/>
        </p:nvSpPr>
        <p:spPr>
          <a:xfrm>
            <a:off x="6172200" y="6492875"/>
            <a:ext cx="2895600" cy="365125"/>
          </a:xfrm>
          <a:prstGeom prst="rect">
            <a:avLst/>
          </a:prstGeom>
        </p:spPr>
        <p:txBody>
          <a:bodyPr vert="horz" lIns="91440" tIns="45720" rIns="91440" bIns="45720" rtlCol="0" anchor="ctr"/>
          <a:lstStyle/>
          <a:p>
            <a:pPr algn="r" defTabSz="914186">
              <a:defRPr/>
            </a:pPr>
            <a:r>
              <a:rPr lang="en-US" sz="1000" dirty="0" smtClean="0">
                <a:solidFill>
                  <a:srgbClr val="272626">
                    <a:tint val="75000"/>
                  </a:srgbClr>
                </a:solidFill>
              </a:rPr>
              <a:t>DuPont Confidential</a:t>
            </a:r>
            <a:endParaRPr lang="en-US" sz="1000" dirty="0">
              <a:solidFill>
                <a:srgbClr val="272626">
                  <a:tint val="75000"/>
                </a:srgbClr>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0" y="0"/>
            <a:ext cx="6400800" cy="650875"/>
          </a:xfrm>
          <a:noFill/>
        </p:spPr>
        <p:txBody>
          <a:bodyPr/>
          <a:lstStyle/>
          <a:p>
            <a:pPr eaLnBrk="1" hangingPunct="1"/>
            <a:r>
              <a:rPr lang="en-US" b="0" dirty="0" smtClean="0">
                <a:solidFill>
                  <a:schemeClr val="bg1"/>
                </a:solidFill>
                <a:latin typeface="Tahoma" pitchFamily="34" charset="0"/>
              </a:rPr>
              <a:t>A </a:t>
            </a:r>
            <a:r>
              <a:rPr lang="en-US" b="0" dirty="0" err="1" smtClean="0">
                <a:solidFill>
                  <a:schemeClr val="bg1"/>
                </a:solidFill>
                <a:latin typeface="Tahoma" pitchFamily="34" charset="0"/>
              </a:rPr>
              <a:t>BioIsoprene</a:t>
            </a:r>
            <a:r>
              <a:rPr lang="en-US" b="0" dirty="0" smtClean="0">
                <a:solidFill>
                  <a:schemeClr val="bg1"/>
                </a:solidFill>
                <a:latin typeface="Tahoma" pitchFamily="34" charset="0"/>
              </a:rPr>
              <a:t>™ Cell Factory</a:t>
            </a:r>
          </a:p>
        </p:txBody>
      </p:sp>
      <p:sp>
        <p:nvSpPr>
          <p:cNvPr id="6147" name="Rectangle 3"/>
          <p:cNvSpPr>
            <a:spLocks noGrp="1" noChangeArrowheads="1"/>
          </p:cNvSpPr>
          <p:nvPr>
            <p:ph type="body" idx="1"/>
          </p:nvPr>
        </p:nvSpPr>
        <p:spPr>
          <a:xfrm>
            <a:off x="242888" y="5287963"/>
            <a:ext cx="6399212" cy="1493837"/>
          </a:xfrm>
        </p:spPr>
        <p:txBody>
          <a:bodyPr/>
          <a:lstStyle/>
          <a:p>
            <a:pPr eaLnBrk="1" hangingPunct="1"/>
            <a:r>
              <a:rPr lang="en-US" smtClean="0">
                <a:latin typeface="Calibri" pitchFamily="34" charset="0"/>
              </a:rPr>
              <a:t>Multiple feedstocks possible</a:t>
            </a:r>
          </a:p>
          <a:p>
            <a:pPr eaLnBrk="1" hangingPunct="1"/>
            <a:r>
              <a:rPr lang="en-US" smtClean="0">
                <a:latin typeface="Calibri" pitchFamily="34" charset="0"/>
              </a:rPr>
              <a:t>Two feeder pathways to isoprene precursor</a:t>
            </a:r>
          </a:p>
          <a:p>
            <a:pPr eaLnBrk="1" hangingPunct="1"/>
            <a:r>
              <a:rPr lang="en-US" smtClean="0">
                <a:latin typeface="Calibri" pitchFamily="34" charset="0"/>
              </a:rPr>
              <a:t>Isoprene synthase</a:t>
            </a:r>
          </a:p>
          <a:p>
            <a:pPr eaLnBrk="1" hangingPunct="1"/>
            <a:endParaRPr lang="en-US" smtClean="0">
              <a:latin typeface="Calibri" pitchFamily="34" charset="0"/>
            </a:endParaRPr>
          </a:p>
        </p:txBody>
      </p:sp>
      <p:grpSp>
        <p:nvGrpSpPr>
          <p:cNvPr id="2" name="Group 4"/>
          <p:cNvGrpSpPr>
            <a:grpSpLocks/>
          </p:cNvGrpSpPr>
          <p:nvPr/>
        </p:nvGrpSpPr>
        <p:grpSpPr bwMode="auto">
          <a:xfrm>
            <a:off x="2082800" y="2519363"/>
            <a:ext cx="985838" cy="1860550"/>
            <a:chOff x="1312" y="1367"/>
            <a:chExt cx="621" cy="1172"/>
          </a:xfrm>
        </p:grpSpPr>
        <p:sp>
          <p:nvSpPr>
            <p:cNvPr id="6178" name="Text Box 5"/>
            <p:cNvSpPr txBox="1">
              <a:spLocks noChangeArrowheads="1"/>
            </p:cNvSpPr>
            <p:nvPr/>
          </p:nvSpPr>
          <p:spPr bwMode="auto">
            <a:xfrm>
              <a:off x="1344" y="1367"/>
              <a:ext cx="556" cy="384"/>
            </a:xfrm>
            <a:prstGeom prst="rect">
              <a:avLst/>
            </a:prstGeom>
            <a:noFill/>
            <a:ln w="28575">
              <a:solidFill>
                <a:schemeClr val="tx1"/>
              </a:solidFill>
              <a:miter lim="800000"/>
              <a:headEnd/>
              <a:tailEnd/>
            </a:ln>
          </p:spPr>
          <p:txBody>
            <a:bodyPr wrap="none">
              <a:spAutoFit/>
            </a:bodyPr>
            <a:lstStyle/>
            <a:p>
              <a:pPr algn="l">
                <a:spcBef>
                  <a:spcPct val="50000"/>
                </a:spcBef>
              </a:pPr>
              <a:r>
                <a:rPr lang="en-US" sz="1600">
                  <a:latin typeface="Calibri" pitchFamily="34" charset="0"/>
                </a:rPr>
                <a:t>C6 ►3C</a:t>
              </a:r>
              <a:br>
                <a:rPr lang="en-US" sz="1600">
                  <a:latin typeface="Calibri" pitchFamily="34" charset="0"/>
                </a:rPr>
              </a:br>
              <a:r>
                <a:rPr lang="en-US" sz="1600">
                  <a:latin typeface="Calibri" pitchFamily="34" charset="0"/>
                </a:rPr>
                <a:t>(C5)</a:t>
              </a:r>
            </a:p>
          </p:txBody>
        </p:sp>
        <p:sp>
          <p:nvSpPr>
            <p:cNvPr id="6179" name="Text Box 6"/>
            <p:cNvSpPr txBox="1">
              <a:spLocks noChangeArrowheads="1"/>
            </p:cNvSpPr>
            <p:nvPr/>
          </p:nvSpPr>
          <p:spPr bwMode="auto">
            <a:xfrm>
              <a:off x="1344" y="1915"/>
              <a:ext cx="556" cy="230"/>
            </a:xfrm>
            <a:prstGeom prst="rect">
              <a:avLst/>
            </a:prstGeom>
            <a:noFill/>
            <a:ln w="28575">
              <a:solidFill>
                <a:schemeClr val="tx1"/>
              </a:solidFill>
              <a:miter lim="800000"/>
              <a:headEnd/>
              <a:tailEnd/>
            </a:ln>
          </p:spPr>
          <p:txBody>
            <a:bodyPr wrap="none">
              <a:spAutoFit/>
            </a:bodyPr>
            <a:lstStyle/>
            <a:p>
              <a:pPr algn="l">
                <a:spcBef>
                  <a:spcPct val="50000"/>
                </a:spcBef>
              </a:pPr>
              <a:r>
                <a:rPr lang="en-US" sz="1600">
                  <a:latin typeface="Calibri" pitchFamily="34" charset="0"/>
                </a:rPr>
                <a:t>3C ►2C</a:t>
              </a:r>
            </a:p>
          </p:txBody>
        </p:sp>
        <p:sp>
          <p:nvSpPr>
            <p:cNvPr id="6180" name="Text Box 7"/>
            <p:cNvSpPr txBox="1">
              <a:spLocks noChangeArrowheads="1"/>
            </p:cNvSpPr>
            <p:nvPr/>
          </p:nvSpPr>
          <p:spPr bwMode="auto">
            <a:xfrm>
              <a:off x="1312" y="2309"/>
              <a:ext cx="621" cy="230"/>
            </a:xfrm>
            <a:prstGeom prst="rect">
              <a:avLst/>
            </a:prstGeom>
            <a:noFill/>
            <a:ln w="28575">
              <a:solidFill>
                <a:schemeClr val="tx1"/>
              </a:solidFill>
              <a:miter lim="800000"/>
              <a:headEnd/>
              <a:tailEnd/>
            </a:ln>
          </p:spPr>
          <p:txBody>
            <a:bodyPr wrap="none">
              <a:spAutoFit/>
            </a:bodyPr>
            <a:lstStyle/>
            <a:p>
              <a:pPr algn="l">
                <a:spcBef>
                  <a:spcPct val="50000"/>
                </a:spcBef>
              </a:pPr>
              <a:r>
                <a:rPr lang="en-US" sz="1600">
                  <a:latin typeface="Calibri" pitchFamily="34" charset="0"/>
                </a:rPr>
                <a:t>16C ►2C</a:t>
              </a:r>
            </a:p>
          </p:txBody>
        </p:sp>
      </p:grpSp>
      <p:sp>
        <p:nvSpPr>
          <p:cNvPr id="6149" name="Text Box 8"/>
          <p:cNvSpPr txBox="1">
            <a:spLocks noChangeArrowheads="1"/>
          </p:cNvSpPr>
          <p:nvPr/>
        </p:nvSpPr>
        <p:spPr bwMode="auto">
          <a:xfrm>
            <a:off x="6075363" y="3144838"/>
            <a:ext cx="957262" cy="609600"/>
          </a:xfrm>
          <a:prstGeom prst="rect">
            <a:avLst/>
          </a:prstGeom>
          <a:noFill/>
          <a:ln w="28575">
            <a:solidFill>
              <a:schemeClr val="tx1"/>
            </a:solidFill>
            <a:miter lim="800000"/>
            <a:headEnd/>
            <a:tailEnd/>
          </a:ln>
        </p:spPr>
        <p:txBody>
          <a:bodyPr wrap="none">
            <a:spAutoFit/>
          </a:bodyPr>
          <a:lstStyle/>
          <a:p>
            <a:pPr algn="l">
              <a:spcBef>
                <a:spcPct val="50000"/>
              </a:spcBef>
            </a:pPr>
            <a:r>
              <a:rPr lang="en-US" sz="1600">
                <a:latin typeface="Calibri" pitchFamily="34" charset="0"/>
              </a:rPr>
              <a:t>Isoprene</a:t>
            </a:r>
            <a:br>
              <a:rPr lang="en-US" sz="1600">
                <a:latin typeface="Calibri" pitchFamily="34" charset="0"/>
              </a:rPr>
            </a:br>
            <a:r>
              <a:rPr lang="en-US" sz="1600">
                <a:latin typeface="Calibri" pitchFamily="34" charset="0"/>
              </a:rPr>
              <a:t>Synthase</a:t>
            </a:r>
          </a:p>
        </p:txBody>
      </p:sp>
      <p:sp>
        <p:nvSpPr>
          <p:cNvPr id="6150" name="Text Box 9"/>
          <p:cNvSpPr txBox="1">
            <a:spLocks noChangeArrowheads="1"/>
          </p:cNvSpPr>
          <p:nvPr/>
        </p:nvSpPr>
        <p:spPr bwMode="auto">
          <a:xfrm>
            <a:off x="7864475" y="3144838"/>
            <a:ext cx="976313" cy="609600"/>
          </a:xfrm>
          <a:prstGeom prst="rect">
            <a:avLst/>
          </a:prstGeom>
          <a:noFill/>
          <a:ln w="28575">
            <a:solidFill>
              <a:schemeClr val="tx1"/>
            </a:solidFill>
            <a:miter lim="800000"/>
            <a:headEnd/>
            <a:tailEnd/>
          </a:ln>
        </p:spPr>
        <p:txBody>
          <a:bodyPr wrap="none">
            <a:spAutoFit/>
          </a:bodyPr>
          <a:lstStyle/>
          <a:p>
            <a:pPr algn="l">
              <a:spcBef>
                <a:spcPct val="50000"/>
              </a:spcBef>
            </a:pPr>
            <a:r>
              <a:rPr lang="en-US" sz="1600">
                <a:latin typeface="Calibri" pitchFamily="34" charset="0"/>
              </a:rPr>
              <a:t>Isoprene</a:t>
            </a:r>
            <a:br>
              <a:rPr lang="en-US" sz="1600">
                <a:latin typeface="Calibri" pitchFamily="34" charset="0"/>
              </a:rPr>
            </a:br>
            <a:r>
              <a:rPr lang="en-US" sz="1600">
                <a:latin typeface="Calibri" pitchFamily="34" charset="0"/>
              </a:rPr>
              <a:t>Recovery</a:t>
            </a:r>
          </a:p>
        </p:txBody>
      </p:sp>
      <p:sp>
        <p:nvSpPr>
          <p:cNvPr id="6151" name="Text Box 10"/>
          <p:cNvSpPr txBox="1">
            <a:spLocks noChangeArrowheads="1"/>
          </p:cNvSpPr>
          <p:nvPr/>
        </p:nvSpPr>
        <p:spPr bwMode="auto">
          <a:xfrm>
            <a:off x="301625" y="2232025"/>
            <a:ext cx="868363" cy="365125"/>
          </a:xfrm>
          <a:prstGeom prst="rect">
            <a:avLst/>
          </a:prstGeom>
          <a:noFill/>
          <a:ln w="28575">
            <a:solidFill>
              <a:schemeClr val="tx2"/>
            </a:solidFill>
            <a:miter lim="800000"/>
            <a:headEnd/>
            <a:tailEnd/>
          </a:ln>
        </p:spPr>
        <p:txBody>
          <a:bodyPr wrap="none">
            <a:spAutoFit/>
          </a:bodyPr>
          <a:lstStyle/>
          <a:p>
            <a:pPr algn="l">
              <a:spcBef>
                <a:spcPct val="50000"/>
              </a:spcBef>
            </a:pPr>
            <a:r>
              <a:rPr lang="en-US" sz="1600">
                <a:solidFill>
                  <a:schemeClr val="tx2"/>
                </a:solidFill>
                <a:latin typeface="Calibri" pitchFamily="34" charset="0"/>
              </a:rPr>
              <a:t>Glucose</a:t>
            </a:r>
          </a:p>
        </p:txBody>
      </p:sp>
      <p:sp>
        <p:nvSpPr>
          <p:cNvPr id="6152" name="Text Box 11"/>
          <p:cNvSpPr txBox="1">
            <a:spLocks noChangeArrowheads="1"/>
          </p:cNvSpPr>
          <p:nvPr/>
        </p:nvSpPr>
        <p:spPr bwMode="auto">
          <a:xfrm>
            <a:off x="246063" y="2840038"/>
            <a:ext cx="982662" cy="609600"/>
          </a:xfrm>
          <a:prstGeom prst="rect">
            <a:avLst/>
          </a:prstGeom>
          <a:noFill/>
          <a:ln w="28575">
            <a:solidFill>
              <a:schemeClr val="tx2"/>
            </a:solidFill>
            <a:miter lim="800000"/>
            <a:headEnd/>
            <a:tailEnd/>
          </a:ln>
        </p:spPr>
        <p:txBody>
          <a:bodyPr wrap="none">
            <a:spAutoFit/>
          </a:bodyPr>
          <a:lstStyle/>
          <a:p>
            <a:pPr algn="l">
              <a:spcBef>
                <a:spcPct val="50000"/>
              </a:spcBef>
            </a:pPr>
            <a:r>
              <a:rPr lang="en-US" sz="1600">
                <a:solidFill>
                  <a:schemeClr val="tx2"/>
                </a:solidFill>
                <a:latin typeface="Calibri" pitchFamily="34" charset="0"/>
              </a:rPr>
              <a:t>Sucrose /</a:t>
            </a:r>
            <a:br>
              <a:rPr lang="en-US" sz="1600">
                <a:solidFill>
                  <a:schemeClr val="tx2"/>
                </a:solidFill>
                <a:latin typeface="Calibri" pitchFamily="34" charset="0"/>
              </a:rPr>
            </a:br>
            <a:r>
              <a:rPr lang="en-US" sz="1600">
                <a:solidFill>
                  <a:schemeClr val="tx2"/>
                </a:solidFill>
                <a:latin typeface="Calibri" pitchFamily="34" charset="0"/>
              </a:rPr>
              <a:t>Biomass</a:t>
            </a:r>
          </a:p>
        </p:txBody>
      </p:sp>
      <p:sp>
        <p:nvSpPr>
          <p:cNvPr id="6153" name="Text Box 12"/>
          <p:cNvSpPr txBox="1">
            <a:spLocks noChangeArrowheads="1"/>
          </p:cNvSpPr>
          <p:nvPr/>
        </p:nvSpPr>
        <p:spPr bwMode="auto">
          <a:xfrm>
            <a:off x="290513" y="3692525"/>
            <a:ext cx="892175" cy="365125"/>
          </a:xfrm>
          <a:prstGeom prst="rect">
            <a:avLst/>
          </a:prstGeom>
          <a:noFill/>
          <a:ln w="28575">
            <a:solidFill>
              <a:schemeClr val="tx2"/>
            </a:solidFill>
            <a:miter lim="800000"/>
            <a:headEnd/>
            <a:tailEnd/>
          </a:ln>
        </p:spPr>
        <p:txBody>
          <a:bodyPr wrap="none">
            <a:spAutoFit/>
          </a:bodyPr>
          <a:lstStyle/>
          <a:p>
            <a:pPr algn="l">
              <a:spcBef>
                <a:spcPct val="50000"/>
              </a:spcBef>
            </a:pPr>
            <a:r>
              <a:rPr lang="en-US" sz="1600">
                <a:solidFill>
                  <a:schemeClr val="tx2"/>
                </a:solidFill>
                <a:latin typeface="Calibri" pitchFamily="34" charset="0"/>
              </a:rPr>
              <a:t>Glycerol</a:t>
            </a:r>
          </a:p>
        </p:txBody>
      </p:sp>
      <p:sp>
        <p:nvSpPr>
          <p:cNvPr id="6154" name="Text Box 13"/>
          <p:cNvSpPr txBox="1">
            <a:spLocks noChangeArrowheads="1"/>
          </p:cNvSpPr>
          <p:nvPr/>
        </p:nvSpPr>
        <p:spPr bwMode="auto">
          <a:xfrm>
            <a:off x="242888" y="4302125"/>
            <a:ext cx="987425" cy="365125"/>
          </a:xfrm>
          <a:prstGeom prst="rect">
            <a:avLst/>
          </a:prstGeom>
          <a:noFill/>
          <a:ln w="28575">
            <a:solidFill>
              <a:schemeClr val="tx2"/>
            </a:solidFill>
            <a:miter lim="800000"/>
            <a:headEnd/>
            <a:tailEnd/>
          </a:ln>
        </p:spPr>
        <p:txBody>
          <a:bodyPr wrap="none">
            <a:spAutoFit/>
          </a:bodyPr>
          <a:lstStyle/>
          <a:p>
            <a:pPr algn="l">
              <a:spcBef>
                <a:spcPct val="50000"/>
              </a:spcBef>
            </a:pPr>
            <a:r>
              <a:rPr lang="en-US" sz="1600">
                <a:solidFill>
                  <a:schemeClr val="tx2"/>
                </a:solidFill>
                <a:latin typeface="Calibri" pitchFamily="34" charset="0"/>
              </a:rPr>
              <a:t>Plant Oils</a:t>
            </a:r>
          </a:p>
        </p:txBody>
      </p:sp>
      <p:grpSp>
        <p:nvGrpSpPr>
          <p:cNvPr id="3" name="Group 14"/>
          <p:cNvGrpSpPr>
            <a:grpSpLocks/>
          </p:cNvGrpSpPr>
          <p:nvPr/>
        </p:nvGrpSpPr>
        <p:grpSpPr bwMode="auto">
          <a:xfrm>
            <a:off x="3884613" y="2608263"/>
            <a:ext cx="1382712" cy="1684337"/>
            <a:chOff x="2447" y="1478"/>
            <a:chExt cx="871" cy="1061"/>
          </a:xfrm>
        </p:grpSpPr>
        <p:sp>
          <p:nvSpPr>
            <p:cNvPr id="6171" name="Text Box 15"/>
            <p:cNvSpPr txBox="1">
              <a:spLocks noChangeArrowheads="1"/>
            </p:cNvSpPr>
            <p:nvPr/>
          </p:nvSpPr>
          <p:spPr bwMode="auto">
            <a:xfrm>
              <a:off x="2469" y="1478"/>
              <a:ext cx="849" cy="230"/>
            </a:xfrm>
            <a:prstGeom prst="rect">
              <a:avLst/>
            </a:prstGeom>
            <a:noFill/>
            <a:ln w="28575">
              <a:solidFill>
                <a:schemeClr val="tx1"/>
              </a:solidFill>
              <a:miter lim="800000"/>
              <a:headEnd/>
              <a:tailEnd/>
            </a:ln>
          </p:spPr>
          <p:txBody>
            <a:bodyPr wrap="none">
              <a:spAutoFit/>
            </a:bodyPr>
            <a:lstStyle/>
            <a:p>
              <a:pPr algn="l">
                <a:spcBef>
                  <a:spcPct val="50000"/>
                </a:spcBef>
              </a:pPr>
              <a:r>
                <a:rPr lang="en-US" sz="1600">
                  <a:latin typeface="Calibri" pitchFamily="34" charset="0"/>
                </a:rPr>
                <a:t>MEP Pathway</a:t>
              </a:r>
            </a:p>
          </p:txBody>
        </p:sp>
        <p:sp>
          <p:nvSpPr>
            <p:cNvPr id="6172" name="Text Box 16"/>
            <p:cNvSpPr txBox="1">
              <a:spLocks noChangeArrowheads="1"/>
            </p:cNvSpPr>
            <p:nvPr/>
          </p:nvSpPr>
          <p:spPr bwMode="auto">
            <a:xfrm>
              <a:off x="2447" y="2309"/>
              <a:ext cx="867" cy="230"/>
            </a:xfrm>
            <a:prstGeom prst="rect">
              <a:avLst/>
            </a:prstGeom>
            <a:noFill/>
            <a:ln w="28575">
              <a:solidFill>
                <a:schemeClr val="tx1"/>
              </a:solidFill>
              <a:miter lim="800000"/>
              <a:headEnd/>
              <a:tailEnd/>
            </a:ln>
          </p:spPr>
          <p:txBody>
            <a:bodyPr wrap="none">
              <a:spAutoFit/>
            </a:bodyPr>
            <a:lstStyle/>
            <a:p>
              <a:pPr algn="l">
                <a:spcBef>
                  <a:spcPct val="50000"/>
                </a:spcBef>
              </a:pPr>
              <a:r>
                <a:rPr lang="en-US" sz="1600">
                  <a:latin typeface="Calibri" pitchFamily="34" charset="0"/>
                </a:rPr>
                <a:t>MVA Pathway</a:t>
              </a:r>
            </a:p>
          </p:txBody>
        </p:sp>
        <p:grpSp>
          <p:nvGrpSpPr>
            <p:cNvPr id="4" name="Group 17"/>
            <p:cNvGrpSpPr>
              <a:grpSpLocks/>
            </p:cNvGrpSpPr>
            <p:nvPr/>
          </p:nvGrpSpPr>
          <p:grpSpPr bwMode="auto">
            <a:xfrm>
              <a:off x="2588" y="1857"/>
              <a:ext cx="584" cy="303"/>
              <a:chOff x="2741" y="2308"/>
              <a:chExt cx="584" cy="303"/>
            </a:xfrm>
          </p:grpSpPr>
          <p:sp>
            <p:nvSpPr>
              <p:cNvPr id="6174" name="Oval 18"/>
              <p:cNvSpPr>
                <a:spLocks noChangeArrowheads="1"/>
              </p:cNvSpPr>
              <p:nvPr/>
            </p:nvSpPr>
            <p:spPr bwMode="auto">
              <a:xfrm>
                <a:off x="2741" y="2308"/>
                <a:ext cx="356" cy="303"/>
              </a:xfrm>
              <a:prstGeom prst="ellipse">
                <a:avLst/>
              </a:prstGeom>
              <a:solidFill>
                <a:srgbClr val="99CCFF"/>
              </a:solidFill>
              <a:ln w="28575">
                <a:solidFill>
                  <a:schemeClr val="tx1"/>
                </a:solidFill>
                <a:round/>
                <a:headEnd/>
                <a:tailEnd/>
              </a:ln>
            </p:spPr>
            <p:txBody>
              <a:bodyPr wrap="none" anchor="ctr">
                <a:spAutoFit/>
              </a:bodyPr>
              <a:lstStyle/>
              <a:p>
                <a:endParaRPr lang="en-US"/>
              </a:p>
            </p:txBody>
          </p:sp>
          <p:sp>
            <p:nvSpPr>
              <p:cNvPr id="6175" name="Oval 19"/>
              <p:cNvSpPr>
                <a:spLocks noChangeArrowheads="1"/>
              </p:cNvSpPr>
              <p:nvPr/>
            </p:nvSpPr>
            <p:spPr bwMode="auto">
              <a:xfrm>
                <a:off x="2855" y="2308"/>
                <a:ext cx="356" cy="303"/>
              </a:xfrm>
              <a:prstGeom prst="ellipse">
                <a:avLst/>
              </a:prstGeom>
              <a:solidFill>
                <a:srgbClr val="99CCFF"/>
              </a:solidFill>
              <a:ln w="28575">
                <a:solidFill>
                  <a:schemeClr val="tx1"/>
                </a:solidFill>
                <a:round/>
                <a:headEnd/>
                <a:tailEnd/>
              </a:ln>
            </p:spPr>
            <p:txBody>
              <a:bodyPr wrap="none" anchor="ctr">
                <a:spAutoFit/>
              </a:bodyPr>
              <a:lstStyle/>
              <a:p>
                <a:endParaRPr lang="en-US"/>
              </a:p>
            </p:txBody>
          </p:sp>
          <p:sp>
            <p:nvSpPr>
              <p:cNvPr id="6176" name="Oval 20"/>
              <p:cNvSpPr>
                <a:spLocks noChangeArrowheads="1"/>
              </p:cNvSpPr>
              <p:nvPr/>
            </p:nvSpPr>
            <p:spPr bwMode="auto">
              <a:xfrm>
                <a:off x="2969" y="2308"/>
                <a:ext cx="356" cy="303"/>
              </a:xfrm>
              <a:prstGeom prst="ellipse">
                <a:avLst/>
              </a:prstGeom>
              <a:solidFill>
                <a:srgbClr val="99CCFF"/>
              </a:solidFill>
              <a:ln w="28575">
                <a:solidFill>
                  <a:schemeClr val="tx1"/>
                </a:solidFill>
                <a:round/>
                <a:headEnd/>
                <a:tailEnd/>
              </a:ln>
            </p:spPr>
            <p:txBody>
              <a:bodyPr wrap="none" anchor="ctr">
                <a:spAutoFit/>
              </a:bodyPr>
              <a:lstStyle/>
              <a:p>
                <a:endParaRPr lang="en-US"/>
              </a:p>
            </p:txBody>
          </p:sp>
          <p:sp>
            <p:nvSpPr>
              <p:cNvPr id="6177" name="Text Box 21"/>
              <p:cNvSpPr txBox="1">
                <a:spLocks noChangeArrowheads="1"/>
              </p:cNvSpPr>
              <p:nvPr/>
            </p:nvSpPr>
            <p:spPr bwMode="auto">
              <a:xfrm>
                <a:off x="2959" y="2362"/>
                <a:ext cx="356" cy="212"/>
              </a:xfrm>
              <a:prstGeom prst="rect">
                <a:avLst/>
              </a:prstGeom>
              <a:noFill/>
              <a:ln w="28575">
                <a:noFill/>
                <a:miter lim="800000"/>
                <a:headEnd/>
                <a:tailEnd/>
              </a:ln>
            </p:spPr>
            <p:txBody>
              <a:bodyPr wrap="none">
                <a:spAutoFit/>
              </a:bodyPr>
              <a:lstStyle/>
              <a:p>
                <a:pPr algn="l">
                  <a:spcBef>
                    <a:spcPct val="50000"/>
                  </a:spcBef>
                </a:pPr>
                <a:r>
                  <a:rPr lang="en-US" sz="1600">
                    <a:latin typeface="Calibri" pitchFamily="34" charset="0"/>
                  </a:rPr>
                  <a:t>Cells</a:t>
                </a:r>
              </a:p>
            </p:txBody>
          </p:sp>
        </p:grpSp>
      </p:grpSp>
      <p:cxnSp>
        <p:nvCxnSpPr>
          <p:cNvPr id="6156" name="AutoShape 22"/>
          <p:cNvCxnSpPr>
            <a:cxnSpLocks noChangeShapeType="1"/>
            <a:stCxn id="6151" idx="3"/>
            <a:endCxn id="6178" idx="1"/>
          </p:cNvCxnSpPr>
          <p:nvPr/>
        </p:nvCxnSpPr>
        <p:spPr bwMode="auto">
          <a:xfrm>
            <a:off x="1184275" y="2414588"/>
            <a:ext cx="935038" cy="409575"/>
          </a:xfrm>
          <a:prstGeom prst="bentConnector3">
            <a:avLst>
              <a:gd name="adj1" fmla="val 49917"/>
            </a:avLst>
          </a:prstGeom>
          <a:noFill/>
          <a:ln w="9525">
            <a:solidFill>
              <a:schemeClr val="tx1"/>
            </a:solidFill>
            <a:miter lim="800000"/>
            <a:headEnd/>
            <a:tailEnd type="triangle" w="med" len="med"/>
          </a:ln>
        </p:spPr>
      </p:cxnSp>
      <p:cxnSp>
        <p:nvCxnSpPr>
          <p:cNvPr id="6157" name="AutoShape 23"/>
          <p:cNvCxnSpPr>
            <a:cxnSpLocks noChangeShapeType="1"/>
            <a:stCxn id="6152" idx="3"/>
            <a:endCxn id="6178" idx="1"/>
          </p:cNvCxnSpPr>
          <p:nvPr/>
        </p:nvCxnSpPr>
        <p:spPr bwMode="auto">
          <a:xfrm flipV="1">
            <a:off x="1243013" y="2824163"/>
            <a:ext cx="876300" cy="320675"/>
          </a:xfrm>
          <a:prstGeom prst="bentConnector3">
            <a:avLst>
              <a:gd name="adj1" fmla="val 49819"/>
            </a:avLst>
          </a:prstGeom>
          <a:noFill/>
          <a:ln w="9525">
            <a:solidFill>
              <a:schemeClr val="tx1"/>
            </a:solidFill>
            <a:miter lim="800000"/>
            <a:headEnd/>
            <a:tailEnd type="triangle" w="med" len="med"/>
          </a:ln>
        </p:spPr>
      </p:cxnSp>
      <p:cxnSp>
        <p:nvCxnSpPr>
          <p:cNvPr id="6158" name="AutoShape 24"/>
          <p:cNvCxnSpPr>
            <a:cxnSpLocks noChangeShapeType="1"/>
            <a:stCxn id="6153" idx="3"/>
            <a:endCxn id="6179" idx="1"/>
          </p:cNvCxnSpPr>
          <p:nvPr/>
        </p:nvCxnSpPr>
        <p:spPr bwMode="auto">
          <a:xfrm flipV="1">
            <a:off x="1196975" y="3571875"/>
            <a:ext cx="922338" cy="303213"/>
          </a:xfrm>
          <a:prstGeom prst="bentConnector3">
            <a:avLst>
              <a:gd name="adj1" fmla="val 49912"/>
            </a:avLst>
          </a:prstGeom>
          <a:noFill/>
          <a:ln w="9525">
            <a:solidFill>
              <a:schemeClr val="tx1"/>
            </a:solidFill>
            <a:miter lim="800000"/>
            <a:headEnd/>
            <a:tailEnd type="triangle" w="med" len="med"/>
          </a:ln>
        </p:spPr>
      </p:cxnSp>
      <p:cxnSp>
        <p:nvCxnSpPr>
          <p:cNvPr id="6159" name="AutoShape 25"/>
          <p:cNvCxnSpPr>
            <a:cxnSpLocks noChangeShapeType="1"/>
            <a:stCxn id="6154" idx="3"/>
            <a:endCxn id="6180" idx="1"/>
          </p:cNvCxnSpPr>
          <p:nvPr/>
        </p:nvCxnSpPr>
        <p:spPr bwMode="auto">
          <a:xfrm flipV="1">
            <a:off x="1244600" y="4197350"/>
            <a:ext cx="823913" cy="287338"/>
          </a:xfrm>
          <a:prstGeom prst="bentConnector3">
            <a:avLst>
              <a:gd name="adj1" fmla="val 49903"/>
            </a:avLst>
          </a:prstGeom>
          <a:noFill/>
          <a:ln w="9525">
            <a:solidFill>
              <a:schemeClr val="tx1"/>
            </a:solidFill>
            <a:miter lim="800000"/>
            <a:headEnd/>
            <a:tailEnd type="triangle" w="med" len="med"/>
          </a:ln>
        </p:spPr>
      </p:cxnSp>
      <p:cxnSp>
        <p:nvCxnSpPr>
          <p:cNvPr id="6160" name="AutoShape 26"/>
          <p:cNvCxnSpPr>
            <a:cxnSpLocks noChangeShapeType="1"/>
            <a:stCxn id="6178" idx="2"/>
            <a:endCxn id="6179" idx="0"/>
          </p:cNvCxnSpPr>
          <p:nvPr/>
        </p:nvCxnSpPr>
        <p:spPr bwMode="auto">
          <a:xfrm rot="5400000">
            <a:off x="2459037" y="3259138"/>
            <a:ext cx="231775" cy="0"/>
          </a:xfrm>
          <a:prstGeom prst="straightConnector1">
            <a:avLst/>
          </a:prstGeom>
          <a:noFill/>
          <a:ln w="9525">
            <a:solidFill>
              <a:schemeClr val="tx1"/>
            </a:solidFill>
            <a:round/>
            <a:headEnd/>
            <a:tailEnd type="triangle" w="med" len="med"/>
          </a:ln>
        </p:spPr>
      </p:cxnSp>
      <p:cxnSp>
        <p:nvCxnSpPr>
          <p:cNvPr id="6161" name="AutoShape 27"/>
          <p:cNvCxnSpPr>
            <a:cxnSpLocks noChangeShapeType="1"/>
            <a:stCxn id="6178" idx="3"/>
            <a:endCxn id="6171" idx="1"/>
          </p:cNvCxnSpPr>
          <p:nvPr/>
        </p:nvCxnSpPr>
        <p:spPr bwMode="auto">
          <a:xfrm flipV="1">
            <a:off x="3030538" y="2790825"/>
            <a:ext cx="874712" cy="33338"/>
          </a:xfrm>
          <a:prstGeom prst="bentConnector3">
            <a:avLst>
              <a:gd name="adj1" fmla="val 49907"/>
            </a:avLst>
          </a:prstGeom>
          <a:noFill/>
          <a:ln w="9525">
            <a:solidFill>
              <a:schemeClr val="tx1"/>
            </a:solidFill>
            <a:miter lim="800000"/>
            <a:headEnd/>
            <a:tailEnd type="triangle" w="med" len="med"/>
          </a:ln>
        </p:spPr>
      </p:cxnSp>
      <p:cxnSp>
        <p:nvCxnSpPr>
          <p:cNvPr id="6162" name="AutoShape 28"/>
          <p:cNvCxnSpPr>
            <a:cxnSpLocks noChangeShapeType="1"/>
            <a:stCxn id="6178" idx="3"/>
          </p:cNvCxnSpPr>
          <p:nvPr/>
        </p:nvCxnSpPr>
        <p:spPr bwMode="auto">
          <a:xfrm>
            <a:off x="3030538" y="2824163"/>
            <a:ext cx="1077912" cy="441325"/>
          </a:xfrm>
          <a:prstGeom prst="bentConnector3">
            <a:avLst>
              <a:gd name="adj1" fmla="val 25037"/>
            </a:avLst>
          </a:prstGeom>
          <a:noFill/>
          <a:ln w="9525">
            <a:solidFill>
              <a:schemeClr val="tx1"/>
            </a:solidFill>
            <a:miter lim="800000"/>
            <a:headEnd/>
            <a:tailEnd type="triangle" w="med" len="med"/>
          </a:ln>
        </p:spPr>
      </p:cxnSp>
      <p:cxnSp>
        <p:nvCxnSpPr>
          <p:cNvPr id="6163" name="AutoShape 29"/>
          <p:cNvCxnSpPr>
            <a:cxnSpLocks noChangeShapeType="1"/>
            <a:stCxn id="6179" idx="3"/>
            <a:endCxn id="6174" idx="2"/>
          </p:cNvCxnSpPr>
          <p:nvPr/>
        </p:nvCxnSpPr>
        <p:spPr bwMode="auto">
          <a:xfrm flipV="1">
            <a:off x="3030538" y="3451225"/>
            <a:ext cx="1063625" cy="120650"/>
          </a:xfrm>
          <a:prstGeom prst="bentConnector3">
            <a:avLst>
              <a:gd name="adj1" fmla="val 50000"/>
            </a:avLst>
          </a:prstGeom>
          <a:noFill/>
          <a:ln w="9525">
            <a:solidFill>
              <a:schemeClr val="tx1"/>
            </a:solidFill>
            <a:miter lim="800000"/>
            <a:headEnd/>
            <a:tailEnd type="triangle" w="med" len="med"/>
          </a:ln>
        </p:spPr>
      </p:cxnSp>
      <p:cxnSp>
        <p:nvCxnSpPr>
          <p:cNvPr id="6164" name="AutoShape 30"/>
          <p:cNvCxnSpPr>
            <a:cxnSpLocks noChangeShapeType="1"/>
            <a:stCxn id="6179" idx="3"/>
            <a:endCxn id="6172" idx="1"/>
          </p:cNvCxnSpPr>
          <p:nvPr/>
        </p:nvCxnSpPr>
        <p:spPr bwMode="auto">
          <a:xfrm>
            <a:off x="3030538" y="3571875"/>
            <a:ext cx="839787" cy="538163"/>
          </a:xfrm>
          <a:prstGeom prst="bentConnector3">
            <a:avLst>
              <a:gd name="adj1" fmla="val 49907"/>
            </a:avLst>
          </a:prstGeom>
          <a:noFill/>
          <a:ln w="9525">
            <a:solidFill>
              <a:schemeClr val="tx1"/>
            </a:solidFill>
            <a:miter lim="800000"/>
            <a:headEnd/>
            <a:tailEnd type="triangle" w="med" len="med"/>
          </a:ln>
        </p:spPr>
      </p:cxnSp>
      <p:cxnSp>
        <p:nvCxnSpPr>
          <p:cNvPr id="6165" name="AutoShape 31"/>
          <p:cNvCxnSpPr>
            <a:cxnSpLocks noChangeShapeType="1"/>
            <a:stCxn id="6180" idx="3"/>
            <a:endCxn id="6172" idx="1"/>
          </p:cNvCxnSpPr>
          <p:nvPr/>
        </p:nvCxnSpPr>
        <p:spPr bwMode="auto">
          <a:xfrm flipV="1">
            <a:off x="3082925" y="4110038"/>
            <a:ext cx="787400" cy="87312"/>
          </a:xfrm>
          <a:prstGeom prst="bentConnector3">
            <a:avLst>
              <a:gd name="adj1" fmla="val 49796"/>
            </a:avLst>
          </a:prstGeom>
          <a:noFill/>
          <a:ln w="9525">
            <a:solidFill>
              <a:schemeClr val="tx1"/>
            </a:solidFill>
            <a:miter lim="800000"/>
            <a:headEnd/>
            <a:tailEnd type="triangle" w="med" len="med"/>
          </a:ln>
        </p:spPr>
      </p:cxnSp>
      <p:cxnSp>
        <p:nvCxnSpPr>
          <p:cNvPr id="6166" name="AutoShape 32"/>
          <p:cNvCxnSpPr>
            <a:cxnSpLocks noChangeShapeType="1"/>
            <a:stCxn id="6171" idx="3"/>
            <a:endCxn id="6149" idx="1"/>
          </p:cNvCxnSpPr>
          <p:nvPr/>
        </p:nvCxnSpPr>
        <p:spPr bwMode="auto">
          <a:xfrm>
            <a:off x="5281613" y="2790825"/>
            <a:ext cx="779462" cy="658813"/>
          </a:xfrm>
          <a:prstGeom prst="bentConnector3">
            <a:avLst>
              <a:gd name="adj1" fmla="val 49898"/>
            </a:avLst>
          </a:prstGeom>
          <a:noFill/>
          <a:ln w="9525">
            <a:solidFill>
              <a:schemeClr val="tx1"/>
            </a:solidFill>
            <a:miter lim="800000"/>
            <a:headEnd/>
            <a:tailEnd type="triangle" w="med" len="med"/>
          </a:ln>
        </p:spPr>
      </p:cxnSp>
      <p:cxnSp>
        <p:nvCxnSpPr>
          <p:cNvPr id="6167" name="AutoShape 33"/>
          <p:cNvCxnSpPr>
            <a:cxnSpLocks noChangeShapeType="1"/>
            <a:stCxn id="6172" idx="3"/>
            <a:endCxn id="6149" idx="1"/>
          </p:cNvCxnSpPr>
          <p:nvPr/>
        </p:nvCxnSpPr>
        <p:spPr bwMode="auto">
          <a:xfrm flipV="1">
            <a:off x="5275263" y="3449638"/>
            <a:ext cx="785812" cy="660400"/>
          </a:xfrm>
          <a:prstGeom prst="bentConnector3">
            <a:avLst>
              <a:gd name="adj1" fmla="val 49898"/>
            </a:avLst>
          </a:prstGeom>
          <a:noFill/>
          <a:ln w="9525">
            <a:solidFill>
              <a:schemeClr val="tx1"/>
            </a:solidFill>
            <a:miter lim="800000"/>
            <a:headEnd/>
            <a:tailEnd type="triangle" w="med" len="med"/>
          </a:ln>
        </p:spPr>
      </p:cxnSp>
      <p:cxnSp>
        <p:nvCxnSpPr>
          <p:cNvPr id="6168" name="AutoShape 34"/>
          <p:cNvCxnSpPr>
            <a:cxnSpLocks noChangeShapeType="1"/>
            <a:stCxn id="6149" idx="3"/>
            <a:endCxn id="6150" idx="1"/>
          </p:cNvCxnSpPr>
          <p:nvPr/>
        </p:nvCxnSpPr>
        <p:spPr bwMode="auto">
          <a:xfrm>
            <a:off x="7046913" y="3449638"/>
            <a:ext cx="803275" cy="0"/>
          </a:xfrm>
          <a:prstGeom prst="straightConnector1">
            <a:avLst/>
          </a:prstGeom>
          <a:noFill/>
          <a:ln w="9525">
            <a:solidFill>
              <a:schemeClr val="tx1"/>
            </a:solidFill>
            <a:round/>
            <a:headEnd/>
            <a:tailEnd type="triangle" w="med" len="med"/>
          </a:ln>
        </p:spPr>
      </p:cxnSp>
      <p:sp>
        <p:nvSpPr>
          <p:cNvPr id="6169" name="AutoShape 35"/>
          <p:cNvSpPr>
            <a:spLocks noChangeArrowheads="1"/>
          </p:cNvSpPr>
          <p:nvPr/>
        </p:nvSpPr>
        <p:spPr bwMode="auto">
          <a:xfrm>
            <a:off x="1866900" y="2289175"/>
            <a:ext cx="5530850" cy="2435225"/>
          </a:xfrm>
          <a:prstGeom prst="roundRect">
            <a:avLst>
              <a:gd name="adj" fmla="val 16667"/>
            </a:avLst>
          </a:prstGeom>
          <a:noFill/>
          <a:ln w="57150">
            <a:solidFill>
              <a:srgbClr val="CC6600"/>
            </a:solidFill>
            <a:prstDash val="dash"/>
            <a:round/>
            <a:headEnd/>
            <a:tailEnd/>
          </a:ln>
        </p:spPr>
        <p:txBody>
          <a:bodyPr anchor="ctr">
            <a:spAutoFit/>
          </a:bodyPr>
          <a:lstStyle/>
          <a:p>
            <a:endParaRPr lang="en-US"/>
          </a:p>
        </p:txBody>
      </p:sp>
      <p:sp>
        <p:nvSpPr>
          <p:cNvPr id="6170" name="Rectangle 36"/>
          <p:cNvSpPr>
            <a:spLocks noChangeArrowheads="1"/>
          </p:cNvSpPr>
          <p:nvPr/>
        </p:nvSpPr>
        <p:spPr bwMode="auto">
          <a:xfrm>
            <a:off x="2514600" y="1371600"/>
            <a:ext cx="5130572" cy="369332"/>
          </a:xfrm>
          <a:prstGeom prst="rect">
            <a:avLst/>
          </a:prstGeom>
          <a:noFill/>
          <a:ln w="9525">
            <a:noFill/>
            <a:miter lim="800000"/>
            <a:headEnd/>
            <a:tailEnd/>
          </a:ln>
        </p:spPr>
        <p:txBody>
          <a:bodyPr wrap="none">
            <a:spAutoFit/>
          </a:bodyPr>
          <a:lstStyle/>
          <a:p>
            <a:pPr algn="l"/>
            <a:r>
              <a:rPr lang="en-US" b="1" dirty="0"/>
              <a:t>Conceptual View of </a:t>
            </a:r>
            <a:r>
              <a:rPr lang="en-US" b="1" dirty="0" smtClean="0"/>
              <a:t>the Isoprene Cell </a:t>
            </a:r>
            <a:r>
              <a:rPr lang="en-US" b="1" dirty="0"/>
              <a:t>Factory</a:t>
            </a:r>
          </a:p>
        </p:txBody>
      </p:sp>
      <p:sp>
        <p:nvSpPr>
          <p:cNvPr id="37" name="Slide Number Placeholder 36"/>
          <p:cNvSpPr>
            <a:spLocks noGrp="1"/>
          </p:cNvSpPr>
          <p:nvPr>
            <p:ph type="sldNum" sz="quarter" idx="11"/>
          </p:nvPr>
        </p:nvSpPr>
        <p:spPr/>
        <p:txBody>
          <a:bodyPr/>
          <a:lstStyle/>
          <a:p>
            <a:fld id="{36C2335A-005F-4FB0-A35A-A30816DACC3E}" type="slidenum">
              <a:rPr lang="en-US" smtClean="0"/>
              <a:pPr/>
              <a:t>13</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34925" y="548698"/>
            <a:ext cx="9144000" cy="6331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nl-BE" sz="1600">
              <a:solidFill>
                <a:srgbClr val="FFFFFF"/>
              </a:solidFill>
            </a:endParaRPr>
          </a:p>
        </p:txBody>
      </p:sp>
      <p:sp>
        <p:nvSpPr>
          <p:cNvPr id="17411" name="Slide Number Placeholder 3"/>
          <p:cNvSpPr txBox="1">
            <a:spLocks noGrp="1"/>
          </p:cNvSpPr>
          <p:nvPr/>
        </p:nvSpPr>
        <p:spPr bwMode="auto">
          <a:xfrm>
            <a:off x="6211888" y="6653213"/>
            <a:ext cx="2897187" cy="227012"/>
          </a:xfrm>
          <a:prstGeom prst="rect">
            <a:avLst/>
          </a:prstGeom>
          <a:noFill/>
          <a:ln w="9525">
            <a:noFill/>
            <a:miter lim="800000"/>
            <a:headEnd/>
            <a:tailEnd/>
          </a:ln>
        </p:spPr>
        <p:txBody>
          <a:bodyPr/>
          <a:lstStyle/>
          <a:p>
            <a:pPr algn="r" defTabSz="914400" fontAlgn="base">
              <a:spcBef>
                <a:spcPct val="0"/>
              </a:spcBef>
              <a:spcAft>
                <a:spcPct val="0"/>
              </a:spcAft>
            </a:pPr>
            <a:endParaRPr lang="en-US" sz="1100" b="1">
              <a:solidFill>
                <a:srgbClr val="FFFFFF"/>
              </a:solidFill>
            </a:endParaRPr>
          </a:p>
        </p:txBody>
      </p:sp>
      <p:sp>
        <p:nvSpPr>
          <p:cNvPr id="17412" name="Rectangle 6"/>
          <p:cNvSpPr txBox="1">
            <a:spLocks noChangeArrowheads="1"/>
          </p:cNvSpPr>
          <p:nvPr/>
        </p:nvSpPr>
        <p:spPr bwMode="auto">
          <a:xfrm>
            <a:off x="142875" y="152400"/>
            <a:ext cx="8029575" cy="1331913"/>
          </a:xfrm>
          <a:prstGeom prst="rect">
            <a:avLst/>
          </a:prstGeom>
          <a:noFill/>
          <a:ln w="9525">
            <a:noFill/>
            <a:miter lim="800000"/>
            <a:headEnd/>
            <a:tailEnd/>
          </a:ln>
        </p:spPr>
        <p:txBody>
          <a:bodyPr lIns="0" rIns="0"/>
          <a:lstStyle/>
          <a:p>
            <a:pPr defTabSz="914400" eaLnBrk="0" fontAlgn="base" hangingPunct="0">
              <a:spcBef>
                <a:spcPct val="0"/>
              </a:spcBef>
              <a:spcAft>
                <a:spcPct val="0"/>
              </a:spcAft>
            </a:pPr>
            <a:endParaRPr lang="en-GB" sz="3200" b="1">
              <a:solidFill>
                <a:srgbClr val="009EE0"/>
              </a:solidFill>
            </a:endParaRPr>
          </a:p>
          <a:p>
            <a:pPr defTabSz="914400" eaLnBrk="0" fontAlgn="base" hangingPunct="0">
              <a:spcBef>
                <a:spcPct val="0"/>
              </a:spcBef>
              <a:spcAft>
                <a:spcPct val="0"/>
              </a:spcAft>
            </a:pPr>
            <a:r>
              <a:rPr lang="en-GB" sz="3200" b="1">
                <a:solidFill>
                  <a:srgbClr val="009EE0"/>
                </a:solidFill>
              </a:rPr>
              <a:t/>
            </a:r>
            <a:br>
              <a:rPr lang="en-GB" sz="3200" b="1">
                <a:solidFill>
                  <a:srgbClr val="009EE0"/>
                </a:solidFill>
              </a:rPr>
            </a:br>
            <a:r>
              <a:rPr lang="en-GB" sz="3200" b="1">
                <a:solidFill>
                  <a:srgbClr val="009EE0"/>
                </a:solidFill>
              </a:rPr>
              <a:t/>
            </a:r>
            <a:br>
              <a:rPr lang="en-GB" sz="3200" b="1">
                <a:solidFill>
                  <a:srgbClr val="009EE0"/>
                </a:solidFill>
              </a:rPr>
            </a:br>
            <a:endParaRPr lang="en-GB" sz="3200" b="1">
              <a:solidFill>
                <a:srgbClr val="009EE0"/>
              </a:solidFill>
            </a:endParaRPr>
          </a:p>
        </p:txBody>
      </p:sp>
      <p:sp>
        <p:nvSpPr>
          <p:cNvPr id="61" name="Rectangle 6"/>
          <p:cNvSpPr txBox="1">
            <a:spLocks noChangeArrowheads="1"/>
          </p:cNvSpPr>
          <p:nvPr/>
        </p:nvSpPr>
        <p:spPr bwMode="auto">
          <a:xfrm>
            <a:off x="236992" y="621000"/>
            <a:ext cx="8867775" cy="863313"/>
          </a:xfrm>
          <a:prstGeom prst="rect">
            <a:avLst/>
          </a:prstGeom>
          <a:noFill/>
          <a:ln w="9525">
            <a:noFill/>
            <a:miter lim="800000"/>
            <a:headEnd/>
            <a:tailEnd/>
          </a:ln>
        </p:spPr>
        <p:txBody>
          <a:bodyPr lIns="0" rIns="0"/>
          <a:lstStyle/>
          <a:p>
            <a:pPr algn="ctr" defTabSz="914400" eaLnBrk="0" fontAlgn="base" hangingPunct="0">
              <a:spcBef>
                <a:spcPct val="0"/>
              </a:spcBef>
              <a:spcAft>
                <a:spcPct val="0"/>
              </a:spcAft>
            </a:pPr>
            <a:r>
              <a:rPr lang="en-US" sz="2200" b="1" dirty="0">
                <a:solidFill>
                  <a:srgbClr val="262626"/>
                </a:solidFill>
                <a:sym typeface="Arial" pitchFamily="34" charset="0"/>
              </a:rPr>
              <a:t>Enabling the </a:t>
            </a:r>
            <a:r>
              <a:rPr lang="en-US" sz="2200" b="1" dirty="0" smtClean="0">
                <a:solidFill>
                  <a:srgbClr val="262626"/>
                </a:solidFill>
                <a:sym typeface="Arial" pitchFamily="34" charset="0"/>
              </a:rPr>
              <a:t>Biochemicals &amp; biofuels industries                                              through </a:t>
            </a:r>
            <a:r>
              <a:rPr lang="en-US" sz="2200" b="1" dirty="0">
                <a:solidFill>
                  <a:srgbClr val="262626"/>
                </a:solidFill>
                <a:sym typeface="Arial" pitchFamily="34" charset="0"/>
              </a:rPr>
              <a:t>our unique expertise</a:t>
            </a:r>
            <a:endParaRPr lang="en-GB" sz="2200" b="1" dirty="0">
              <a:solidFill>
                <a:srgbClr val="262626"/>
              </a:solidFill>
            </a:endParaRPr>
          </a:p>
        </p:txBody>
      </p:sp>
      <p:sp>
        <p:nvSpPr>
          <p:cNvPr id="55" name="Slide Number Placeholder 3"/>
          <p:cNvSpPr>
            <a:spLocks noGrp="1"/>
          </p:cNvSpPr>
          <p:nvPr>
            <p:ph type="sldNum" sz="quarter" idx="4294967295"/>
          </p:nvPr>
        </p:nvSpPr>
        <p:spPr>
          <a:xfrm>
            <a:off x="8172450" y="6564313"/>
            <a:ext cx="971550" cy="295275"/>
          </a:xfrm>
          <a:prstGeom prst="rect">
            <a:avLst/>
          </a:prstGeom>
        </p:spPr>
        <p:txBody>
          <a:bodyPr/>
          <a:lstStyle/>
          <a:p>
            <a:pPr>
              <a:defRPr/>
            </a:pPr>
            <a:fld id="{7DB2A475-AE75-40CC-B8B7-A6903B518004}" type="slidenum">
              <a:rPr lang="en-US" smtClean="0">
                <a:solidFill>
                  <a:srgbClr val="FFFFFF"/>
                </a:solidFill>
              </a:rPr>
              <a:pPr>
                <a:defRPr/>
              </a:pPr>
              <a:t>14</a:t>
            </a:fld>
            <a:endParaRPr lang="en-US" dirty="0">
              <a:solidFill>
                <a:srgbClr val="FFFFFF"/>
              </a:solidFill>
            </a:endParaRPr>
          </a:p>
        </p:txBody>
      </p:sp>
      <p:pic>
        <p:nvPicPr>
          <p:cNvPr id="6963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500" y="1431925"/>
            <a:ext cx="9272588"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Overall Design of the CE </a:t>
            </a:r>
            <a:r>
              <a:rPr lang="en-US" dirty="0" err="1" smtClean="0"/>
              <a:t>Biorefinery</a:t>
            </a:r>
            <a:endParaRPr lang="en-US" dirty="0"/>
          </a:p>
        </p:txBody>
      </p:sp>
      <p:pic>
        <p:nvPicPr>
          <p:cNvPr id="6" name="Content Placeholder 3" descr="ProcFlowDiagram.eps"/>
          <p:cNvPicPr>
            <a:picLocks noChangeAspect="1"/>
          </p:cNvPicPr>
          <p:nvPr/>
        </p:nvPicPr>
        <p:blipFill>
          <a:blip r:embed="rId2" cstate="print"/>
          <a:srcRect/>
          <a:stretch>
            <a:fillRect/>
          </a:stretch>
        </p:blipFill>
        <p:spPr bwMode="auto">
          <a:xfrm>
            <a:off x="533400" y="1447800"/>
            <a:ext cx="8001000" cy="4545013"/>
          </a:xfrm>
          <a:prstGeom prst="rect">
            <a:avLst/>
          </a:prstGeom>
          <a:noFill/>
          <a:ln w="9525">
            <a:noFill/>
            <a:miter lim="800000"/>
            <a:headEnd/>
            <a:tailEnd/>
          </a:ln>
        </p:spPr>
      </p:pic>
      <p:sp>
        <p:nvSpPr>
          <p:cNvPr id="8" name="Slide Number Placeholder 7"/>
          <p:cNvSpPr>
            <a:spLocks noGrp="1"/>
          </p:cNvSpPr>
          <p:nvPr>
            <p:ph type="sldNum" sz="quarter" idx="11"/>
          </p:nvPr>
        </p:nvSpPr>
        <p:spPr/>
        <p:txBody>
          <a:bodyPr/>
          <a:lstStyle/>
          <a:p>
            <a:fld id="{CBD68C17-03A1-4F3F-90F7-B5E65F81A116}" type="slidenum">
              <a:rPr lang="en-US" smtClean="0"/>
              <a:pPr/>
              <a:t>15</a:t>
            </a:fld>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461" y="-206214"/>
            <a:ext cx="7472519" cy="755489"/>
          </a:xfrm>
        </p:spPr>
        <p:txBody>
          <a:bodyPr/>
          <a:lstStyle/>
          <a:p>
            <a:r>
              <a:rPr lang="en-US" dirty="0" smtClean="0">
                <a:solidFill>
                  <a:schemeClr val="bg1"/>
                </a:solidFill>
              </a:rPr>
              <a:t>An Expanding Need for Industrial Biotechnology</a:t>
            </a:r>
            <a:endParaRPr lang="en-US" dirty="0">
              <a:solidFill>
                <a:schemeClr val="bg1"/>
              </a:solidFill>
            </a:endParaRPr>
          </a:p>
        </p:txBody>
      </p:sp>
      <p:sp>
        <p:nvSpPr>
          <p:cNvPr id="3" name="Content Placeholder 2"/>
          <p:cNvSpPr>
            <a:spLocks noGrp="1"/>
          </p:cNvSpPr>
          <p:nvPr>
            <p:ph idx="1"/>
          </p:nvPr>
        </p:nvSpPr>
        <p:spPr>
          <a:xfrm>
            <a:off x="503548" y="1304764"/>
            <a:ext cx="8229600" cy="1728192"/>
          </a:xfrm>
        </p:spPr>
        <p:txBody>
          <a:bodyPr/>
          <a:lstStyle/>
          <a:p>
            <a:r>
              <a:rPr lang="en-US" dirty="0">
                <a:solidFill>
                  <a:schemeClr val="tx1">
                    <a:lumMod val="75000"/>
                    <a:lumOff val="25000"/>
                  </a:schemeClr>
                </a:solidFill>
              </a:rPr>
              <a:t>We are living in an age of </a:t>
            </a:r>
            <a:r>
              <a:rPr lang="en-US" dirty="0" smtClean="0">
                <a:solidFill>
                  <a:schemeClr val="tx1">
                    <a:lumMod val="75000"/>
                    <a:lumOff val="25000"/>
                  </a:schemeClr>
                </a:solidFill>
              </a:rPr>
              <a:t>climate </a:t>
            </a:r>
            <a:r>
              <a:rPr lang="en-US" dirty="0">
                <a:solidFill>
                  <a:schemeClr val="tx1">
                    <a:lumMod val="75000"/>
                    <a:lumOff val="25000"/>
                  </a:schemeClr>
                </a:solidFill>
              </a:rPr>
              <a:t>c</a:t>
            </a:r>
            <a:r>
              <a:rPr lang="en-US" dirty="0" smtClean="0">
                <a:solidFill>
                  <a:schemeClr val="tx1">
                    <a:lumMod val="75000"/>
                    <a:lumOff val="25000"/>
                  </a:schemeClr>
                </a:solidFill>
              </a:rPr>
              <a:t>hange </a:t>
            </a:r>
            <a:r>
              <a:rPr lang="en-US" dirty="0">
                <a:solidFill>
                  <a:schemeClr val="tx1">
                    <a:lumMod val="75000"/>
                    <a:lumOff val="25000"/>
                  </a:schemeClr>
                </a:solidFill>
              </a:rPr>
              <a:t>and </a:t>
            </a:r>
            <a:r>
              <a:rPr lang="en-US" dirty="0" smtClean="0">
                <a:solidFill>
                  <a:schemeClr val="tx1">
                    <a:lumMod val="75000"/>
                    <a:lumOff val="25000"/>
                  </a:schemeClr>
                </a:solidFill>
              </a:rPr>
              <a:t>environmental decline.</a:t>
            </a:r>
            <a:endParaRPr lang="en-US" dirty="0">
              <a:solidFill>
                <a:schemeClr val="tx1">
                  <a:lumMod val="75000"/>
                  <a:lumOff val="25000"/>
                </a:schemeClr>
              </a:solidFill>
            </a:endParaRPr>
          </a:p>
          <a:p>
            <a:pPr lvl="1"/>
            <a:r>
              <a:rPr lang="en-US" dirty="0">
                <a:solidFill>
                  <a:schemeClr val="tx1">
                    <a:lumMod val="75000"/>
                    <a:lumOff val="25000"/>
                  </a:schemeClr>
                </a:solidFill>
              </a:rPr>
              <a:t>The </a:t>
            </a:r>
            <a:r>
              <a:rPr lang="en-US" dirty="0" smtClean="0">
                <a:solidFill>
                  <a:schemeClr val="tx1">
                    <a:lumMod val="75000"/>
                    <a:lumOff val="25000"/>
                  </a:schemeClr>
                </a:solidFill>
              </a:rPr>
              <a:t>earth </a:t>
            </a:r>
            <a:r>
              <a:rPr lang="en-US" dirty="0">
                <a:solidFill>
                  <a:schemeClr val="tx1">
                    <a:lumMod val="75000"/>
                    <a:lumOff val="25000"/>
                  </a:schemeClr>
                </a:solidFill>
              </a:rPr>
              <a:t>is </a:t>
            </a:r>
            <a:r>
              <a:rPr lang="en-US" dirty="0" smtClean="0">
                <a:solidFill>
                  <a:schemeClr val="tx1">
                    <a:lumMod val="75000"/>
                    <a:lumOff val="25000"/>
                  </a:schemeClr>
                </a:solidFill>
              </a:rPr>
              <a:t>warming.</a:t>
            </a:r>
            <a:endParaRPr lang="en-US" dirty="0">
              <a:solidFill>
                <a:schemeClr val="tx1">
                  <a:lumMod val="75000"/>
                  <a:lumOff val="25000"/>
                </a:schemeClr>
              </a:solidFill>
            </a:endParaRPr>
          </a:p>
          <a:p>
            <a:pPr lvl="1"/>
            <a:r>
              <a:rPr lang="en-US" dirty="0">
                <a:solidFill>
                  <a:schemeClr val="tx1">
                    <a:lumMod val="75000"/>
                    <a:lumOff val="25000"/>
                  </a:schemeClr>
                </a:solidFill>
              </a:rPr>
              <a:t>Clean air and water are becoming more </a:t>
            </a:r>
            <a:r>
              <a:rPr lang="en-US" dirty="0" smtClean="0">
                <a:solidFill>
                  <a:schemeClr val="tx1">
                    <a:lumMod val="75000"/>
                    <a:lumOff val="25000"/>
                  </a:schemeClr>
                </a:solidFill>
              </a:rPr>
              <a:t>scarce.</a:t>
            </a:r>
            <a:endParaRPr lang="en-US" dirty="0">
              <a:solidFill>
                <a:schemeClr val="tx1">
                  <a:lumMod val="75000"/>
                  <a:lumOff val="25000"/>
                </a:schemeClr>
              </a:solidFill>
            </a:endParaRPr>
          </a:p>
          <a:p>
            <a:pPr lvl="1"/>
            <a:r>
              <a:rPr lang="en-US" dirty="0" smtClean="0">
                <a:solidFill>
                  <a:schemeClr val="tx1">
                    <a:lumMod val="75000"/>
                    <a:lumOff val="25000"/>
                  </a:schemeClr>
                </a:solidFill>
              </a:rPr>
              <a:t>Fossil fuel demand is increasing and its use is accelerating </a:t>
            </a:r>
            <a:r>
              <a:rPr lang="en-US" dirty="0">
                <a:solidFill>
                  <a:schemeClr val="tx1">
                    <a:lumMod val="75000"/>
                    <a:lumOff val="25000"/>
                  </a:schemeClr>
                </a:solidFill>
              </a:rPr>
              <a:t>climate </a:t>
            </a:r>
            <a:r>
              <a:rPr lang="en-US" dirty="0" smtClean="0">
                <a:solidFill>
                  <a:schemeClr val="tx1">
                    <a:lumMod val="75000"/>
                    <a:lumOff val="25000"/>
                  </a:schemeClr>
                </a:solidFill>
              </a:rPr>
              <a:t>change.</a:t>
            </a:r>
            <a:endParaRPr lang="en-US" dirty="0">
              <a:solidFill>
                <a:schemeClr val="tx1">
                  <a:lumMod val="75000"/>
                  <a:lumOff val="25000"/>
                </a:schemeClr>
              </a:solidFill>
            </a:endParaRPr>
          </a:p>
        </p:txBody>
      </p:sp>
      <p:sp>
        <p:nvSpPr>
          <p:cNvPr id="5" name="Slide Number Placeholder 4"/>
          <p:cNvSpPr>
            <a:spLocks noGrp="1"/>
          </p:cNvSpPr>
          <p:nvPr>
            <p:ph type="sldNum" sz="quarter" idx="11"/>
          </p:nvPr>
        </p:nvSpPr>
        <p:spPr/>
        <p:txBody>
          <a:bodyPr/>
          <a:lstStyle/>
          <a:p>
            <a:fld id="{FCF17978-C575-43BB-AE29-EABBA31CCC78}" type="slidenum">
              <a:rPr lang="en-US" smtClean="0"/>
              <a:pPr/>
              <a:t>16</a:t>
            </a:fld>
            <a:endParaRPr lang="en-US"/>
          </a:p>
        </p:txBody>
      </p:sp>
      <p:pic>
        <p:nvPicPr>
          <p:cNvPr id="7" name="Bad air traffic wat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763688" y="3212976"/>
            <a:ext cx="5324849" cy="2995228"/>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966508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4730"/>
            <a:ext cx="8229600" cy="1143000"/>
          </a:xfrm>
        </p:spPr>
        <p:txBody>
          <a:bodyPr/>
          <a:lstStyle/>
          <a:p>
            <a:r>
              <a:rPr lang="en-US" dirty="0" smtClean="0">
                <a:solidFill>
                  <a:schemeClr val="bg1"/>
                </a:solidFill>
              </a:rPr>
              <a:t>One Idea: GNext</a:t>
            </a:r>
            <a:endParaRPr lang="en-US" dirty="0">
              <a:solidFill>
                <a:schemeClr val="bg1"/>
              </a:solidFill>
            </a:endParaRPr>
          </a:p>
        </p:txBody>
      </p:sp>
      <p:sp>
        <p:nvSpPr>
          <p:cNvPr id="5" name="Slide Number Placeholder 4"/>
          <p:cNvSpPr>
            <a:spLocks noGrp="1"/>
          </p:cNvSpPr>
          <p:nvPr>
            <p:ph type="sldNum" sz="quarter" idx="11"/>
          </p:nvPr>
        </p:nvSpPr>
        <p:spPr/>
        <p:txBody>
          <a:bodyPr/>
          <a:lstStyle/>
          <a:p>
            <a:fld id="{FCF17978-C575-43BB-AE29-EABBA31CCC78}" type="slidenum">
              <a:rPr lang="en-US" smtClean="0"/>
              <a:pPr/>
              <a:t>17</a:t>
            </a:fld>
            <a:endParaRPr lang="en-US"/>
          </a:p>
        </p:txBody>
      </p:sp>
      <p:pic>
        <p:nvPicPr>
          <p:cNvPr id="8" name="Lightbulb.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4067944" y="2276872"/>
            <a:ext cx="4968552" cy="2794810"/>
          </a:xfrm>
          <a:prstGeom prst="roundRect">
            <a:avLst>
              <a:gd name="adj" fmla="val 5439"/>
            </a:avLst>
          </a:prstGeom>
          <a:ln>
            <a:noFill/>
          </a:ln>
          <a:effectLst>
            <a:innerShdw blurRad="114300" dist="50800">
              <a:srgbClr val="000000">
                <a:alpha val="0"/>
              </a:srgbClr>
            </a:innerShdw>
          </a:effectLst>
        </p:spPr>
      </p:pic>
      <p:sp>
        <p:nvSpPr>
          <p:cNvPr id="9" name="Content Placeholder 9"/>
          <p:cNvSpPr txBox="1">
            <a:spLocks/>
          </p:cNvSpPr>
          <p:nvPr/>
        </p:nvSpPr>
        <p:spPr bwMode="auto">
          <a:xfrm>
            <a:off x="467544" y="1592796"/>
            <a:ext cx="3528392" cy="3852428"/>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marL="182563" indent="-182563" algn="l" rtl="0" eaLnBrk="0" fontAlgn="base" hangingPunct="0">
              <a:spcBef>
                <a:spcPct val="60000"/>
              </a:spcBef>
              <a:spcAft>
                <a:spcPct val="0"/>
              </a:spcAft>
              <a:buSzPct val="70000"/>
              <a:buBlip>
                <a:blip r:embed="rId6"/>
              </a:buBlip>
              <a:defRPr>
                <a:solidFill>
                  <a:schemeClr val="tx1"/>
                </a:solidFill>
                <a:latin typeface="+mn-lt"/>
                <a:ea typeface="+mn-ea"/>
                <a:cs typeface="+mn-cs"/>
              </a:defRPr>
            </a:lvl1pPr>
            <a:lvl2pPr marL="625475" indent="-184150" algn="l" rtl="0" eaLnBrk="0" fontAlgn="base" hangingPunct="0">
              <a:spcBef>
                <a:spcPct val="60000"/>
              </a:spcBef>
              <a:spcAft>
                <a:spcPct val="0"/>
              </a:spcAft>
              <a:buClr>
                <a:srgbClr val="808080"/>
              </a:buClr>
              <a:buChar char="•"/>
              <a:defRPr sz="1600">
                <a:solidFill>
                  <a:schemeClr val="tx1"/>
                </a:solidFill>
                <a:latin typeface="+mn-lt"/>
                <a:cs typeface="+mn-cs"/>
              </a:defRPr>
            </a:lvl2pPr>
            <a:lvl3pPr marL="1069975" indent="-171450" algn="l" rtl="0" eaLnBrk="0" fontAlgn="base" hangingPunct="0">
              <a:spcBef>
                <a:spcPct val="60000"/>
              </a:spcBef>
              <a:spcAft>
                <a:spcPct val="0"/>
              </a:spcAft>
              <a:buClr>
                <a:srgbClr val="808080"/>
              </a:buClr>
              <a:buChar char="•"/>
              <a:defRPr sz="1400">
                <a:solidFill>
                  <a:schemeClr val="tx1"/>
                </a:solidFill>
                <a:latin typeface="+mn-lt"/>
                <a:cs typeface="+mn-cs"/>
              </a:defRPr>
            </a:lvl3pPr>
            <a:lvl4pPr marL="1431925" indent="-182563" algn="l" rtl="0" eaLnBrk="0" fontAlgn="base" hangingPunct="0">
              <a:spcBef>
                <a:spcPct val="60000"/>
              </a:spcBef>
              <a:spcAft>
                <a:spcPct val="0"/>
              </a:spcAft>
              <a:buClr>
                <a:srgbClr val="808080"/>
              </a:buClr>
              <a:buChar char="•"/>
              <a:defRPr lang="da-DK" sz="12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176213" indent="-176213">
              <a:lnSpc>
                <a:spcPts val="2400"/>
              </a:lnSpc>
              <a:buClr>
                <a:schemeClr val="tx2"/>
              </a:buClr>
              <a:buSzPct val="90000"/>
              <a:buFont typeface="Wingdings" pitchFamily="2" charset="2"/>
              <a:buChar char="§"/>
            </a:pPr>
            <a:r>
              <a:rPr lang="en-US" sz="1800" dirty="0">
                <a:solidFill>
                  <a:schemeClr val="tx1">
                    <a:lumMod val="75000"/>
                    <a:lumOff val="25000"/>
                  </a:schemeClr>
                </a:solidFill>
              </a:rPr>
              <a:t>A</a:t>
            </a:r>
            <a:r>
              <a:rPr lang="en-US" sz="1800" dirty="0" smtClean="0">
                <a:solidFill>
                  <a:schemeClr val="tx1">
                    <a:lumMod val="75000"/>
                    <a:lumOff val="25000"/>
                  </a:schemeClr>
                </a:solidFill>
              </a:rPr>
              <a:t>n open innovation engine designed to help companies</a:t>
            </a:r>
            <a:r>
              <a:rPr lang="en-US" sz="1800" dirty="0">
                <a:solidFill>
                  <a:schemeClr val="tx1">
                    <a:lumMod val="75000"/>
                    <a:lumOff val="25000"/>
                  </a:schemeClr>
                </a:solidFill>
              </a:rPr>
              <a:t> </a:t>
            </a:r>
            <a:r>
              <a:rPr lang="en-US" sz="1800" dirty="0" smtClean="0">
                <a:solidFill>
                  <a:schemeClr val="tx1">
                    <a:lumMod val="75000"/>
                    <a:lumOff val="25000"/>
                  </a:schemeClr>
                </a:solidFill>
              </a:rPr>
              <a:t>developing solutions for air, water and bio-energy.</a:t>
            </a:r>
          </a:p>
          <a:p>
            <a:pPr marL="176213" indent="-176213">
              <a:lnSpc>
                <a:spcPts val="2400"/>
              </a:lnSpc>
              <a:buClr>
                <a:schemeClr val="tx2"/>
              </a:buClr>
              <a:buSzPct val="90000"/>
              <a:buFont typeface="Wingdings" pitchFamily="2" charset="2"/>
              <a:buChar char="§"/>
            </a:pPr>
            <a:r>
              <a:rPr lang="en-US" sz="1800" dirty="0">
                <a:solidFill>
                  <a:schemeClr val="tx1">
                    <a:lumMod val="75000"/>
                    <a:lumOff val="25000"/>
                  </a:schemeClr>
                </a:solidFill>
              </a:rPr>
              <a:t>L</a:t>
            </a:r>
            <a:r>
              <a:rPr lang="en-US" sz="1800" dirty="0" smtClean="0">
                <a:solidFill>
                  <a:schemeClr val="tx1">
                    <a:lumMod val="75000"/>
                    <a:lumOff val="25000"/>
                  </a:schemeClr>
                </a:solidFill>
              </a:rPr>
              <a:t>everages </a:t>
            </a:r>
            <a:r>
              <a:rPr lang="en-US" sz="1800" dirty="0" err="1" smtClean="0">
                <a:solidFill>
                  <a:schemeClr val="tx1">
                    <a:lumMod val="75000"/>
                    <a:lumOff val="25000"/>
                  </a:schemeClr>
                </a:solidFill>
              </a:rPr>
              <a:t>Genencor’s</a:t>
            </a:r>
            <a:r>
              <a:rPr lang="en-US" sz="1800" dirty="0" smtClean="0">
                <a:solidFill>
                  <a:schemeClr val="tx1">
                    <a:lumMod val="75000"/>
                    <a:lumOff val="25000"/>
                  </a:schemeClr>
                </a:solidFill>
              </a:rPr>
              <a:t> core competencies in the discovery, engineering, production and supply of enzymes, proteins and microorganisms – at large-scale and a low price-point.</a:t>
            </a:r>
            <a:endParaRPr lang="en-US" sz="1800" dirty="0" smtClean="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1299964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IR.png"/>
          <p:cNvPicPr>
            <a:picLocks noGrp="1" noChangeAspect="1"/>
          </p:cNvPicPr>
          <p:nvPr>
            <p:ph idx="1"/>
          </p:nvPr>
        </p:nvPicPr>
        <p:blipFill>
          <a:blip r:embed="rId4" cstate="print"/>
          <a:stretch>
            <a:fillRect/>
          </a:stretch>
        </p:blipFill>
        <p:spPr>
          <a:xfrm>
            <a:off x="611560" y="4041069"/>
            <a:ext cx="720090" cy="685800"/>
          </a:xfrm>
          <a:prstGeom prst="roundRect">
            <a:avLst>
              <a:gd name="adj" fmla="val 9385"/>
            </a:avLst>
          </a:prstGeom>
        </p:spPr>
      </p:pic>
      <p:pic>
        <p:nvPicPr>
          <p:cNvPr id="5" name="Picture 4" descr="energy.png"/>
          <p:cNvPicPr>
            <a:picLocks noChangeAspect="1"/>
          </p:cNvPicPr>
          <p:nvPr/>
        </p:nvPicPr>
        <p:blipFill>
          <a:blip r:embed="rId5" cstate="print"/>
          <a:stretch>
            <a:fillRect/>
          </a:stretch>
        </p:blipFill>
        <p:spPr>
          <a:xfrm>
            <a:off x="6165176" y="4041068"/>
            <a:ext cx="720090" cy="685800"/>
          </a:xfrm>
          <a:prstGeom prst="roundRect">
            <a:avLst>
              <a:gd name="adj" fmla="val 10295"/>
            </a:avLst>
          </a:prstGeom>
        </p:spPr>
      </p:pic>
      <p:pic>
        <p:nvPicPr>
          <p:cNvPr id="6" name="Picture 5" descr="WATER.png"/>
          <p:cNvPicPr>
            <a:picLocks noChangeAspect="1"/>
          </p:cNvPicPr>
          <p:nvPr/>
        </p:nvPicPr>
        <p:blipFill>
          <a:blip r:embed="rId6" cstate="print"/>
          <a:stretch>
            <a:fillRect/>
          </a:stretch>
        </p:blipFill>
        <p:spPr>
          <a:xfrm>
            <a:off x="3316186" y="4041069"/>
            <a:ext cx="720090" cy="685800"/>
          </a:xfrm>
          <a:prstGeom prst="roundRect">
            <a:avLst>
              <a:gd name="adj" fmla="val 12116"/>
            </a:avLst>
          </a:prstGeom>
        </p:spPr>
      </p:pic>
      <p:sp>
        <p:nvSpPr>
          <p:cNvPr id="2" name="Title 1"/>
          <p:cNvSpPr>
            <a:spLocks noGrp="1"/>
          </p:cNvSpPr>
          <p:nvPr>
            <p:ph type="title"/>
          </p:nvPr>
        </p:nvSpPr>
        <p:spPr>
          <a:xfrm>
            <a:off x="576263" y="-319984"/>
            <a:ext cx="8229600" cy="1143000"/>
          </a:xfrm>
        </p:spPr>
        <p:txBody>
          <a:bodyPr/>
          <a:lstStyle/>
          <a:p>
            <a:r>
              <a:rPr lang="en-US" dirty="0" smtClean="0">
                <a:solidFill>
                  <a:schemeClr val="bg1"/>
                </a:solidFill>
                <a:sym typeface="Arial"/>
              </a:rPr>
              <a:t>Addressing society’s big needs</a:t>
            </a:r>
            <a:endParaRPr lang="da-DK" dirty="0">
              <a:solidFill>
                <a:schemeClr val="bg1"/>
              </a:solidFill>
            </a:endParaRPr>
          </a:p>
        </p:txBody>
      </p:sp>
      <p:sp>
        <p:nvSpPr>
          <p:cNvPr id="7" name="Content Placeholder 7"/>
          <p:cNvSpPr txBox="1">
            <a:spLocks/>
          </p:cNvSpPr>
          <p:nvPr/>
        </p:nvSpPr>
        <p:spPr bwMode="auto">
          <a:xfrm>
            <a:off x="611560" y="4834881"/>
            <a:ext cx="2556284" cy="1584176"/>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eaLnBrk="0" hangingPunct="0">
              <a:spcBef>
                <a:spcPct val="60000"/>
              </a:spcBef>
              <a:buClr>
                <a:schemeClr val="accent2"/>
              </a:buClr>
              <a:buSzPct val="90000"/>
              <a:defRPr/>
            </a:pPr>
            <a:r>
              <a:rPr lang="en-US" kern="0" dirty="0" smtClean="0">
                <a:solidFill>
                  <a:schemeClr val="tx2"/>
                </a:solidFill>
                <a:latin typeface="Arial" pitchFamily="34" charset="0"/>
                <a:cs typeface="Arial" pitchFamily="34" charset="0"/>
              </a:rPr>
              <a:t>Improving air quality</a:t>
            </a:r>
            <a:endParaRPr lang="en-US" kern="0" dirty="0" smtClean="0">
              <a:solidFill>
                <a:schemeClr val="tx2"/>
              </a:solidFill>
            </a:endParaRPr>
          </a:p>
          <a:p>
            <a:pPr marL="285750" lvl="0" indent="-285750" eaLnBrk="0" hangingPunct="0">
              <a:spcBef>
                <a:spcPct val="60000"/>
              </a:spcBef>
              <a:buClr>
                <a:schemeClr val="accent2"/>
              </a:buClr>
              <a:buSzPct val="90000"/>
              <a:buFont typeface="Arial"/>
              <a:buChar char="•"/>
              <a:defRPr/>
            </a:pPr>
            <a:r>
              <a:rPr lang="en-US" sz="1400" dirty="0" smtClean="0">
                <a:solidFill>
                  <a:schemeClr val="tx1">
                    <a:lumMod val="75000"/>
                    <a:lumOff val="25000"/>
                  </a:schemeClr>
                </a:solidFill>
              </a:rPr>
              <a:t>Cleaning the  Air</a:t>
            </a:r>
          </a:p>
          <a:p>
            <a:pPr marL="285750" lvl="0" indent="-285750" eaLnBrk="0" hangingPunct="0">
              <a:spcBef>
                <a:spcPct val="60000"/>
              </a:spcBef>
              <a:buClr>
                <a:schemeClr val="accent2"/>
              </a:buClr>
              <a:buSzPct val="90000"/>
              <a:buFont typeface="Arial"/>
              <a:buChar char="•"/>
              <a:defRPr/>
            </a:pPr>
            <a:r>
              <a:rPr lang="en-US" sz="1400" dirty="0" smtClean="0">
                <a:solidFill>
                  <a:schemeClr val="tx1">
                    <a:lumMod val="75000"/>
                    <a:lumOff val="25000"/>
                  </a:schemeClr>
                </a:solidFill>
              </a:rPr>
              <a:t>Preventing Pollution</a:t>
            </a:r>
          </a:p>
          <a:p>
            <a:pPr marL="285750" lvl="0" indent="-285750" eaLnBrk="0" hangingPunct="0">
              <a:spcBef>
                <a:spcPct val="60000"/>
              </a:spcBef>
              <a:buClr>
                <a:schemeClr val="accent2"/>
              </a:buClr>
              <a:buSzPct val="90000"/>
              <a:buFont typeface="Arial"/>
              <a:buChar char="•"/>
              <a:defRPr/>
            </a:pPr>
            <a:endParaRPr lang="en-US" sz="1400" dirty="0" smtClean="0">
              <a:solidFill>
                <a:schemeClr val="tx1">
                  <a:lumMod val="75000"/>
                  <a:lumOff val="25000"/>
                </a:schemeClr>
              </a:solidFill>
            </a:endParaRPr>
          </a:p>
          <a:p>
            <a:pPr marL="285750" lvl="0" indent="-285750" eaLnBrk="0" hangingPunct="0">
              <a:spcBef>
                <a:spcPct val="60000"/>
              </a:spcBef>
              <a:buClr>
                <a:schemeClr val="accent2"/>
              </a:buClr>
              <a:buSzPct val="90000"/>
              <a:buFont typeface="Arial"/>
              <a:buChar char="•"/>
              <a:defRPr/>
            </a:pPr>
            <a:endParaRPr lang="en-US" sz="1400" dirty="0" smtClean="0">
              <a:solidFill>
                <a:schemeClr val="tx1">
                  <a:lumMod val="75000"/>
                  <a:lumOff val="25000"/>
                </a:schemeClr>
              </a:solidFill>
            </a:endParaRPr>
          </a:p>
          <a:p>
            <a:pPr marL="285750" lvl="0" indent="-285750" eaLnBrk="0" hangingPunct="0">
              <a:spcBef>
                <a:spcPct val="60000"/>
              </a:spcBef>
              <a:buClr>
                <a:schemeClr val="accent2"/>
              </a:buClr>
              <a:buSzPct val="90000"/>
              <a:buFont typeface="Arial"/>
              <a:buChar char="•"/>
              <a:defRPr/>
            </a:pPr>
            <a:endParaRPr kumimoji="0" lang="en-US" sz="1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R="0" lvl="0" algn="l" defTabSz="914400" rtl="0" eaLnBrk="0" fontAlgn="base" latinLnBrk="0" hangingPunct="0">
              <a:lnSpc>
                <a:spcPct val="100000"/>
              </a:lnSpc>
              <a:spcBef>
                <a:spcPct val="60000"/>
              </a:spcBef>
              <a:spcAft>
                <a:spcPct val="0"/>
              </a:spcAft>
              <a:buClr>
                <a:schemeClr val="accent2"/>
              </a:buClr>
              <a:buSzPct val="90000"/>
              <a:buFont typeface="Wingdings" pitchFamily="2" charset="2"/>
              <a:buChar char="§"/>
              <a:tabLst/>
              <a:defRPr/>
            </a:pPr>
            <a:endParaRPr kumimoji="0" lang="en-US" sz="1400" b="0" i="0" u="none" strike="noStrike" kern="0" cap="none" spc="0" normalizeH="0" baseline="0" noProof="0" dirty="0">
              <a:ln>
                <a:noFill/>
              </a:ln>
              <a:solidFill>
                <a:schemeClr val="tx1"/>
              </a:solidFill>
              <a:effectLst/>
              <a:uLnTx/>
              <a:uFillTx/>
              <a:latin typeface="+mn-lt"/>
              <a:ea typeface="+mn-ea"/>
              <a:cs typeface="+mn-cs"/>
            </a:endParaRPr>
          </a:p>
        </p:txBody>
      </p:sp>
      <p:sp>
        <p:nvSpPr>
          <p:cNvPr id="11" name="Slide Number Placeholder 10"/>
          <p:cNvSpPr>
            <a:spLocks noGrp="1"/>
          </p:cNvSpPr>
          <p:nvPr>
            <p:ph type="sldNum" sz="quarter" idx="11"/>
          </p:nvPr>
        </p:nvSpPr>
        <p:spPr>
          <a:xfrm>
            <a:off x="5437125" y="6561348"/>
            <a:ext cx="3635375" cy="295275"/>
          </a:xfrm>
        </p:spPr>
        <p:txBody>
          <a:bodyPr/>
          <a:lstStyle/>
          <a:p>
            <a:fld id="{FCF17978-C575-43BB-AE29-EABBA31CCC78}" type="slidenum">
              <a:rPr lang="en-US" smtClean="0"/>
              <a:pPr/>
              <a:t>18</a:t>
            </a:fld>
            <a:endParaRPr lang="en-US" dirty="0"/>
          </a:p>
        </p:txBody>
      </p:sp>
      <p:sp>
        <p:nvSpPr>
          <p:cNvPr id="12" name="Content Placeholder 7"/>
          <p:cNvSpPr txBox="1">
            <a:spLocks/>
          </p:cNvSpPr>
          <p:nvPr/>
        </p:nvSpPr>
        <p:spPr bwMode="auto">
          <a:xfrm>
            <a:off x="3311860" y="4834881"/>
            <a:ext cx="2560320" cy="1476164"/>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eaLnBrk="0" hangingPunct="0">
              <a:spcBef>
                <a:spcPct val="60000"/>
              </a:spcBef>
              <a:buClr>
                <a:schemeClr val="accent2"/>
              </a:buClr>
              <a:buSzPct val="90000"/>
              <a:defRPr/>
            </a:pPr>
            <a:r>
              <a:rPr lang="en-US" kern="0" dirty="0" smtClean="0">
                <a:solidFill>
                  <a:schemeClr val="accent1"/>
                </a:solidFill>
                <a:latin typeface="Arial" pitchFamily="34" charset="0"/>
                <a:cs typeface="Arial" pitchFamily="34" charset="0"/>
              </a:rPr>
              <a:t>Clean water for everyone</a:t>
            </a:r>
          </a:p>
          <a:p>
            <a:pPr marL="285750" indent="-285750" eaLnBrk="0" hangingPunct="0">
              <a:spcBef>
                <a:spcPct val="60000"/>
              </a:spcBef>
              <a:buClr>
                <a:schemeClr val="accent2"/>
              </a:buClr>
              <a:buSzPct val="90000"/>
              <a:buFont typeface="Arial"/>
              <a:buChar char="•"/>
              <a:defRPr/>
            </a:pPr>
            <a:r>
              <a:rPr lang="en-US" sz="1400" kern="0" dirty="0" smtClean="0">
                <a:solidFill>
                  <a:schemeClr val="tx1">
                    <a:lumMod val="75000"/>
                    <a:lumOff val="25000"/>
                  </a:schemeClr>
                </a:solidFill>
                <a:latin typeface="Arial" pitchFamily="34" charset="0"/>
                <a:cs typeface="Arial" pitchFamily="34" charset="0"/>
              </a:rPr>
              <a:t>Potable, Industrial or Agriculture Water </a:t>
            </a:r>
            <a:endParaRPr kumimoji="0" lang="en-US" sz="1400" b="0" i="0" u="none" strike="noStrike" kern="0" cap="none" spc="0" normalizeH="0" baseline="0" noProof="0" dirty="0" smtClean="0">
              <a:ln>
                <a:noFill/>
              </a:ln>
              <a:solidFill>
                <a:schemeClr val="tx1">
                  <a:lumMod val="75000"/>
                  <a:lumOff val="25000"/>
                </a:schemeClr>
              </a:solidFill>
              <a:effectLst/>
              <a:uLnTx/>
              <a:uFillTx/>
              <a:latin typeface="Arial" pitchFamily="34" charset="0"/>
              <a:cs typeface="Arial" pitchFamily="34" charset="0"/>
            </a:endParaRPr>
          </a:p>
          <a:p>
            <a:pPr marL="285750" indent="-285750" eaLnBrk="0" hangingPunct="0">
              <a:spcBef>
                <a:spcPct val="60000"/>
              </a:spcBef>
              <a:buClr>
                <a:schemeClr val="accent2"/>
              </a:buClr>
              <a:buSzPct val="90000"/>
              <a:buFont typeface="Arial"/>
              <a:buChar char="•"/>
              <a:defRPr/>
            </a:pPr>
            <a:r>
              <a:rPr kumimoji="0" lang="en-US" sz="1400" b="0" i="0" u="none" strike="noStrike" kern="0" cap="none" spc="0" normalizeH="0" baseline="0" noProof="0" dirty="0" smtClean="0">
                <a:ln>
                  <a:noFill/>
                </a:ln>
                <a:solidFill>
                  <a:schemeClr val="tx1">
                    <a:lumMod val="75000"/>
                    <a:lumOff val="25000"/>
                  </a:schemeClr>
                </a:solidFill>
                <a:effectLst/>
                <a:uLnTx/>
                <a:uFillTx/>
                <a:latin typeface="Arial" pitchFamily="34" charset="0"/>
                <a:cs typeface="Arial" pitchFamily="34" charset="0"/>
              </a:rPr>
              <a:t>Pollution prevention or remediation</a:t>
            </a:r>
          </a:p>
        </p:txBody>
      </p:sp>
      <p:sp>
        <p:nvSpPr>
          <p:cNvPr id="13" name="Content Placeholder 7"/>
          <p:cNvSpPr txBox="1">
            <a:spLocks/>
          </p:cNvSpPr>
          <p:nvPr/>
        </p:nvSpPr>
        <p:spPr bwMode="auto">
          <a:xfrm>
            <a:off x="6188144" y="4834881"/>
            <a:ext cx="2560320" cy="1656184"/>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eaLnBrk="0" hangingPunct="0">
              <a:spcBef>
                <a:spcPct val="60000"/>
              </a:spcBef>
              <a:buClr>
                <a:schemeClr val="accent2"/>
              </a:buClr>
              <a:buSzPct val="90000"/>
              <a:defRPr/>
            </a:pPr>
            <a:r>
              <a:rPr lang="en-US" kern="0" dirty="0" smtClean="0">
                <a:solidFill>
                  <a:schemeClr val="accent3"/>
                </a:solidFill>
                <a:latin typeface="Arial" pitchFamily="34" charset="0"/>
                <a:cs typeface="Arial" pitchFamily="34" charset="0"/>
              </a:rPr>
              <a:t>Sustainable bio-energy</a:t>
            </a:r>
          </a:p>
          <a:p>
            <a:pPr marL="285750" indent="-285750" eaLnBrk="0" hangingPunct="0">
              <a:spcBef>
                <a:spcPct val="60000"/>
              </a:spcBef>
              <a:buClr>
                <a:schemeClr val="accent2"/>
              </a:buClr>
              <a:buSzPct val="90000"/>
              <a:buFont typeface="Arial"/>
              <a:buChar char="•"/>
              <a:defRPr/>
            </a:pPr>
            <a:r>
              <a:rPr lang="en-US" sz="1400" kern="0" dirty="0" smtClean="0">
                <a:solidFill>
                  <a:schemeClr val="tx1">
                    <a:lumMod val="75000"/>
                    <a:lumOff val="25000"/>
                  </a:schemeClr>
                </a:solidFill>
              </a:rPr>
              <a:t>Affordable energy</a:t>
            </a:r>
            <a:endParaRPr lang="en-US" sz="1400" kern="0" dirty="0">
              <a:solidFill>
                <a:schemeClr val="tx1">
                  <a:lumMod val="75000"/>
                  <a:lumOff val="25000"/>
                </a:schemeClr>
              </a:solidFill>
            </a:endParaRPr>
          </a:p>
          <a:p>
            <a:pPr marL="285750" indent="-285750" eaLnBrk="0" hangingPunct="0">
              <a:spcBef>
                <a:spcPct val="60000"/>
              </a:spcBef>
              <a:buClr>
                <a:schemeClr val="accent2"/>
              </a:buClr>
              <a:buSzPct val="90000"/>
              <a:buFont typeface="Arial"/>
              <a:buChar char="•"/>
              <a:defRPr/>
            </a:pPr>
            <a:r>
              <a:rPr lang="en-US" sz="1400" kern="0" noProof="0" dirty="0" smtClean="0">
                <a:solidFill>
                  <a:schemeClr val="tx1">
                    <a:lumMod val="75000"/>
                    <a:lumOff val="25000"/>
                  </a:schemeClr>
                </a:solidFill>
                <a:latin typeface="+mn-lt"/>
              </a:rPr>
              <a:t>Sustainable energy</a:t>
            </a:r>
            <a:endParaRPr kumimoji="0" lang="en-US" sz="1400" b="0" i="0" u="none" strike="noStrike" kern="0" cap="none" spc="0" normalizeH="0" baseline="0" noProof="0" dirty="0" smtClean="0">
              <a:ln>
                <a:noFill/>
              </a:ln>
              <a:solidFill>
                <a:schemeClr val="tx1">
                  <a:lumMod val="75000"/>
                  <a:lumOff val="25000"/>
                </a:schemeClr>
              </a:solidFill>
              <a:effectLst/>
              <a:uLnTx/>
              <a:uFillTx/>
              <a:latin typeface="+mn-lt"/>
              <a:cs typeface="+mn-cs"/>
            </a:endParaRPr>
          </a:p>
          <a:p>
            <a:pPr marL="285750" indent="-285750" eaLnBrk="0" hangingPunct="0">
              <a:spcBef>
                <a:spcPct val="60000"/>
              </a:spcBef>
              <a:buClr>
                <a:schemeClr val="accent2"/>
              </a:buClr>
              <a:buSzPct val="90000"/>
              <a:buFont typeface="Arial"/>
              <a:buChar char="•"/>
              <a:defRPr/>
            </a:pPr>
            <a:r>
              <a:rPr lang="en-US" sz="1400" kern="0" dirty="0" smtClean="0">
                <a:solidFill>
                  <a:schemeClr val="tx1">
                    <a:lumMod val="75000"/>
                    <a:lumOff val="25000"/>
                  </a:schemeClr>
                </a:solidFill>
                <a:latin typeface="+mn-lt"/>
              </a:rPr>
              <a:t>Secure</a:t>
            </a:r>
            <a:endParaRPr kumimoji="0" lang="en-US" sz="1400" b="0" i="0" u="none" strike="noStrike" kern="0" cap="none" spc="0" normalizeH="0" baseline="0" noProof="0" dirty="0">
              <a:ln>
                <a:noFill/>
              </a:ln>
              <a:solidFill>
                <a:schemeClr val="tx1">
                  <a:lumMod val="75000"/>
                  <a:lumOff val="25000"/>
                </a:schemeClr>
              </a:solidFill>
              <a:effectLst/>
              <a:uLnTx/>
              <a:uFillTx/>
              <a:latin typeface="+mn-lt"/>
              <a:cs typeface="+mn-cs"/>
            </a:endParaRPr>
          </a:p>
        </p:txBody>
      </p:sp>
      <p:pic>
        <p:nvPicPr>
          <p:cNvPr id="3" name="Picture 2" descr="07001-800.t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544" y="1376772"/>
            <a:ext cx="3549854" cy="2366569"/>
          </a:xfrm>
          <a:prstGeom prst="roundRect">
            <a:avLst>
              <a:gd name="adj" fmla="val 5704"/>
            </a:avLst>
          </a:prstGeom>
          <a:solidFill>
            <a:srgbClr val="FFFFFF">
              <a:shade val="85000"/>
            </a:srgbClr>
          </a:solidFill>
          <a:ln>
            <a:noFill/>
          </a:ln>
          <a:effectLst/>
        </p:spPr>
      </p:pic>
      <p:pic>
        <p:nvPicPr>
          <p:cNvPr id="9" name="kite bo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4343973" y="1376772"/>
            <a:ext cx="4224471" cy="2376264"/>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2109288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2" y="549275"/>
            <a:ext cx="6135687" cy="900112"/>
          </a:xfrm>
        </p:spPr>
        <p:txBody>
          <a:bodyPr/>
          <a:lstStyle/>
          <a:p>
            <a:r>
              <a:rPr lang="en-US" dirty="0" smtClean="0">
                <a:latin typeface="Arial"/>
                <a:cs typeface="Arial"/>
                <a:sym typeface="Arial"/>
              </a:rPr>
              <a:t>Who should partner with us</a:t>
            </a:r>
            <a:endParaRPr lang="en-US" dirty="0">
              <a:latin typeface="Arial"/>
              <a:cs typeface="Arial"/>
              <a:sym typeface="Arial"/>
            </a:endParaRPr>
          </a:p>
        </p:txBody>
      </p:sp>
      <p:sp>
        <p:nvSpPr>
          <p:cNvPr id="15" name="Slide Number Placeholder 14"/>
          <p:cNvSpPr>
            <a:spLocks noGrp="1"/>
          </p:cNvSpPr>
          <p:nvPr>
            <p:ph type="sldNum" sz="quarter" idx="11"/>
          </p:nvPr>
        </p:nvSpPr>
        <p:spPr/>
        <p:txBody>
          <a:bodyPr/>
          <a:lstStyle/>
          <a:p>
            <a:fld id="{FCF17978-C575-43BB-AE29-EABBA31CCC78}" type="slidenum">
              <a:rPr lang="en-US" smtClean="0"/>
              <a:pPr/>
              <a:t>19</a:t>
            </a:fld>
            <a:endParaRPr lang="en-US" dirty="0"/>
          </a:p>
        </p:txBody>
      </p:sp>
      <p:grpSp>
        <p:nvGrpSpPr>
          <p:cNvPr id="3" name="Group 2"/>
          <p:cNvGrpSpPr/>
          <p:nvPr/>
        </p:nvGrpSpPr>
        <p:grpSpPr>
          <a:xfrm>
            <a:off x="503548" y="1268760"/>
            <a:ext cx="8100900" cy="2160239"/>
            <a:chOff x="449266" y="1304764"/>
            <a:chExt cx="8245474" cy="3216295"/>
          </a:xfrm>
        </p:grpSpPr>
        <p:sp>
          <p:nvSpPr>
            <p:cNvPr id="17" name="Rounded Rectangle 16"/>
            <p:cNvSpPr/>
            <p:nvPr/>
          </p:nvSpPr>
          <p:spPr>
            <a:xfrm rot="16200000">
              <a:off x="2963855" y="1572789"/>
              <a:ext cx="3216295" cy="2680246"/>
            </a:xfrm>
            <a:prstGeom prst="roundRect">
              <a:avLst>
                <a:gd name="adj" fmla="val 2272"/>
              </a:avLst>
            </a:prstGeom>
            <a:solidFill>
              <a:schemeClr val="accent1">
                <a:lumMod val="75000"/>
                <a:lumOff val="25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8933" tIns="109729" rIns="142240" bIns="2144196" numCol="1" spcCol="1270" anchor="t" anchorCtr="0">
              <a:noAutofit/>
            </a:bodyPr>
            <a:lstStyle/>
            <a:p>
              <a:pPr lvl="0" algn="r" defTabSz="1422400">
                <a:lnSpc>
                  <a:spcPct val="90000"/>
                </a:lnSpc>
                <a:spcBef>
                  <a:spcPct val="0"/>
                </a:spcBef>
                <a:spcAft>
                  <a:spcPct val="35000"/>
                </a:spcAft>
                <a:tabLst/>
              </a:pPr>
              <a:r>
                <a:rPr lang="en-US" sz="3200" kern="1200" dirty="0" smtClean="0"/>
                <a:t>Two</a:t>
              </a:r>
              <a:endParaRPr lang="en-US" sz="3200" kern="1200" dirty="0"/>
            </a:p>
          </p:txBody>
        </p:sp>
        <p:sp>
          <p:nvSpPr>
            <p:cNvPr id="18" name="Rounded Rectangle 17"/>
            <p:cNvSpPr/>
            <p:nvPr/>
          </p:nvSpPr>
          <p:spPr>
            <a:xfrm rot="16200000">
              <a:off x="5746469" y="1572789"/>
              <a:ext cx="3216295" cy="2680246"/>
            </a:xfrm>
            <a:prstGeom prst="roundRect">
              <a:avLst>
                <a:gd name="adj" fmla="val 2272"/>
              </a:avLst>
            </a:prstGeom>
            <a:solidFill>
              <a:schemeClr val="accent2">
                <a:lumMod val="40000"/>
                <a:lumOff val="60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8933" tIns="109729" rIns="142240" bIns="2144196" numCol="1" spcCol="1270" anchor="t" anchorCtr="0">
              <a:noAutofit/>
            </a:bodyPr>
            <a:lstStyle/>
            <a:p>
              <a:pPr lvl="0" algn="r" defTabSz="1422400">
                <a:lnSpc>
                  <a:spcPct val="90000"/>
                </a:lnSpc>
                <a:spcBef>
                  <a:spcPct val="0"/>
                </a:spcBef>
                <a:spcAft>
                  <a:spcPct val="35000"/>
                </a:spcAft>
                <a:tabLst/>
              </a:pPr>
              <a:r>
                <a:rPr lang="en-US" sz="3200" kern="1200" dirty="0" smtClean="0">
                  <a:solidFill>
                    <a:schemeClr val="accent1"/>
                  </a:solidFill>
                </a:rPr>
                <a:t>Three</a:t>
              </a:r>
              <a:endParaRPr lang="en-US" sz="3200" kern="1200" dirty="0">
                <a:solidFill>
                  <a:schemeClr val="accent1"/>
                </a:solidFill>
              </a:endParaRPr>
            </a:p>
          </p:txBody>
        </p:sp>
        <p:sp>
          <p:nvSpPr>
            <p:cNvPr id="7" name="Rounded Rectangle 6"/>
            <p:cNvSpPr/>
            <p:nvPr/>
          </p:nvSpPr>
          <p:spPr>
            <a:xfrm rot="16200000">
              <a:off x="181241" y="1572789"/>
              <a:ext cx="3216295" cy="2680246"/>
            </a:xfrm>
            <a:prstGeom prst="roundRect">
              <a:avLst>
                <a:gd name="adj" fmla="val 2272"/>
              </a:avLst>
            </a:prstGeom>
            <a:solidFill>
              <a:schemeClr val="accent1"/>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8933" tIns="109729" rIns="142240" bIns="2144196" numCol="1" spcCol="1270" anchor="t" anchorCtr="0">
              <a:noAutofit/>
            </a:bodyPr>
            <a:lstStyle/>
            <a:p>
              <a:pPr lvl="0" algn="r" defTabSz="1422400">
                <a:lnSpc>
                  <a:spcPct val="90000"/>
                </a:lnSpc>
                <a:spcBef>
                  <a:spcPct val="0"/>
                </a:spcBef>
                <a:spcAft>
                  <a:spcPct val="35000"/>
                </a:spcAft>
                <a:tabLst/>
              </a:pPr>
              <a:r>
                <a:rPr lang="en-US" sz="3200" kern="1200" dirty="0" smtClean="0"/>
                <a:t> One</a:t>
              </a:r>
              <a:endParaRPr lang="en-US" sz="3200" kern="1200" dirty="0"/>
            </a:p>
          </p:txBody>
        </p:sp>
        <p:sp>
          <p:nvSpPr>
            <p:cNvPr id="8" name="Freeform 7"/>
            <p:cNvSpPr/>
            <p:nvPr/>
          </p:nvSpPr>
          <p:spPr>
            <a:xfrm>
              <a:off x="724691" y="2904935"/>
              <a:ext cx="2253954" cy="1508916"/>
            </a:xfrm>
            <a:custGeom>
              <a:avLst/>
              <a:gdLst>
                <a:gd name="connsiteX0" fmla="*/ 0 w 1996783"/>
                <a:gd name="connsiteY0" fmla="*/ 0 h 3216294"/>
                <a:gd name="connsiteX1" fmla="*/ 1996783 w 1996783"/>
                <a:gd name="connsiteY1" fmla="*/ 0 h 3216294"/>
                <a:gd name="connsiteX2" fmla="*/ 1996783 w 1996783"/>
                <a:gd name="connsiteY2" fmla="*/ 3216294 h 3216294"/>
                <a:gd name="connsiteX3" fmla="*/ 0 w 1996783"/>
                <a:gd name="connsiteY3" fmla="*/ 3216294 h 3216294"/>
                <a:gd name="connsiteX4" fmla="*/ 0 w 1996783"/>
                <a:gd name="connsiteY4" fmla="*/ 0 h 3216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783" h="3216294">
                  <a:moveTo>
                    <a:pt x="0" y="0"/>
                  </a:moveTo>
                  <a:lnTo>
                    <a:pt x="1996783" y="0"/>
                  </a:lnTo>
                  <a:lnTo>
                    <a:pt x="1996783" y="3216294"/>
                  </a:lnTo>
                  <a:lnTo>
                    <a:pt x="0" y="3216294"/>
                  </a:lnTo>
                  <a:lnTo>
                    <a:pt x="0" y="0"/>
                  </a:lnTo>
                  <a:close/>
                </a:path>
              </a:pathLst>
            </a:custGeom>
            <a:noFill/>
            <a:ln>
              <a:noFill/>
            </a:ln>
            <a:effectLst/>
          </p:spPr>
          <p:style>
            <a:lnRef idx="3">
              <a:schemeClr val="lt1"/>
            </a:lnRef>
            <a:fillRef idx="1">
              <a:schemeClr val="accent2"/>
            </a:fillRef>
            <a:effectRef idx="1">
              <a:schemeClr val="accent2"/>
            </a:effectRef>
            <a:fontRef idx="minor">
              <a:schemeClr val="lt1"/>
            </a:fontRef>
          </p:style>
          <p:txBody>
            <a:bodyPr spcFirstLastPara="0" vert="horz" wrap="square" lIns="0" tIns="78867" rIns="0" bIns="0" numCol="1" spcCol="1270" anchor="t" anchorCtr="0">
              <a:noAutofit/>
            </a:bodyPr>
            <a:lstStyle/>
            <a:p>
              <a:pPr lvl="0" algn="l" defTabSz="1022350">
                <a:lnSpc>
                  <a:spcPct val="90000"/>
                </a:lnSpc>
                <a:spcBef>
                  <a:spcPct val="0"/>
                </a:spcBef>
                <a:spcAft>
                  <a:spcPct val="35000"/>
                </a:spcAft>
              </a:pPr>
              <a:r>
                <a:rPr lang="en-US" sz="1800" dirty="0" smtClean="0"/>
                <a:t>If you are developing a solution for air, water or bio-energy.</a:t>
              </a:r>
              <a:endParaRPr lang="en-US" sz="1800" kern="1200" dirty="0"/>
            </a:p>
          </p:txBody>
        </p:sp>
        <p:sp>
          <p:nvSpPr>
            <p:cNvPr id="10" name="Flowchart: Extract 9"/>
            <p:cNvSpPr/>
            <p:nvPr/>
          </p:nvSpPr>
          <p:spPr>
            <a:xfrm rot="5400000">
              <a:off x="2821064" y="3444602"/>
              <a:ext cx="792089" cy="402036"/>
            </a:xfrm>
            <a:prstGeom prst="flowChartExtract">
              <a:avLst/>
            </a:prstGeom>
            <a:solidFill>
              <a:schemeClr val="accent1"/>
            </a:solidFill>
            <a:ln>
              <a:no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10"/>
            <p:cNvSpPr/>
            <p:nvPr/>
          </p:nvSpPr>
          <p:spPr>
            <a:xfrm>
              <a:off x="3515516" y="2859307"/>
              <a:ext cx="2467379" cy="1603381"/>
            </a:xfrm>
            <a:custGeom>
              <a:avLst/>
              <a:gdLst>
                <a:gd name="connsiteX0" fmla="*/ 0 w 1996783"/>
                <a:gd name="connsiteY0" fmla="*/ 0 h 3216294"/>
                <a:gd name="connsiteX1" fmla="*/ 1996783 w 1996783"/>
                <a:gd name="connsiteY1" fmla="*/ 0 h 3216294"/>
                <a:gd name="connsiteX2" fmla="*/ 1996783 w 1996783"/>
                <a:gd name="connsiteY2" fmla="*/ 3216294 h 3216294"/>
                <a:gd name="connsiteX3" fmla="*/ 0 w 1996783"/>
                <a:gd name="connsiteY3" fmla="*/ 3216294 h 3216294"/>
                <a:gd name="connsiteX4" fmla="*/ 0 w 1996783"/>
                <a:gd name="connsiteY4" fmla="*/ 0 h 3216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783" h="3216294">
                  <a:moveTo>
                    <a:pt x="0" y="0"/>
                  </a:moveTo>
                  <a:lnTo>
                    <a:pt x="1996783" y="0"/>
                  </a:lnTo>
                  <a:lnTo>
                    <a:pt x="1996783" y="3216294"/>
                  </a:lnTo>
                  <a:lnTo>
                    <a:pt x="0" y="3216294"/>
                  </a:lnTo>
                  <a:lnTo>
                    <a:pt x="0" y="0"/>
                  </a:lnTo>
                  <a:close/>
                </a:path>
              </a:pathLst>
            </a:custGeom>
            <a:noFill/>
            <a:ln>
              <a:noFill/>
            </a:ln>
            <a:sp3d/>
          </p:spPr>
          <p:style>
            <a:lnRef idx="2">
              <a:scrgbClr r="0" g="0" b="0"/>
            </a:lnRef>
            <a:fillRef idx="1">
              <a:scrgbClr r="0" g="0" b="0"/>
            </a:fillRef>
            <a:effectRef idx="0">
              <a:schemeClr val="accent2">
                <a:hueOff val="-5169500"/>
                <a:satOff val="6189"/>
                <a:lumOff val="-11960"/>
                <a:alphaOff val="0"/>
              </a:schemeClr>
            </a:effectRef>
            <a:fontRef idx="minor">
              <a:schemeClr val="lt1"/>
            </a:fontRef>
          </p:style>
          <p:txBody>
            <a:bodyPr spcFirstLastPara="0" vert="horz" wrap="square" lIns="0" tIns="78867" rIns="0" bIns="0" numCol="1" spcCol="1270" anchor="t" anchorCtr="0">
              <a:noAutofit/>
            </a:bodyPr>
            <a:lstStyle/>
            <a:p>
              <a:pPr lvl="0" algn="l" defTabSz="1022350">
                <a:lnSpc>
                  <a:spcPct val="90000"/>
                </a:lnSpc>
                <a:spcBef>
                  <a:spcPct val="0"/>
                </a:spcBef>
                <a:spcAft>
                  <a:spcPct val="35000"/>
                </a:spcAft>
              </a:pPr>
              <a:r>
                <a:rPr lang="en-US" dirty="0" smtClean="0"/>
                <a:t>And require an enzyme, protein or microorganism as key element of that technology.</a:t>
              </a:r>
              <a:endParaRPr lang="en-US" kern="1200" dirty="0"/>
            </a:p>
          </p:txBody>
        </p:sp>
        <p:sp>
          <p:nvSpPr>
            <p:cNvPr id="13" name="Flowchart: Extract 12"/>
            <p:cNvSpPr/>
            <p:nvPr/>
          </p:nvSpPr>
          <p:spPr>
            <a:xfrm rot="5400000">
              <a:off x="5595120" y="3444604"/>
              <a:ext cx="792086" cy="402036"/>
            </a:xfrm>
            <a:prstGeom prst="flowChartExtract">
              <a:avLst/>
            </a:prstGeom>
            <a:solidFill>
              <a:schemeClr val="accent1">
                <a:lumMod val="75000"/>
                <a:lumOff val="25000"/>
              </a:schemeClr>
            </a:solidFill>
            <a:ln>
              <a:noFill/>
            </a:ln>
          </p:spPr>
          <p:style>
            <a:lnRef idx="2">
              <a:schemeClr val="accent2">
                <a:hueOff val="-10338999"/>
                <a:satOff val="12378"/>
                <a:lumOff val="-2392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p:nvSpPr>
          <p:spPr>
            <a:xfrm>
              <a:off x="6444208" y="3205712"/>
              <a:ext cx="1996783" cy="993719"/>
            </a:xfrm>
            <a:custGeom>
              <a:avLst/>
              <a:gdLst>
                <a:gd name="connsiteX0" fmla="*/ 0 w 1996783"/>
                <a:gd name="connsiteY0" fmla="*/ 0 h 3216294"/>
                <a:gd name="connsiteX1" fmla="*/ 1996783 w 1996783"/>
                <a:gd name="connsiteY1" fmla="*/ 0 h 3216294"/>
                <a:gd name="connsiteX2" fmla="*/ 1996783 w 1996783"/>
                <a:gd name="connsiteY2" fmla="*/ 3216294 h 3216294"/>
                <a:gd name="connsiteX3" fmla="*/ 0 w 1996783"/>
                <a:gd name="connsiteY3" fmla="*/ 3216294 h 3216294"/>
                <a:gd name="connsiteX4" fmla="*/ 0 w 1996783"/>
                <a:gd name="connsiteY4" fmla="*/ 0 h 3216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783" h="3216294">
                  <a:moveTo>
                    <a:pt x="0" y="0"/>
                  </a:moveTo>
                  <a:lnTo>
                    <a:pt x="1996783" y="0"/>
                  </a:lnTo>
                  <a:lnTo>
                    <a:pt x="1996783" y="3216294"/>
                  </a:lnTo>
                  <a:lnTo>
                    <a:pt x="0" y="3216294"/>
                  </a:lnTo>
                  <a:lnTo>
                    <a:pt x="0" y="0"/>
                  </a:lnTo>
                  <a:close/>
                </a:path>
              </a:pathLst>
            </a:custGeom>
            <a:noFill/>
            <a:ln>
              <a:noFill/>
            </a:ln>
            <a:effectLst/>
            <a:sp3d/>
          </p:spPr>
          <p:style>
            <a:lnRef idx="3">
              <a:schemeClr val="lt1"/>
            </a:lnRef>
            <a:fillRef idx="1">
              <a:schemeClr val="accent2"/>
            </a:fillRef>
            <a:effectRef idx="1">
              <a:schemeClr val="accent2"/>
            </a:effectRef>
            <a:fontRef idx="minor">
              <a:schemeClr val="lt1"/>
            </a:fontRef>
          </p:style>
          <p:txBody>
            <a:bodyPr spcFirstLastPara="0" vert="horz" wrap="square" lIns="0" tIns="78867" rIns="0" bIns="0" numCol="1" spcCol="1270" anchor="t" anchorCtr="0">
              <a:noAutofit/>
            </a:bodyPr>
            <a:lstStyle/>
            <a:p>
              <a:pPr lvl="0" algn="l" defTabSz="1022350">
                <a:lnSpc>
                  <a:spcPct val="90000"/>
                </a:lnSpc>
                <a:spcBef>
                  <a:spcPct val="0"/>
                </a:spcBef>
                <a:spcAft>
                  <a:spcPct val="35000"/>
                </a:spcAft>
              </a:pPr>
              <a:r>
                <a:rPr lang="en-US" sz="1800" dirty="0" smtClean="0">
                  <a:solidFill>
                    <a:schemeClr val="accent1"/>
                  </a:solidFill>
                </a:rPr>
                <a:t>Talk with us.</a:t>
              </a:r>
              <a:endParaRPr lang="en-US" sz="1800" kern="1200" dirty="0">
                <a:solidFill>
                  <a:schemeClr val="accent1"/>
                </a:solidFill>
              </a:endParaRPr>
            </a:p>
          </p:txBody>
        </p:sp>
        <p:grpSp>
          <p:nvGrpSpPr>
            <p:cNvPr id="5" name="Group 174"/>
            <p:cNvGrpSpPr>
              <a:grpSpLocks/>
            </p:cNvGrpSpPr>
            <p:nvPr/>
          </p:nvGrpSpPr>
          <p:grpSpPr bwMode="auto">
            <a:xfrm>
              <a:off x="2265823" y="1484784"/>
              <a:ext cx="641156" cy="648072"/>
              <a:chOff x="4839" y="2275"/>
              <a:chExt cx="649" cy="656"/>
            </a:xfrm>
          </p:grpSpPr>
          <p:grpSp>
            <p:nvGrpSpPr>
              <p:cNvPr id="6" name="Group 173"/>
              <p:cNvGrpSpPr>
                <a:grpSpLocks/>
              </p:cNvGrpSpPr>
              <p:nvPr/>
            </p:nvGrpSpPr>
            <p:grpSpPr bwMode="auto">
              <a:xfrm>
                <a:off x="4852" y="2275"/>
                <a:ext cx="622" cy="608"/>
                <a:chOff x="4852" y="2275"/>
                <a:chExt cx="622" cy="608"/>
              </a:xfrm>
            </p:grpSpPr>
            <p:sp>
              <p:nvSpPr>
                <p:cNvPr id="42" name="Freeform 135"/>
                <p:cNvSpPr>
                  <a:spLocks/>
                </p:cNvSpPr>
                <p:nvPr/>
              </p:nvSpPr>
              <p:spPr bwMode="auto">
                <a:xfrm>
                  <a:off x="4852" y="2328"/>
                  <a:ext cx="622" cy="555"/>
                </a:xfrm>
                <a:custGeom>
                  <a:avLst/>
                  <a:gdLst/>
                  <a:ahLst/>
                  <a:cxnLst>
                    <a:cxn ang="0">
                      <a:pos x="1868" y="78"/>
                    </a:cxn>
                    <a:cxn ang="0">
                      <a:pos x="1867" y="70"/>
                    </a:cxn>
                    <a:cxn ang="0">
                      <a:pos x="1866" y="62"/>
                    </a:cxn>
                    <a:cxn ang="0">
                      <a:pos x="1865" y="55"/>
                    </a:cxn>
                    <a:cxn ang="0">
                      <a:pos x="1862" y="48"/>
                    </a:cxn>
                    <a:cxn ang="0">
                      <a:pos x="1858" y="40"/>
                    </a:cxn>
                    <a:cxn ang="0">
                      <a:pos x="1854" y="34"/>
                    </a:cxn>
                    <a:cxn ang="0">
                      <a:pos x="1850" y="29"/>
                    </a:cxn>
                    <a:cxn ang="0">
                      <a:pos x="1845" y="23"/>
                    </a:cxn>
                    <a:cxn ang="0">
                      <a:pos x="1840" y="18"/>
                    </a:cxn>
                    <a:cxn ang="0">
                      <a:pos x="1833" y="13"/>
                    </a:cxn>
                    <a:cxn ang="0">
                      <a:pos x="1827" y="9"/>
                    </a:cxn>
                    <a:cxn ang="0">
                      <a:pos x="1820" y="6"/>
                    </a:cxn>
                    <a:cxn ang="0">
                      <a:pos x="1814" y="4"/>
                    </a:cxn>
                    <a:cxn ang="0">
                      <a:pos x="1806" y="1"/>
                    </a:cxn>
                    <a:cxn ang="0">
                      <a:pos x="1798" y="0"/>
                    </a:cxn>
                    <a:cxn ang="0">
                      <a:pos x="1790" y="0"/>
                    </a:cxn>
                    <a:cxn ang="0">
                      <a:pos x="78" y="0"/>
                    </a:cxn>
                    <a:cxn ang="0">
                      <a:pos x="70" y="0"/>
                    </a:cxn>
                    <a:cxn ang="0">
                      <a:pos x="62" y="1"/>
                    </a:cxn>
                    <a:cxn ang="0">
                      <a:pos x="55" y="4"/>
                    </a:cxn>
                    <a:cxn ang="0">
                      <a:pos x="48" y="6"/>
                    </a:cxn>
                    <a:cxn ang="0">
                      <a:pos x="40" y="9"/>
                    </a:cxn>
                    <a:cxn ang="0">
                      <a:pos x="35" y="13"/>
                    </a:cxn>
                    <a:cxn ang="0">
                      <a:pos x="29" y="18"/>
                    </a:cxn>
                    <a:cxn ang="0">
                      <a:pos x="23" y="23"/>
                    </a:cxn>
                    <a:cxn ang="0">
                      <a:pos x="18" y="29"/>
                    </a:cxn>
                    <a:cxn ang="0">
                      <a:pos x="13" y="34"/>
                    </a:cxn>
                    <a:cxn ang="0">
                      <a:pos x="9" y="40"/>
                    </a:cxn>
                    <a:cxn ang="0">
                      <a:pos x="6" y="48"/>
                    </a:cxn>
                    <a:cxn ang="0">
                      <a:pos x="4" y="55"/>
                    </a:cxn>
                    <a:cxn ang="0">
                      <a:pos x="1" y="62"/>
                    </a:cxn>
                    <a:cxn ang="0">
                      <a:pos x="0" y="70"/>
                    </a:cxn>
                    <a:cxn ang="0">
                      <a:pos x="0" y="78"/>
                    </a:cxn>
                    <a:cxn ang="0">
                      <a:pos x="0" y="1664"/>
                    </a:cxn>
                    <a:cxn ang="0">
                      <a:pos x="1868" y="1664"/>
                    </a:cxn>
                    <a:cxn ang="0">
                      <a:pos x="1868" y="78"/>
                    </a:cxn>
                  </a:cxnLst>
                  <a:rect l="0" t="0" r="r" b="b"/>
                  <a:pathLst>
                    <a:path w="1868" h="1664">
                      <a:moveTo>
                        <a:pt x="1868" y="78"/>
                      </a:moveTo>
                      <a:lnTo>
                        <a:pt x="1867" y="70"/>
                      </a:lnTo>
                      <a:lnTo>
                        <a:pt x="1866" y="62"/>
                      </a:lnTo>
                      <a:lnTo>
                        <a:pt x="1865" y="55"/>
                      </a:lnTo>
                      <a:lnTo>
                        <a:pt x="1862" y="48"/>
                      </a:lnTo>
                      <a:lnTo>
                        <a:pt x="1858" y="40"/>
                      </a:lnTo>
                      <a:lnTo>
                        <a:pt x="1854" y="34"/>
                      </a:lnTo>
                      <a:lnTo>
                        <a:pt x="1850" y="29"/>
                      </a:lnTo>
                      <a:lnTo>
                        <a:pt x="1845" y="23"/>
                      </a:lnTo>
                      <a:lnTo>
                        <a:pt x="1840" y="18"/>
                      </a:lnTo>
                      <a:lnTo>
                        <a:pt x="1833" y="13"/>
                      </a:lnTo>
                      <a:lnTo>
                        <a:pt x="1827" y="9"/>
                      </a:lnTo>
                      <a:lnTo>
                        <a:pt x="1820" y="6"/>
                      </a:lnTo>
                      <a:lnTo>
                        <a:pt x="1814" y="4"/>
                      </a:lnTo>
                      <a:lnTo>
                        <a:pt x="1806" y="1"/>
                      </a:lnTo>
                      <a:lnTo>
                        <a:pt x="1798" y="0"/>
                      </a:lnTo>
                      <a:lnTo>
                        <a:pt x="1790" y="0"/>
                      </a:lnTo>
                      <a:lnTo>
                        <a:pt x="78" y="0"/>
                      </a:lnTo>
                      <a:lnTo>
                        <a:pt x="70" y="0"/>
                      </a:lnTo>
                      <a:lnTo>
                        <a:pt x="62" y="1"/>
                      </a:lnTo>
                      <a:lnTo>
                        <a:pt x="55" y="4"/>
                      </a:lnTo>
                      <a:lnTo>
                        <a:pt x="48" y="6"/>
                      </a:lnTo>
                      <a:lnTo>
                        <a:pt x="40" y="9"/>
                      </a:lnTo>
                      <a:lnTo>
                        <a:pt x="35" y="13"/>
                      </a:lnTo>
                      <a:lnTo>
                        <a:pt x="29" y="18"/>
                      </a:lnTo>
                      <a:lnTo>
                        <a:pt x="23" y="23"/>
                      </a:lnTo>
                      <a:lnTo>
                        <a:pt x="18" y="29"/>
                      </a:lnTo>
                      <a:lnTo>
                        <a:pt x="13" y="34"/>
                      </a:lnTo>
                      <a:lnTo>
                        <a:pt x="9" y="40"/>
                      </a:lnTo>
                      <a:lnTo>
                        <a:pt x="6" y="48"/>
                      </a:lnTo>
                      <a:lnTo>
                        <a:pt x="4" y="55"/>
                      </a:lnTo>
                      <a:lnTo>
                        <a:pt x="1" y="62"/>
                      </a:lnTo>
                      <a:lnTo>
                        <a:pt x="0" y="70"/>
                      </a:lnTo>
                      <a:lnTo>
                        <a:pt x="0" y="78"/>
                      </a:lnTo>
                      <a:lnTo>
                        <a:pt x="0" y="1664"/>
                      </a:lnTo>
                      <a:lnTo>
                        <a:pt x="1868" y="1664"/>
                      </a:lnTo>
                      <a:lnTo>
                        <a:pt x="1868" y="78"/>
                      </a:lnTo>
                      <a:close/>
                    </a:path>
                  </a:pathLst>
                </a:custGeom>
                <a:solidFill>
                  <a:schemeClr val="tx2"/>
                </a:solidFill>
                <a:ln w="9525">
                  <a:noFill/>
                  <a:round/>
                  <a:headEnd/>
                  <a:tailEnd/>
                </a:ln>
              </p:spPr>
              <p:txBody>
                <a:bodyPr/>
                <a:lstStyle/>
                <a:p>
                  <a:endParaRPr lang="en-US" dirty="0"/>
                </a:p>
              </p:txBody>
            </p:sp>
            <p:sp>
              <p:nvSpPr>
                <p:cNvPr id="43" name="Freeform 155"/>
                <p:cNvSpPr>
                  <a:spLocks/>
                </p:cNvSpPr>
                <p:nvPr/>
              </p:nvSpPr>
              <p:spPr bwMode="auto">
                <a:xfrm>
                  <a:off x="5326" y="2275"/>
                  <a:ext cx="62" cy="94"/>
                </a:xfrm>
                <a:custGeom>
                  <a:avLst/>
                  <a:gdLst/>
                  <a:ahLst/>
                  <a:cxnLst>
                    <a:cxn ang="0">
                      <a:pos x="185" y="219"/>
                    </a:cxn>
                    <a:cxn ang="0">
                      <a:pos x="181" y="234"/>
                    </a:cxn>
                    <a:cxn ang="0">
                      <a:pos x="176" y="245"/>
                    </a:cxn>
                    <a:cxn ang="0">
                      <a:pos x="168" y="257"/>
                    </a:cxn>
                    <a:cxn ang="0">
                      <a:pos x="159" y="266"/>
                    </a:cxn>
                    <a:cxn ang="0">
                      <a:pos x="148" y="274"/>
                    </a:cxn>
                    <a:cxn ang="0">
                      <a:pos x="136" y="279"/>
                    </a:cxn>
                    <a:cxn ang="0">
                      <a:pos x="121" y="283"/>
                    </a:cxn>
                    <a:cxn ang="0">
                      <a:pos x="71" y="283"/>
                    </a:cxn>
                    <a:cxn ang="0">
                      <a:pos x="56" y="282"/>
                    </a:cxn>
                    <a:cxn ang="0">
                      <a:pos x="43" y="278"/>
                    </a:cxn>
                    <a:cxn ang="0">
                      <a:pos x="32" y="271"/>
                    </a:cxn>
                    <a:cxn ang="0">
                      <a:pos x="21" y="262"/>
                    </a:cxn>
                    <a:cxn ang="0">
                      <a:pos x="12" y="252"/>
                    </a:cxn>
                    <a:cxn ang="0">
                      <a:pos x="6" y="240"/>
                    </a:cxn>
                    <a:cxn ang="0">
                      <a:pos x="2" y="226"/>
                    </a:cxn>
                    <a:cxn ang="0">
                      <a:pos x="0" y="212"/>
                    </a:cxn>
                    <a:cxn ang="0">
                      <a:pos x="0" y="63"/>
                    </a:cxn>
                    <a:cxn ang="0">
                      <a:pos x="3" y="49"/>
                    </a:cxn>
                    <a:cxn ang="0">
                      <a:pos x="8" y="37"/>
                    </a:cxn>
                    <a:cxn ang="0">
                      <a:pos x="16" y="26"/>
                    </a:cxn>
                    <a:cxn ang="0">
                      <a:pos x="26" y="15"/>
                    </a:cxn>
                    <a:cxn ang="0">
                      <a:pos x="37" y="9"/>
                    </a:cxn>
                    <a:cxn ang="0">
                      <a:pos x="50" y="2"/>
                    </a:cxn>
                    <a:cxn ang="0">
                      <a:pos x="64" y="0"/>
                    </a:cxn>
                    <a:cxn ang="0">
                      <a:pos x="114" y="0"/>
                    </a:cxn>
                    <a:cxn ang="0">
                      <a:pos x="128" y="1"/>
                    </a:cxn>
                    <a:cxn ang="0">
                      <a:pos x="142" y="5"/>
                    </a:cxn>
                    <a:cxn ang="0">
                      <a:pos x="154" y="11"/>
                    </a:cxn>
                    <a:cxn ang="0">
                      <a:pos x="164" y="20"/>
                    </a:cxn>
                    <a:cxn ang="0">
                      <a:pos x="172" y="31"/>
                    </a:cxn>
                    <a:cxn ang="0">
                      <a:pos x="180" y="43"/>
                    </a:cxn>
                    <a:cxn ang="0">
                      <a:pos x="184" y="57"/>
                    </a:cxn>
                    <a:cxn ang="0">
                      <a:pos x="185" y="70"/>
                    </a:cxn>
                  </a:cxnLst>
                  <a:rect l="0" t="0" r="r" b="b"/>
                  <a:pathLst>
                    <a:path w="185" h="283">
                      <a:moveTo>
                        <a:pt x="185" y="212"/>
                      </a:moveTo>
                      <a:lnTo>
                        <a:pt x="185" y="219"/>
                      </a:lnTo>
                      <a:lnTo>
                        <a:pt x="184" y="226"/>
                      </a:lnTo>
                      <a:lnTo>
                        <a:pt x="181" y="234"/>
                      </a:lnTo>
                      <a:lnTo>
                        <a:pt x="180" y="240"/>
                      </a:lnTo>
                      <a:lnTo>
                        <a:pt x="176" y="245"/>
                      </a:lnTo>
                      <a:lnTo>
                        <a:pt x="172" y="252"/>
                      </a:lnTo>
                      <a:lnTo>
                        <a:pt x="168" y="257"/>
                      </a:lnTo>
                      <a:lnTo>
                        <a:pt x="164" y="262"/>
                      </a:lnTo>
                      <a:lnTo>
                        <a:pt x="159" y="266"/>
                      </a:lnTo>
                      <a:lnTo>
                        <a:pt x="154" y="271"/>
                      </a:lnTo>
                      <a:lnTo>
                        <a:pt x="148" y="274"/>
                      </a:lnTo>
                      <a:lnTo>
                        <a:pt x="142" y="278"/>
                      </a:lnTo>
                      <a:lnTo>
                        <a:pt x="136" y="279"/>
                      </a:lnTo>
                      <a:lnTo>
                        <a:pt x="128" y="282"/>
                      </a:lnTo>
                      <a:lnTo>
                        <a:pt x="121" y="283"/>
                      </a:lnTo>
                      <a:lnTo>
                        <a:pt x="114" y="283"/>
                      </a:lnTo>
                      <a:lnTo>
                        <a:pt x="71" y="283"/>
                      </a:lnTo>
                      <a:lnTo>
                        <a:pt x="64" y="283"/>
                      </a:lnTo>
                      <a:lnTo>
                        <a:pt x="56" y="282"/>
                      </a:lnTo>
                      <a:lnTo>
                        <a:pt x="50" y="279"/>
                      </a:lnTo>
                      <a:lnTo>
                        <a:pt x="43" y="278"/>
                      </a:lnTo>
                      <a:lnTo>
                        <a:pt x="37" y="274"/>
                      </a:lnTo>
                      <a:lnTo>
                        <a:pt x="32" y="271"/>
                      </a:lnTo>
                      <a:lnTo>
                        <a:pt x="26" y="266"/>
                      </a:lnTo>
                      <a:lnTo>
                        <a:pt x="21" y="262"/>
                      </a:lnTo>
                      <a:lnTo>
                        <a:pt x="16" y="257"/>
                      </a:lnTo>
                      <a:lnTo>
                        <a:pt x="12" y="252"/>
                      </a:lnTo>
                      <a:lnTo>
                        <a:pt x="8" y="245"/>
                      </a:lnTo>
                      <a:lnTo>
                        <a:pt x="6" y="240"/>
                      </a:lnTo>
                      <a:lnTo>
                        <a:pt x="3" y="234"/>
                      </a:lnTo>
                      <a:lnTo>
                        <a:pt x="2" y="226"/>
                      </a:lnTo>
                      <a:lnTo>
                        <a:pt x="0" y="219"/>
                      </a:lnTo>
                      <a:lnTo>
                        <a:pt x="0" y="212"/>
                      </a:lnTo>
                      <a:lnTo>
                        <a:pt x="0" y="70"/>
                      </a:lnTo>
                      <a:lnTo>
                        <a:pt x="0" y="63"/>
                      </a:lnTo>
                      <a:lnTo>
                        <a:pt x="2" y="57"/>
                      </a:lnTo>
                      <a:lnTo>
                        <a:pt x="3" y="49"/>
                      </a:lnTo>
                      <a:lnTo>
                        <a:pt x="6" y="43"/>
                      </a:lnTo>
                      <a:lnTo>
                        <a:pt x="8" y="37"/>
                      </a:lnTo>
                      <a:lnTo>
                        <a:pt x="12" y="31"/>
                      </a:lnTo>
                      <a:lnTo>
                        <a:pt x="16" y="26"/>
                      </a:lnTo>
                      <a:lnTo>
                        <a:pt x="21" y="20"/>
                      </a:lnTo>
                      <a:lnTo>
                        <a:pt x="26" y="15"/>
                      </a:lnTo>
                      <a:lnTo>
                        <a:pt x="32" y="11"/>
                      </a:lnTo>
                      <a:lnTo>
                        <a:pt x="37" y="9"/>
                      </a:lnTo>
                      <a:lnTo>
                        <a:pt x="43" y="5"/>
                      </a:lnTo>
                      <a:lnTo>
                        <a:pt x="50" y="2"/>
                      </a:lnTo>
                      <a:lnTo>
                        <a:pt x="56" y="1"/>
                      </a:lnTo>
                      <a:lnTo>
                        <a:pt x="64" y="0"/>
                      </a:lnTo>
                      <a:lnTo>
                        <a:pt x="71" y="0"/>
                      </a:lnTo>
                      <a:lnTo>
                        <a:pt x="114" y="0"/>
                      </a:lnTo>
                      <a:lnTo>
                        <a:pt x="121" y="0"/>
                      </a:lnTo>
                      <a:lnTo>
                        <a:pt x="128" y="1"/>
                      </a:lnTo>
                      <a:lnTo>
                        <a:pt x="136" y="2"/>
                      </a:lnTo>
                      <a:lnTo>
                        <a:pt x="142" y="5"/>
                      </a:lnTo>
                      <a:lnTo>
                        <a:pt x="148" y="9"/>
                      </a:lnTo>
                      <a:lnTo>
                        <a:pt x="154" y="11"/>
                      </a:lnTo>
                      <a:lnTo>
                        <a:pt x="159" y="15"/>
                      </a:lnTo>
                      <a:lnTo>
                        <a:pt x="164" y="20"/>
                      </a:lnTo>
                      <a:lnTo>
                        <a:pt x="168" y="26"/>
                      </a:lnTo>
                      <a:lnTo>
                        <a:pt x="172" y="31"/>
                      </a:lnTo>
                      <a:lnTo>
                        <a:pt x="176" y="37"/>
                      </a:lnTo>
                      <a:lnTo>
                        <a:pt x="180" y="43"/>
                      </a:lnTo>
                      <a:lnTo>
                        <a:pt x="181" y="49"/>
                      </a:lnTo>
                      <a:lnTo>
                        <a:pt x="184" y="57"/>
                      </a:lnTo>
                      <a:lnTo>
                        <a:pt x="185" y="63"/>
                      </a:lnTo>
                      <a:lnTo>
                        <a:pt x="185" y="70"/>
                      </a:lnTo>
                      <a:lnTo>
                        <a:pt x="185" y="212"/>
                      </a:lnTo>
                      <a:close/>
                    </a:path>
                  </a:pathLst>
                </a:custGeom>
                <a:solidFill>
                  <a:schemeClr val="tx2"/>
                </a:solidFill>
                <a:ln w="9525">
                  <a:noFill/>
                  <a:round/>
                  <a:headEnd/>
                  <a:tailEnd/>
                </a:ln>
              </p:spPr>
              <p:txBody>
                <a:bodyPr/>
                <a:lstStyle/>
                <a:p>
                  <a:endParaRPr lang="en-US" dirty="0"/>
                </a:p>
              </p:txBody>
            </p:sp>
          </p:grpSp>
          <p:sp>
            <p:nvSpPr>
              <p:cNvPr id="21" name="Freeform 134"/>
              <p:cNvSpPr>
                <a:spLocks/>
              </p:cNvSpPr>
              <p:nvPr/>
            </p:nvSpPr>
            <p:spPr bwMode="auto">
              <a:xfrm>
                <a:off x="5165" y="2890"/>
                <a:ext cx="41" cy="2"/>
              </a:xfrm>
              <a:custGeom>
                <a:avLst/>
                <a:gdLst/>
                <a:ahLst/>
                <a:cxnLst>
                  <a:cxn ang="0">
                    <a:pos x="0" y="4"/>
                  </a:cxn>
                  <a:cxn ang="0">
                    <a:pos x="4" y="5"/>
                  </a:cxn>
                  <a:cxn ang="0">
                    <a:pos x="17" y="6"/>
                  </a:cxn>
                  <a:cxn ang="0">
                    <a:pos x="36" y="8"/>
                  </a:cxn>
                  <a:cxn ang="0">
                    <a:pos x="60" y="8"/>
                  </a:cxn>
                  <a:cxn ang="0">
                    <a:pos x="83" y="8"/>
                  </a:cxn>
                  <a:cxn ang="0">
                    <a:pos x="103" y="6"/>
                  </a:cxn>
                  <a:cxn ang="0">
                    <a:pos x="116" y="5"/>
                  </a:cxn>
                  <a:cxn ang="0">
                    <a:pos x="121" y="4"/>
                  </a:cxn>
                  <a:cxn ang="0">
                    <a:pos x="116" y="3"/>
                  </a:cxn>
                  <a:cxn ang="0">
                    <a:pos x="103" y="1"/>
                  </a:cxn>
                  <a:cxn ang="0">
                    <a:pos x="83" y="0"/>
                  </a:cxn>
                  <a:cxn ang="0">
                    <a:pos x="60" y="0"/>
                  </a:cxn>
                  <a:cxn ang="0">
                    <a:pos x="36" y="0"/>
                  </a:cxn>
                  <a:cxn ang="0">
                    <a:pos x="17" y="1"/>
                  </a:cxn>
                  <a:cxn ang="0">
                    <a:pos x="4" y="3"/>
                  </a:cxn>
                  <a:cxn ang="0">
                    <a:pos x="0" y="4"/>
                  </a:cxn>
                </a:cxnLst>
                <a:rect l="0" t="0" r="r" b="b"/>
                <a:pathLst>
                  <a:path w="121" h="8">
                    <a:moveTo>
                      <a:pt x="0" y="4"/>
                    </a:moveTo>
                    <a:lnTo>
                      <a:pt x="4" y="5"/>
                    </a:lnTo>
                    <a:lnTo>
                      <a:pt x="17" y="6"/>
                    </a:lnTo>
                    <a:lnTo>
                      <a:pt x="36" y="8"/>
                    </a:lnTo>
                    <a:lnTo>
                      <a:pt x="60" y="8"/>
                    </a:lnTo>
                    <a:lnTo>
                      <a:pt x="83" y="8"/>
                    </a:lnTo>
                    <a:lnTo>
                      <a:pt x="103" y="6"/>
                    </a:lnTo>
                    <a:lnTo>
                      <a:pt x="116" y="5"/>
                    </a:lnTo>
                    <a:lnTo>
                      <a:pt x="121" y="4"/>
                    </a:lnTo>
                    <a:lnTo>
                      <a:pt x="116" y="3"/>
                    </a:lnTo>
                    <a:lnTo>
                      <a:pt x="103" y="1"/>
                    </a:lnTo>
                    <a:lnTo>
                      <a:pt x="83" y="0"/>
                    </a:lnTo>
                    <a:lnTo>
                      <a:pt x="60" y="0"/>
                    </a:lnTo>
                    <a:lnTo>
                      <a:pt x="36" y="0"/>
                    </a:lnTo>
                    <a:lnTo>
                      <a:pt x="17" y="1"/>
                    </a:lnTo>
                    <a:lnTo>
                      <a:pt x="4" y="3"/>
                    </a:lnTo>
                    <a:lnTo>
                      <a:pt x="0" y="4"/>
                    </a:lnTo>
                    <a:close/>
                  </a:path>
                </a:pathLst>
              </a:custGeom>
              <a:solidFill>
                <a:srgbClr val="CDCDCD"/>
              </a:solidFill>
              <a:ln w="9525">
                <a:noFill/>
                <a:round/>
                <a:headEnd/>
                <a:tailEnd/>
              </a:ln>
            </p:spPr>
            <p:txBody>
              <a:bodyPr/>
              <a:lstStyle/>
              <a:p>
                <a:endParaRPr lang="en-US" dirty="0"/>
              </a:p>
            </p:txBody>
          </p:sp>
          <p:sp>
            <p:nvSpPr>
              <p:cNvPr id="22" name="Rectangle 136"/>
              <p:cNvSpPr>
                <a:spLocks noChangeArrowheads="1"/>
              </p:cNvSpPr>
              <p:nvPr/>
            </p:nvSpPr>
            <p:spPr bwMode="auto">
              <a:xfrm>
                <a:off x="5274" y="2407"/>
                <a:ext cx="161" cy="97"/>
              </a:xfrm>
              <a:prstGeom prst="rect">
                <a:avLst/>
              </a:prstGeom>
              <a:solidFill>
                <a:srgbClr val="FFFFFF"/>
              </a:solidFill>
              <a:ln w="9525">
                <a:noFill/>
                <a:miter lim="800000"/>
                <a:headEnd/>
                <a:tailEnd/>
              </a:ln>
            </p:spPr>
            <p:txBody>
              <a:bodyPr/>
              <a:lstStyle/>
              <a:p>
                <a:endParaRPr lang="en-US" dirty="0"/>
              </a:p>
            </p:txBody>
          </p:sp>
          <p:sp>
            <p:nvSpPr>
              <p:cNvPr id="23" name="Freeform 137"/>
              <p:cNvSpPr>
                <a:spLocks/>
              </p:cNvSpPr>
              <p:nvPr/>
            </p:nvSpPr>
            <p:spPr bwMode="auto">
              <a:xfrm>
                <a:off x="5265" y="2392"/>
                <a:ext cx="180" cy="18"/>
              </a:xfrm>
              <a:custGeom>
                <a:avLst/>
                <a:gdLst/>
                <a:ahLst/>
                <a:cxnLst>
                  <a:cxn ang="0">
                    <a:pos x="514" y="53"/>
                  </a:cxn>
                  <a:cxn ang="0">
                    <a:pos x="26" y="53"/>
                  </a:cxn>
                  <a:cxn ang="0">
                    <a:pos x="21" y="52"/>
                  </a:cxn>
                  <a:cxn ang="0">
                    <a:pos x="15" y="51"/>
                  </a:cxn>
                  <a:cxn ang="0">
                    <a:pos x="11" y="48"/>
                  </a:cxn>
                  <a:cxn ang="0">
                    <a:pos x="7" y="46"/>
                  </a:cxn>
                  <a:cxn ang="0">
                    <a:pos x="4" y="42"/>
                  </a:cxn>
                  <a:cxn ang="0">
                    <a:pos x="2" y="38"/>
                  </a:cxn>
                  <a:cxn ang="0">
                    <a:pos x="0" y="33"/>
                  </a:cxn>
                  <a:cxn ang="0">
                    <a:pos x="0" y="27"/>
                  </a:cxn>
                  <a:cxn ang="0">
                    <a:pos x="0" y="22"/>
                  </a:cxn>
                  <a:cxn ang="0">
                    <a:pos x="2" y="17"/>
                  </a:cxn>
                  <a:cxn ang="0">
                    <a:pos x="4" y="12"/>
                  </a:cxn>
                  <a:cxn ang="0">
                    <a:pos x="7" y="8"/>
                  </a:cxn>
                  <a:cxn ang="0">
                    <a:pos x="11" y="5"/>
                  </a:cxn>
                  <a:cxn ang="0">
                    <a:pos x="15" y="3"/>
                  </a:cxn>
                  <a:cxn ang="0">
                    <a:pos x="21" y="1"/>
                  </a:cxn>
                  <a:cxn ang="0">
                    <a:pos x="26" y="0"/>
                  </a:cxn>
                  <a:cxn ang="0">
                    <a:pos x="514" y="0"/>
                  </a:cxn>
                  <a:cxn ang="0">
                    <a:pos x="519" y="1"/>
                  </a:cxn>
                  <a:cxn ang="0">
                    <a:pos x="524" y="3"/>
                  </a:cxn>
                  <a:cxn ang="0">
                    <a:pos x="528" y="5"/>
                  </a:cxn>
                  <a:cxn ang="0">
                    <a:pos x="532" y="8"/>
                  </a:cxn>
                  <a:cxn ang="0">
                    <a:pos x="536" y="12"/>
                  </a:cxn>
                  <a:cxn ang="0">
                    <a:pos x="538" y="17"/>
                  </a:cxn>
                  <a:cxn ang="0">
                    <a:pos x="540" y="22"/>
                  </a:cxn>
                  <a:cxn ang="0">
                    <a:pos x="540" y="27"/>
                  </a:cxn>
                  <a:cxn ang="0">
                    <a:pos x="540" y="33"/>
                  </a:cxn>
                  <a:cxn ang="0">
                    <a:pos x="538" y="38"/>
                  </a:cxn>
                  <a:cxn ang="0">
                    <a:pos x="536" y="42"/>
                  </a:cxn>
                  <a:cxn ang="0">
                    <a:pos x="532" y="46"/>
                  </a:cxn>
                  <a:cxn ang="0">
                    <a:pos x="528" y="48"/>
                  </a:cxn>
                  <a:cxn ang="0">
                    <a:pos x="524" y="51"/>
                  </a:cxn>
                  <a:cxn ang="0">
                    <a:pos x="519" y="52"/>
                  </a:cxn>
                  <a:cxn ang="0">
                    <a:pos x="514" y="53"/>
                  </a:cxn>
                </a:cxnLst>
                <a:rect l="0" t="0" r="r" b="b"/>
                <a:pathLst>
                  <a:path w="540" h="53">
                    <a:moveTo>
                      <a:pt x="514" y="53"/>
                    </a:moveTo>
                    <a:lnTo>
                      <a:pt x="26" y="53"/>
                    </a:lnTo>
                    <a:lnTo>
                      <a:pt x="21" y="52"/>
                    </a:lnTo>
                    <a:lnTo>
                      <a:pt x="15" y="51"/>
                    </a:lnTo>
                    <a:lnTo>
                      <a:pt x="11" y="48"/>
                    </a:lnTo>
                    <a:lnTo>
                      <a:pt x="7" y="46"/>
                    </a:lnTo>
                    <a:lnTo>
                      <a:pt x="4" y="42"/>
                    </a:lnTo>
                    <a:lnTo>
                      <a:pt x="2" y="38"/>
                    </a:lnTo>
                    <a:lnTo>
                      <a:pt x="0" y="33"/>
                    </a:lnTo>
                    <a:lnTo>
                      <a:pt x="0" y="27"/>
                    </a:lnTo>
                    <a:lnTo>
                      <a:pt x="0" y="22"/>
                    </a:lnTo>
                    <a:lnTo>
                      <a:pt x="2" y="17"/>
                    </a:lnTo>
                    <a:lnTo>
                      <a:pt x="4" y="12"/>
                    </a:lnTo>
                    <a:lnTo>
                      <a:pt x="7" y="8"/>
                    </a:lnTo>
                    <a:lnTo>
                      <a:pt x="11" y="5"/>
                    </a:lnTo>
                    <a:lnTo>
                      <a:pt x="15" y="3"/>
                    </a:lnTo>
                    <a:lnTo>
                      <a:pt x="21" y="1"/>
                    </a:lnTo>
                    <a:lnTo>
                      <a:pt x="26" y="0"/>
                    </a:lnTo>
                    <a:lnTo>
                      <a:pt x="514" y="0"/>
                    </a:lnTo>
                    <a:lnTo>
                      <a:pt x="519" y="1"/>
                    </a:lnTo>
                    <a:lnTo>
                      <a:pt x="524" y="3"/>
                    </a:lnTo>
                    <a:lnTo>
                      <a:pt x="528" y="5"/>
                    </a:lnTo>
                    <a:lnTo>
                      <a:pt x="532" y="8"/>
                    </a:lnTo>
                    <a:lnTo>
                      <a:pt x="536" y="12"/>
                    </a:lnTo>
                    <a:lnTo>
                      <a:pt x="538" y="17"/>
                    </a:lnTo>
                    <a:lnTo>
                      <a:pt x="540" y="22"/>
                    </a:lnTo>
                    <a:lnTo>
                      <a:pt x="540" y="27"/>
                    </a:lnTo>
                    <a:lnTo>
                      <a:pt x="540" y="33"/>
                    </a:lnTo>
                    <a:lnTo>
                      <a:pt x="538" y="38"/>
                    </a:lnTo>
                    <a:lnTo>
                      <a:pt x="536" y="42"/>
                    </a:lnTo>
                    <a:lnTo>
                      <a:pt x="532" y="46"/>
                    </a:lnTo>
                    <a:lnTo>
                      <a:pt x="528" y="48"/>
                    </a:lnTo>
                    <a:lnTo>
                      <a:pt x="524" y="51"/>
                    </a:lnTo>
                    <a:lnTo>
                      <a:pt x="519" y="52"/>
                    </a:lnTo>
                    <a:lnTo>
                      <a:pt x="514" y="53"/>
                    </a:lnTo>
                    <a:close/>
                  </a:path>
                </a:pathLst>
              </a:custGeom>
              <a:solidFill>
                <a:schemeClr val="bg2"/>
              </a:solidFill>
              <a:ln w="9525">
                <a:noFill/>
                <a:round/>
                <a:headEnd/>
                <a:tailEnd/>
              </a:ln>
            </p:spPr>
            <p:txBody>
              <a:bodyPr/>
              <a:lstStyle/>
              <a:p>
                <a:endParaRPr lang="en-US" dirty="0"/>
              </a:p>
            </p:txBody>
          </p:sp>
          <p:sp>
            <p:nvSpPr>
              <p:cNvPr id="24" name="Rectangle 138"/>
              <p:cNvSpPr>
                <a:spLocks noChangeArrowheads="1"/>
              </p:cNvSpPr>
              <p:nvPr/>
            </p:nvSpPr>
            <p:spPr bwMode="auto">
              <a:xfrm>
                <a:off x="4892" y="2407"/>
                <a:ext cx="160" cy="97"/>
              </a:xfrm>
              <a:prstGeom prst="rect">
                <a:avLst/>
              </a:prstGeom>
              <a:solidFill>
                <a:srgbClr val="FFFFFF"/>
              </a:solidFill>
              <a:ln w="9525">
                <a:noFill/>
                <a:miter lim="800000"/>
                <a:headEnd/>
                <a:tailEnd/>
              </a:ln>
            </p:spPr>
            <p:txBody>
              <a:bodyPr/>
              <a:lstStyle/>
              <a:p>
                <a:endParaRPr lang="en-US" dirty="0"/>
              </a:p>
            </p:txBody>
          </p:sp>
          <p:sp>
            <p:nvSpPr>
              <p:cNvPr id="25" name="Freeform 139"/>
              <p:cNvSpPr>
                <a:spLocks/>
              </p:cNvSpPr>
              <p:nvPr/>
            </p:nvSpPr>
            <p:spPr bwMode="auto">
              <a:xfrm>
                <a:off x="4882" y="2392"/>
                <a:ext cx="180" cy="18"/>
              </a:xfrm>
              <a:custGeom>
                <a:avLst/>
                <a:gdLst/>
                <a:ahLst/>
                <a:cxnLst>
                  <a:cxn ang="0">
                    <a:pos x="514" y="53"/>
                  </a:cxn>
                  <a:cxn ang="0">
                    <a:pos x="26" y="53"/>
                  </a:cxn>
                  <a:cxn ang="0">
                    <a:pos x="21" y="52"/>
                  </a:cxn>
                  <a:cxn ang="0">
                    <a:pos x="16" y="51"/>
                  </a:cxn>
                  <a:cxn ang="0">
                    <a:pos x="12" y="48"/>
                  </a:cxn>
                  <a:cxn ang="0">
                    <a:pos x="8" y="46"/>
                  </a:cxn>
                  <a:cxn ang="0">
                    <a:pos x="4" y="42"/>
                  </a:cxn>
                  <a:cxn ang="0">
                    <a:pos x="1" y="38"/>
                  </a:cxn>
                  <a:cxn ang="0">
                    <a:pos x="0" y="33"/>
                  </a:cxn>
                  <a:cxn ang="0">
                    <a:pos x="0" y="27"/>
                  </a:cxn>
                  <a:cxn ang="0">
                    <a:pos x="0" y="22"/>
                  </a:cxn>
                  <a:cxn ang="0">
                    <a:pos x="1" y="17"/>
                  </a:cxn>
                  <a:cxn ang="0">
                    <a:pos x="4" y="12"/>
                  </a:cxn>
                  <a:cxn ang="0">
                    <a:pos x="8" y="8"/>
                  </a:cxn>
                  <a:cxn ang="0">
                    <a:pos x="12" y="5"/>
                  </a:cxn>
                  <a:cxn ang="0">
                    <a:pos x="16" y="3"/>
                  </a:cxn>
                  <a:cxn ang="0">
                    <a:pos x="21" y="1"/>
                  </a:cxn>
                  <a:cxn ang="0">
                    <a:pos x="26" y="0"/>
                  </a:cxn>
                  <a:cxn ang="0">
                    <a:pos x="514" y="0"/>
                  </a:cxn>
                  <a:cxn ang="0">
                    <a:pos x="519" y="1"/>
                  </a:cxn>
                  <a:cxn ang="0">
                    <a:pos x="524" y="3"/>
                  </a:cxn>
                  <a:cxn ang="0">
                    <a:pos x="528" y="5"/>
                  </a:cxn>
                  <a:cxn ang="0">
                    <a:pos x="532" y="8"/>
                  </a:cxn>
                  <a:cxn ang="0">
                    <a:pos x="536" y="12"/>
                  </a:cxn>
                  <a:cxn ang="0">
                    <a:pos x="537" y="17"/>
                  </a:cxn>
                  <a:cxn ang="0">
                    <a:pos x="540" y="22"/>
                  </a:cxn>
                  <a:cxn ang="0">
                    <a:pos x="540" y="27"/>
                  </a:cxn>
                  <a:cxn ang="0">
                    <a:pos x="540" y="33"/>
                  </a:cxn>
                  <a:cxn ang="0">
                    <a:pos x="537" y="38"/>
                  </a:cxn>
                  <a:cxn ang="0">
                    <a:pos x="536" y="42"/>
                  </a:cxn>
                  <a:cxn ang="0">
                    <a:pos x="532" y="46"/>
                  </a:cxn>
                  <a:cxn ang="0">
                    <a:pos x="528" y="48"/>
                  </a:cxn>
                  <a:cxn ang="0">
                    <a:pos x="524" y="51"/>
                  </a:cxn>
                  <a:cxn ang="0">
                    <a:pos x="519" y="52"/>
                  </a:cxn>
                  <a:cxn ang="0">
                    <a:pos x="514" y="53"/>
                  </a:cxn>
                </a:cxnLst>
                <a:rect l="0" t="0" r="r" b="b"/>
                <a:pathLst>
                  <a:path w="540" h="53">
                    <a:moveTo>
                      <a:pt x="514" y="53"/>
                    </a:moveTo>
                    <a:lnTo>
                      <a:pt x="26" y="53"/>
                    </a:lnTo>
                    <a:lnTo>
                      <a:pt x="21" y="52"/>
                    </a:lnTo>
                    <a:lnTo>
                      <a:pt x="16" y="51"/>
                    </a:lnTo>
                    <a:lnTo>
                      <a:pt x="12" y="48"/>
                    </a:lnTo>
                    <a:lnTo>
                      <a:pt x="8" y="46"/>
                    </a:lnTo>
                    <a:lnTo>
                      <a:pt x="4" y="42"/>
                    </a:lnTo>
                    <a:lnTo>
                      <a:pt x="1" y="38"/>
                    </a:lnTo>
                    <a:lnTo>
                      <a:pt x="0" y="33"/>
                    </a:lnTo>
                    <a:lnTo>
                      <a:pt x="0" y="27"/>
                    </a:lnTo>
                    <a:lnTo>
                      <a:pt x="0" y="22"/>
                    </a:lnTo>
                    <a:lnTo>
                      <a:pt x="1" y="17"/>
                    </a:lnTo>
                    <a:lnTo>
                      <a:pt x="4" y="12"/>
                    </a:lnTo>
                    <a:lnTo>
                      <a:pt x="8" y="8"/>
                    </a:lnTo>
                    <a:lnTo>
                      <a:pt x="12" y="5"/>
                    </a:lnTo>
                    <a:lnTo>
                      <a:pt x="16" y="3"/>
                    </a:lnTo>
                    <a:lnTo>
                      <a:pt x="21" y="1"/>
                    </a:lnTo>
                    <a:lnTo>
                      <a:pt x="26" y="0"/>
                    </a:lnTo>
                    <a:lnTo>
                      <a:pt x="514" y="0"/>
                    </a:lnTo>
                    <a:lnTo>
                      <a:pt x="519" y="1"/>
                    </a:lnTo>
                    <a:lnTo>
                      <a:pt x="524" y="3"/>
                    </a:lnTo>
                    <a:lnTo>
                      <a:pt x="528" y="5"/>
                    </a:lnTo>
                    <a:lnTo>
                      <a:pt x="532" y="8"/>
                    </a:lnTo>
                    <a:lnTo>
                      <a:pt x="536" y="12"/>
                    </a:lnTo>
                    <a:lnTo>
                      <a:pt x="537" y="17"/>
                    </a:lnTo>
                    <a:lnTo>
                      <a:pt x="540" y="22"/>
                    </a:lnTo>
                    <a:lnTo>
                      <a:pt x="540" y="27"/>
                    </a:lnTo>
                    <a:lnTo>
                      <a:pt x="540" y="33"/>
                    </a:lnTo>
                    <a:lnTo>
                      <a:pt x="537" y="38"/>
                    </a:lnTo>
                    <a:lnTo>
                      <a:pt x="536" y="42"/>
                    </a:lnTo>
                    <a:lnTo>
                      <a:pt x="532" y="46"/>
                    </a:lnTo>
                    <a:lnTo>
                      <a:pt x="528" y="48"/>
                    </a:lnTo>
                    <a:lnTo>
                      <a:pt x="524" y="51"/>
                    </a:lnTo>
                    <a:lnTo>
                      <a:pt x="519" y="52"/>
                    </a:lnTo>
                    <a:lnTo>
                      <a:pt x="514" y="53"/>
                    </a:lnTo>
                    <a:close/>
                  </a:path>
                </a:pathLst>
              </a:custGeom>
              <a:solidFill>
                <a:schemeClr val="bg2"/>
              </a:solidFill>
              <a:ln w="9525">
                <a:noFill/>
                <a:round/>
                <a:headEnd/>
                <a:tailEnd/>
              </a:ln>
            </p:spPr>
            <p:txBody>
              <a:bodyPr/>
              <a:lstStyle/>
              <a:p>
                <a:endParaRPr lang="en-US" dirty="0"/>
              </a:p>
            </p:txBody>
          </p:sp>
          <p:sp>
            <p:nvSpPr>
              <p:cNvPr id="26" name="Rectangle 140"/>
              <p:cNvSpPr>
                <a:spLocks noChangeArrowheads="1"/>
              </p:cNvSpPr>
              <p:nvPr/>
            </p:nvSpPr>
            <p:spPr bwMode="auto">
              <a:xfrm>
                <a:off x="5083" y="2407"/>
                <a:ext cx="161" cy="97"/>
              </a:xfrm>
              <a:prstGeom prst="rect">
                <a:avLst/>
              </a:prstGeom>
              <a:solidFill>
                <a:srgbClr val="FFFFFF"/>
              </a:solidFill>
              <a:ln w="9525">
                <a:noFill/>
                <a:miter lim="800000"/>
                <a:headEnd/>
                <a:tailEnd/>
              </a:ln>
            </p:spPr>
            <p:txBody>
              <a:bodyPr/>
              <a:lstStyle/>
              <a:p>
                <a:endParaRPr lang="en-US" dirty="0"/>
              </a:p>
            </p:txBody>
          </p:sp>
          <p:sp>
            <p:nvSpPr>
              <p:cNvPr id="27" name="Freeform 141"/>
              <p:cNvSpPr>
                <a:spLocks/>
              </p:cNvSpPr>
              <p:nvPr/>
            </p:nvSpPr>
            <p:spPr bwMode="auto">
              <a:xfrm>
                <a:off x="5073" y="2392"/>
                <a:ext cx="180" cy="18"/>
              </a:xfrm>
              <a:custGeom>
                <a:avLst/>
                <a:gdLst/>
                <a:ahLst/>
                <a:cxnLst>
                  <a:cxn ang="0">
                    <a:pos x="514" y="53"/>
                  </a:cxn>
                  <a:cxn ang="0">
                    <a:pos x="26" y="53"/>
                  </a:cxn>
                  <a:cxn ang="0">
                    <a:pos x="21" y="52"/>
                  </a:cxn>
                  <a:cxn ang="0">
                    <a:pos x="15" y="51"/>
                  </a:cxn>
                  <a:cxn ang="0">
                    <a:pos x="12" y="48"/>
                  </a:cxn>
                  <a:cxn ang="0">
                    <a:pos x="8" y="46"/>
                  </a:cxn>
                  <a:cxn ang="0">
                    <a:pos x="4" y="42"/>
                  </a:cxn>
                  <a:cxn ang="0">
                    <a:pos x="2" y="38"/>
                  </a:cxn>
                  <a:cxn ang="0">
                    <a:pos x="0" y="33"/>
                  </a:cxn>
                  <a:cxn ang="0">
                    <a:pos x="0" y="27"/>
                  </a:cxn>
                  <a:cxn ang="0">
                    <a:pos x="0" y="22"/>
                  </a:cxn>
                  <a:cxn ang="0">
                    <a:pos x="2" y="17"/>
                  </a:cxn>
                  <a:cxn ang="0">
                    <a:pos x="4" y="12"/>
                  </a:cxn>
                  <a:cxn ang="0">
                    <a:pos x="8" y="8"/>
                  </a:cxn>
                  <a:cxn ang="0">
                    <a:pos x="12" y="5"/>
                  </a:cxn>
                  <a:cxn ang="0">
                    <a:pos x="15" y="3"/>
                  </a:cxn>
                  <a:cxn ang="0">
                    <a:pos x="21" y="1"/>
                  </a:cxn>
                  <a:cxn ang="0">
                    <a:pos x="26" y="0"/>
                  </a:cxn>
                  <a:cxn ang="0">
                    <a:pos x="514" y="0"/>
                  </a:cxn>
                  <a:cxn ang="0">
                    <a:pos x="519" y="1"/>
                  </a:cxn>
                  <a:cxn ang="0">
                    <a:pos x="524" y="3"/>
                  </a:cxn>
                  <a:cxn ang="0">
                    <a:pos x="528" y="5"/>
                  </a:cxn>
                  <a:cxn ang="0">
                    <a:pos x="532" y="8"/>
                  </a:cxn>
                  <a:cxn ang="0">
                    <a:pos x="536" y="12"/>
                  </a:cxn>
                  <a:cxn ang="0">
                    <a:pos x="539" y="17"/>
                  </a:cxn>
                  <a:cxn ang="0">
                    <a:pos x="540" y="22"/>
                  </a:cxn>
                  <a:cxn ang="0">
                    <a:pos x="540" y="27"/>
                  </a:cxn>
                  <a:cxn ang="0">
                    <a:pos x="540" y="33"/>
                  </a:cxn>
                  <a:cxn ang="0">
                    <a:pos x="539" y="38"/>
                  </a:cxn>
                  <a:cxn ang="0">
                    <a:pos x="536" y="42"/>
                  </a:cxn>
                  <a:cxn ang="0">
                    <a:pos x="532" y="46"/>
                  </a:cxn>
                  <a:cxn ang="0">
                    <a:pos x="528" y="48"/>
                  </a:cxn>
                  <a:cxn ang="0">
                    <a:pos x="524" y="51"/>
                  </a:cxn>
                  <a:cxn ang="0">
                    <a:pos x="519" y="52"/>
                  </a:cxn>
                  <a:cxn ang="0">
                    <a:pos x="514" y="53"/>
                  </a:cxn>
                </a:cxnLst>
                <a:rect l="0" t="0" r="r" b="b"/>
                <a:pathLst>
                  <a:path w="540" h="53">
                    <a:moveTo>
                      <a:pt x="514" y="53"/>
                    </a:moveTo>
                    <a:lnTo>
                      <a:pt x="26" y="53"/>
                    </a:lnTo>
                    <a:lnTo>
                      <a:pt x="21" y="52"/>
                    </a:lnTo>
                    <a:lnTo>
                      <a:pt x="15" y="51"/>
                    </a:lnTo>
                    <a:lnTo>
                      <a:pt x="12" y="48"/>
                    </a:lnTo>
                    <a:lnTo>
                      <a:pt x="8" y="46"/>
                    </a:lnTo>
                    <a:lnTo>
                      <a:pt x="4" y="42"/>
                    </a:lnTo>
                    <a:lnTo>
                      <a:pt x="2" y="38"/>
                    </a:lnTo>
                    <a:lnTo>
                      <a:pt x="0" y="33"/>
                    </a:lnTo>
                    <a:lnTo>
                      <a:pt x="0" y="27"/>
                    </a:lnTo>
                    <a:lnTo>
                      <a:pt x="0" y="22"/>
                    </a:lnTo>
                    <a:lnTo>
                      <a:pt x="2" y="17"/>
                    </a:lnTo>
                    <a:lnTo>
                      <a:pt x="4" y="12"/>
                    </a:lnTo>
                    <a:lnTo>
                      <a:pt x="8" y="8"/>
                    </a:lnTo>
                    <a:lnTo>
                      <a:pt x="12" y="5"/>
                    </a:lnTo>
                    <a:lnTo>
                      <a:pt x="15" y="3"/>
                    </a:lnTo>
                    <a:lnTo>
                      <a:pt x="21" y="1"/>
                    </a:lnTo>
                    <a:lnTo>
                      <a:pt x="26" y="0"/>
                    </a:lnTo>
                    <a:lnTo>
                      <a:pt x="514" y="0"/>
                    </a:lnTo>
                    <a:lnTo>
                      <a:pt x="519" y="1"/>
                    </a:lnTo>
                    <a:lnTo>
                      <a:pt x="524" y="3"/>
                    </a:lnTo>
                    <a:lnTo>
                      <a:pt x="528" y="5"/>
                    </a:lnTo>
                    <a:lnTo>
                      <a:pt x="532" y="8"/>
                    </a:lnTo>
                    <a:lnTo>
                      <a:pt x="536" y="12"/>
                    </a:lnTo>
                    <a:lnTo>
                      <a:pt x="539" y="17"/>
                    </a:lnTo>
                    <a:lnTo>
                      <a:pt x="540" y="22"/>
                    </a:lnTo>
                    <a:lnTo>
                      <a:pt x="540" y="27"/>
                    </a:lnTo>
                    <a:lnTo>
                      <a:pt x="540" y="33"/>
                    </a:lnTo>
                    <a:lnTo>
                      <a:pt x="539" y="38"/>
                    </a:lnTo>
                    <a:lnTo>
                      <a:pt x="536" y="42"/>
                    </a:lnTo>
                    <a:lnTo>
                      <a:pt x="532" y="46"/>
                    </a:lnTo>
                    <a:lnTo>
                      <a:pt x="528" y="48"/>
                    </a:lnTo>
                    <a:lnTo>
                      <a:pt x="524" y="51"/>
                    </a:lnTo>
                    <a:lnTo>
                      <a:pt x="519" y="52"/>
                    </a:lnTo>
                    <a:lnTo>
                      <a:pt x="514" y="53"/>
                    </a:lnTo>
                    <a:close/>
                  </a:path>
                </a:pathLst>
              </a:custGeom>
              <a:solidFill>
                <a:schemeClr val="bg2"/>
              </a:solidFill>
              <a:ln w="9525">
                <a:noFill/>
                <a:round/>
                <a:headEnd/>
                <a:tailEnd/>
              </a:ln>
            </p:spPr>
            <p:txBody>
              <a:bodyPr/>
              <a:lstStyle/>
              <a:p>
                <a:endParaRPr lang="en-US" dirty="0"/>
              </a:p>
            </p:txBody>
          </p:sp>
          <p:sp>
            <p:nvSpPr>
              <p:cNvPr id="28" name="Rectangle 142"/>
              <p:cNvSpPr>
                <a:spLocks noChangeArrowheads="1"/>
              </p:cNvSpPr>
              <p:nvPr/>
            </p:nvSpPr>
            <p:spPr bwMode="auto">
              <a:xfrm>
                <a:off x="5274" y="2536"/>
                <a:ext cx="161" cy="97"/>
              </a:xfrm>
              <a:prstGeom prst="rect">
                <a:avLst/>
              </a:prstGeom>
              <a:solidFill>
                <a:srgbClr val="FFFFFF"/>
              </a:solidFill>
              <a:ln w="9525">
                <a:noFill/>
                <a:miter lim="800000"/>
                <a:headEnd/>
                <a:tailEnd/>
              </a:ln>
            </p:spPr>
            <p:txBody>
              <a:bodyPr/>
              <a:lstStyle/>
              <a:p>
                <a:endParaRPr lang="en-US" dirty="0"/>
              </a:p>
            </p:txBody>
          </p:sp>
          <p:sp>
            <p:nvSpPr>
              <p:cNvPr id="29" name="Freeform 143"/>
              <p:cNvSpPr>
                <a:spLocks/>
              </p:cNvSpPr>
              <p:nvPr/>
            </p:nvSpPr>
            <p:spPr bwMode="auto">
              <a:xfrm>
                <a:off x="5265" y="2521"/>
                <a:ext cx="180" cy="18"/>
              </a:xfrm>
              <a:custGeom>
                <a:avLst/>
                <a:gdLst/>
                <a:ahLst/>
                <a:cxnLst>
                  <a:cxn ang="0">
                    <a:pos x="514" y="53"/>
                  </a:cxn>
                  <a:cxn ang="0">
                    <a:pos x="26" y="53"/>
                  </a:cxn>
                  <a:cxn ang="0">
                    <a:pos x="21" y="52"/>
                  </a:cxn>
                  <a:cxn ang="0">
                    <a:pos x="15" y="50"/>
                  </a:cxn>
                  <a:cxn ang="0">
                    <a:pos x="11" y="48"/>
                  </a:cxn>
                  <a:cxn ang="0">
                    <a:pos x="7" y="45"/>
                  </a:cxn>
                  <a:cxn ang="0">
                    <a:pos x="4" y="41"/>
                  </a:cxn>
                  <a:cxn ang="0">
                    <a:pos x="2" y="36"/>
                  </a:cxn>
                  <a:cxn ang="0">
                    <a:pos x="0" y="32"/>
                  </a:cxn>
                  <a:cxn ang="0">
                    <a:pos x="0" y="27"/>
                  </a:cxn>
                  <a:cxn ang="0">
                    <a:pos x="0" y="20"/>
                  </a:cxn>
                  <a:cxn ang="0">
                    <a:pos x="2" y="17"/>
                  </a:cxn>
                  <a:cxn ang="0">
                    <a:pos x="4" y="11"/>
                  </a:cxn>
                  <a:cxn ang="0">
                    <a:pos x="7" y="7"/>
                  </a:cxn>
                  <a:cxn ang="0">
                    <a:pos x="11" y="5"/>
                  </a:cxn>
                  <a:cxn ang="0">
                    <a:pos x="15" y="2"/>
                  </a:cxn>
                  <a:cxn ang="0">
                    <a:pos x="21" y="1"/>
                  </a:cxn>
                  <a:cxn ang="0">
                    <a:pos x="26" y="0"/>
                  </a:cxn>
                  <a:cxn ang="0">
                    <a:pos x="514" y="0"/>
                  </a:cxn>
                  <a:cxn ang="0">
                    <a:pos x="519" y="1"/>
                  </a:cxn>
                  <a:cxn ang="0">
                    <a:pos x="524" y="2"/>
                  </a:cxn>
                  <a:cxn ang="0">
                    <a:pos x="528" y="5"/>
                  </a:cxn>
                  <a:cxn ang="0">
                    <a:pos x="532" y="7"/>
                  </a:cxn>
                  <a:cxn ang="0">
                    <a:pos x="536" y="11"/>
                  </a:cxn>
                  <a:cxn ang="0">
                    <a:pos x="538" y="17"/>
                  </a:cxn>
                  <a:cxn ang="0">
                    <a:pos x="540" y="20"/>
                  </a:cxn>
                  <a:cxn ang="0">
                    <a:pos x="540" y="27"/>
                  </a:cxn>
                  <a:cxn ang="0">
                    <a:pos x="540" y="32"/>
                  </a:cxn>
                  <a:cxn ang="0">
                    <a:pos x="538" y="36"/>
                  </a:cxn>
                  <a:cxn ang="0">
                    <a:pos x="536" y="41"/>
                  </a:cxn>
                  <a:cxn ang="0">
                    <a:pos x="532" y="45"/>
                  </a:cxn>
                  <a:cxn ang="0">
                    <a:pos x="528" y="48"/>
                  </a:cxn>
                  <a:cxn ang="0">
                    <a:pos x="524" y="50"/>
                  </a:cxn>
                  <a:cxn ang="0">
                    <a:pos x="519" y="52"/>
                  </a:cxn>
                  <a:cxn ang="0">
                    <a:pos x="514" y="53"/>
                  </a:cxn>
                </a:cxnLst>
                <a:rect l="0" t="0" r="r" b="b"/>
                <a:pathLst>
                  <a:path w="540" h="53">
                    <a:moveTo>
                      <a:pt x="514" y="53"/>
                    </a:moveTo>
                    <a:lnTo>
                      <a:pt x="26" y="53"/>
                    </a:lnTo>
                    <a:lnTo>
                      <a:pt x="21" y="52"/>
                    </a:lnTo>
                    <a:lnTo>
                      <a:pt x="15" y="50"/>
                    </a:lnTo>
                    <a:lnTo>
                      <a:pt x="11" y="48"/>
                    </a:lnTo>
                    <a:lnTo>
                      <a:pt x="7" y="45"/>
                    </a:lnTo>
                    <a:lnTo>
                      <a:pt x="4" y="41"/>
                    </a:lnTo>
                    <a:lnTo>
                      <a:pt x="2" y="36"/>
                    </a:lnTo>
                    <a:lnTo>
                      <a:pt x="0" y="32"/>
                    </a:lnTo>
                    <a:lnTo>
                      <a:pt x="0" y="27"/>
                    </a:lnTo>
                    <a:lnTo>
                      <a:pt x="0" y="20"/>
                    </a:lnTo>
                    <a:lnTo>
                      <a:pt x="2" y="17"/>
                    </a:lnTo>
                    <a:lnTo>
                      <a:pt x="4" y="11"/>
                    </a:lnTo>
                    <a:lnTo>
                      <a:pt x="7" y="7"/>
                    </a:lnTo>
                    <a:lnTo>
                      <a:pt x="11" y="5"/>
                    </a:lnTo>
                    <a:lnTo>
                      <a:pt x="15" y="2"/>
                    </a:lnTo>
                    <a:lnTo>
                      <a:pt x="21" y="1"/>
                    </a:lnTo>
                    <a:lnTo>
                      <a:pt x="26" y="0"/>
                    </a:lnTo>
                    <a:lnTo>
                      <a:pt x="514" y="0"/>
                    </a:lnTo>
                    <a:lnTo>
                      <a:pt x="519" y="1"/>
                    </a:lnTo>
                    <a:lnTo>
                      <a:pt x="524" y="2"/>
                    </a:lnTo>
                    <a:lnTo>
                      <a:pt x="528" y="5"/>
                    </a:lnTo>
                    <a:lnTo>
                      <a:pt x="532" y="7"/>
                    </a:lnTo>
                    <a:lnTo>
                      <a:pt x="536" y="11"/>
                    </a:lnTo>
                    <a:lnTo>
                      <a:pt x="538" y="17"/>
                    </a:lnTo>
                    <a:lnTo>
                      <a:pt x="540" y="20"/>
                    </a:lnTo>
                    <a:lnTo>
                      <a:pt x="540" y="27"/>
                    </a:lnTo>
                    <a:lnTo>
                      <a:pt x="540" y="32"/>
                    </a:lnTo>
                    <a:lnTo>
                      <a:pt x="538" y="36"/>
                    </a:lnTo>
                    <a:lnTo>
                      <a:pt x="536" y="41"/>
                    </a:lnTo>
                    <a:lnTo>
                      <a:pt x="532" y="45"/>
                    </a:lnTo>
                    <a:lnTo>
                      <a:pt x="528" y="48"/>
                    </a:lnTo>
                    <a:lnTo>
                      <a:pt x="524" y="50"/>
                    </a:lnTo>
                    <a:lnTo>
                      <a:pt x="519" y="52"/>
                    </a:lnTo>
                    <a:lnTo>
                      <a:pt x="514" y="53"/>
                    </a:lnTo>
                    <a:close/>
                  </a:path>
                </a:pathLst>
              </a:custGeom>
              <a:solidFill>
                <a:schemeClr val="bg2"/>
              </a:solidFill>
              <a:ln w="9525">
                <a:noFill/>
                <a:round/>
                <a:headEnd/>
                <a:tailEnd/>
              </a:ln>
            </p:spPr>
            <p:txBody>
              <a:bodyPr/>
              <a:lstStyle/>
              <a:p>
                <a:endParaRPr lang="en-US" dirty="0"/>
              </a:p>
            </p:txBody>
          </p:sp>
          <p:sp>
            <p:nvSpPr>
              <p:cNvPr id="30" name="Rectangle 144"/>
              <p:cNvSpPr>
                <a:spLocks noChangeArrowheads="1"/>
              </p:cNvSpPr>
              <p:nvPr/>
            </p:nvSpPr>
            <p:spPr bwMode="auto">
              <a:xfrm>
                <a:off x="4892" y="2536"/>
                <a:ext cx="160" cy="97"/>
              </a:xfrm>
              <a:prstGeom prst="rect">
                <a:avLst/>
              </a:prstGeom>
              <a:solidFill>
                <a:srgbClr val="FFFFFF"/>
              </a:solidFill>
              <a:ln w="9525">
                <a:noFill/>
                <a:miter lim="800000"/>
                <a:headEnd/>
                <a:tailEnd/>
              </a:ln>
            </p:spPr>
            <p:txBody>
              <a:bodyPr/>
              <a:lstStyle/>
              <a:p>
                <a:endParaRPr lang="en-US" dirty="0"/>
              </a:p>
            </p:txBody>
          </p:sp>
          <p:sp>
            <p:nvSpPr>
              <p:cNvPr id="31" name="Freeform 145"/>
              <p:cNvSpPr>
                <a:spLocks/>
              </p:cNvSpPr>
              <p:nvPr/>
            </p:nvSpPr>
            <p:spPr bwMode="auto">
              <a:xfrm>
                <a:off x="4882" y="2521"/>
                <a:ext cx="180" cy="18"/>
              </a:xfrm>
              <a:custGeom>
                <a:avLst/>
                <a:gdLst/>
                <a:ahLst/>
                <a:cxnLst>
                  <a:cxn ang="0">
                    <a:pos x="514" y="53"/>
                  </a:cxn>
                  <a:cxn ang="0">
                    <a:pos x="26" y="53"/>
                  </a:cxn>
                  <a:cxn ang="0">
                    <a:pos x="21" y="52"/>
                  </a:cxn>
                  <a:cxn ang="0">
                    <a:pos x="16" y="50"/>
                  </a:cxn>
                  <a:cxn ang="0">
                    <a:pos x="12" y="48"/>
                  </a:cxn>
                  <a:cxn ang="0">
                    <a:pos x="8" y="45"/>
                  </a:cxn>
                  <a:cxn ang="0">
                    <a:pos x="4" y="41"/>
                  </a:cxn>
                  <a:cxn ang="0">
                    <a:pos x="1" y="36"/>
                  </a:cxn>
                  <a:cxn ang="0">
                    <a:pos x="0" y="32"/>
                  </a:cxn>
                  <a:cxn ang="0">
                    <a:pos x="0" y="27"/>
                  </a:cxn>
                  <a:cxn ang="0">
                    <a:pos x="0" y="20"/>
                  </a:cxn>
                  <a:cxn ang="0">
                    <a:pos x="1" y="17"/>
                  </a:cxn>
                  <a:cxn ang="0">
                    <a:pos x="4" y="11"/>
                  </a:cxn>
                  <a:cxn ang="0">
                    <a:pos x="8" y="7"/>
                  </a:cxn>
                  <a:cxn ang="0">
                    <a:pos x="12" y="5"/>
                  </a:cxn>
                  <a:cxn ang="0">
                    <a:pos x="16" y="2"/>
                  </a:cxn>
                  <a:cxn ang="0">
                    <a:pos x="21" y="1"/>
                  </a:cxn>
                  <a:cxn ang="0">
                    <a:pos x="26" y="0"/>
                  </a:cxn>
                  <a:cxn ang="0">
                    <a:pos x="514" y="0"/>
                  </a:cxn>
                  <a:cxn ang="0">
                    <a:pos x="519" y="1"/>
                  </a:cxn>
                  <a:cxn ang="0">
                    <a:pos x="524" y="2"/>
                  </a:cxn>
                  <a:cxn ang="0">
                    <a:pos x="528" y="5"/>
                  </a:cxn>
                  <a:cxn ang="0">
                    <a:pos x="532" y="7"/>
                  </a:cxn>
                  <a:cxn ang="0">
                    <a:pos x="536" y="11"/>
                  </a:cxn>
                  <a:cxn ang="0">
                    <a:pos x="537" y="17"/>
                  </a:cxn>
                  <a:cxn ang="0">
                    <a:pos x="540" y="20"/>
                  </a:cxn>
                  <a:cxn ang="0">
                    <a:pos x="540" y="27"/>
                  </a:cxn>
                  <a:cxn ang="0">
                    <a:pos x="540" y="32"/>
                  </a:cxn>
                  <a:cxn ang="0">
                    <a:pos x="537" y="36"/>
                  </a:cxn>
                  <a:cxn ang="0">
                    <a:pos x="536" y="41"/>
                  </a:cxn>
                  <a:cxn ang="0">
                    <a:pos x="532" y="45"/>
                  </a:cxn>
                  <a:cxn ang="0">
                    <a:pos x="528" y="48"/>
                  </a:cxn>
                  <a:cxn ang="0">
                    <a:pos x="524" y="50"/>
                  </a:cxn>
                  <a:cxn ang="0">
                    <a:pos x="519" y="52"/>
                  </a:cxn>
                  <a:cxn ang="0">
                    <a:pos x="514" y="53"/>
                  </a:cxn>
                </a:cxnLst>
                <a:rect l="0" t="0" r="r" b="b"/>
                <a:pathLst>
                  <a:path w="540" h="53">
                    <a:moveTo>
                      <a:pt x="514" y="53"/>
                    </a:moveTo>
                    <a:lnTo>
                      <a:pt x="26" y="53"/>
                    </a:lnTo>
                    <a:lnTo>
                      <a:pt x="21" y="52"/>
                    </a:lnTo>
                    <a:lnTo>
                      <a:pt x="16" y="50"/>
                    </a:lnTo>
                    <a:lnTo>
                      <a:pt x="12" y="48"/>
                    </a:lnTo>
                    <a:lnTo>
                      <a:pt x="8" y="45"/>
                    </a:lnTo>
                    <a:lnTo>
                      <a:pt x="4" y="41"/>
                    </a:lnTo>
                    <a:lnTo>
                      <a:pt x="1" y="36"/>
                    </a:lnTo>
                    <a:lnTo>
                      <a:pt x="0" y="32"/>
                    </a:lnTo>
                    <a:lnTo>
                      <a:pt x="0" y="27"/>
                    </a:lnTo>
                    <a:lnTo>
                      <a:pt x="0" y="20"/>
                    </a:lnTo>
                    <a:lnTo>
                      <a:pt x="1" y="17"/>
                    </a:lnTo>
                    <a:lnTo>
                      <a:pt x="4" y="11"/>
                    </a:lnTo>
                    <a:lnTo>
                      <a:pt x="8" y="7"/>
                    </a:lnTo>
                    <a:lnTo>
                      <a:pt x="12" y="5"/>
                    </a:lnTo>
                    <a:lnTo>
                      <a:pt x="16" y="2"/>
                    </a:lnTo>
                    <a:lnTo>
                      <a:pt x="21" y="1"/>
                    </a:lnTo>
                    <a:lnTo>
                      <a:pt x="26" y="0"/>
                    </a:lnTo>
                    <a:lnTo>
                      <a:pt x="514" y="0"/>
                    </a:lnTo>
                    <a:lnTo>
                      <a:pt x="519" y="1"/>
                    </a:lnTo>
                    <a:lnTo>
                      <a:pt x="524" y="2"/>
                    </a:lnTo>
                    <a:lnTo>
                      <a:pt x="528" y="5"/>
                    </a:lnTo>
                    <a:lnTo>
                      <a:pt x="532" y="7"/>
                    </a:lnTo>
                    <a:lnTo>
                      <a:pt x="536" y="11"/>
                    </a:lnTo>
                    <a:lnTo>
                      <a:pt x="537" y="17"/>
                    </a:lnTo>
                    <a:lnTo>
                      <a:pt x="540" y="20"/>
                    </a:lnTo>
                    <a:lnTo>
                      <a:pt x="540" y="27"/>
                    </a:lnTo>
                    <a:lnTo>
                      <a:pt x="540" y="32"/>
                    </a:lnTo>
                    <a:lnTo>
                      <a:pt x="537" y="36"/>
                    </a:lnTo>
                    <a:lnTo>
                      <a:pt x="536" y="41"/>
                    </a:lnTo>
                    <a:lnTo>
                      <a:pt x="532" y="45"/>
                    </a:lnTo>
                    <a:lnTo>
                      <a:pt x="528" y="48"/>
                    </a:lnTo>
                    <a:lnTo>
                      <a:pt x="524" y="50"/>
                    </a:lnTo>
                    <a:lnTo>
                      <a:pt x="519" y="52"/>
                    </a:lnTo>
                    <a:lnTo>
                      <a:pt x="514" y="53"/>
                    </a:lnTo>
                    <a:close/>
                  </a:path>
                </a:pathLst>
              </a:custGeom>
              <a:solidFill>
                <a:schemeClr val="bg2"/>
              </a:solidFill>
              <a:ln w="9525">
                <a:noFill/>
                <a:round/>
                <a:headEnd/>
                <a:tailEnd/>
              </a:ln>
            </p:spPr>
            <p:txBody>
              <a:bodyPr/>
              <a:lstStyle/>
              <a:p>
                <a:endParaRPr lang="en-US" dirty="0"/>
              </a:p>
            </p:txBody>
          </p:sp>
          <p:sp>
            <p:nvSpPr>
              <p:cNvPr id="32" name="Rectangle 146"/>
              <p:cNvSpPr>
                <a:spLocks noChangeArrowheads="1"/>
              </p:cNvSpPr>
              <p:nvPr/>
            </p:nvSpPr>
            <p:spPr bwMode="auto">
              <a:xfrm>
                <a:off x="5083" y="2536"/>
                <a:ext cx="161" cy="97"/>
              </a:xfrm>
              <a:prstGeom prst="rect">
                <a:avLst/>
              </a:prstGeom>
              <a:solidFill>
                <a:srgbClr val="FFFFFF"/>
              </a:solidFill>
              <a:ln w="9525">
                <a:noFill/>
                <a:miter lim="800000"/>
                <a:headEnd/>
                <a:tailEnd/>
              </a:ln>
            </p:spPr>
            <p:txBody>
              <a:bodyPr/>
              <a:lstStyle/>
              <a:p>
                <a:endParaRPr lang="en-US" dirty="0"/>
              </a:p>
            </p:txBody>
          </p:sp>
          <p:sp>
            <p:nvSpPr>
              <p:cNvPr id="33" name="Freeform 147"/>
              <p:cNvSpPr>
                <a:spLocks/>
              </p:cNvSpPr>
              <p:nvPr/>
            </p:nvSpPr>
            <p:spPr bwMode="auto">
              <a:xfrm>
                <a:off x="5073" y="2521"/>
                <a:ext cx="180" cy="18"/>
              </a:xfrm>
              <a:custGeom>
                <a:avLst/>
                <a:gdLst/>
                <a:ahLst/>
                <a:cxnLst>
                  <a:cxn ang="0">
                    <a:pos x="514" y="53"/>
                  </a:cxn>
                  <a:cxn ang="0">
                    <a:pos x="26" y="53"/>
                  </a:cxn>
                  <a:cxn ang="0">
                    <a:pos x="21" y="52"/>
                  </a:cxn>
                  <a:cxn ang="0">
                    <a:pos x="15" y="50"/>
                  </a:cxn>
                  <a:cxn ang="0">
                    <a:pos x="12" y="48"/>
                  </a:cxn>
                  <a:cxn ang="0">
                    <a:pos x="8" y="45"/>
                  </a:cxn>
                  <a:cxn ang="0">
                    <a:pos x="4" y="41"/>
                  </a:cxn>
                  <a:cxn ang="0">
                    <a:pos x="2" y="36"/>
                  </a:cxn>
                  <a:cxn ang="0">
                    <a:pos x="0" y="32"/>
                  </a:cxn>
                  <a:cxn ang="0">
                    <a:pos x="0" y="27"/>
                  </a:cxn>
                  <a:cxn ang="0">
                    <a:pos x="0" y="20"/>
                  </a:cxn>
                  <a:cxn ang="0">
                    <a:pos x="2" y="17"/>
                  </a:cxn>
                  <a:cxn ang="0">
                    <a:pos x="4" y="11"/>
                  </a:cxn>
                  <a:cxn ang="0">
                    <a:pos x="8" y="7"/>
                  </a:cxn>
                  <a:cxn ang="0">
                    <a:pos x="12" y="5"/>
                  </a:cxn>
                  <a:cxn ang="0">
                    <a:pos x="15" y="2"/>
                  </a:cxn>
                  <a:cxn ang="0">
                    <a:pos x="21" y="1"/>
                  </a:cxn>
                  <a:cxn ang="0">
                    <a:pos x="26" y="0"/>
                  </a:cxn>
                  <a:cxn ang="0">
                    <a:pos x="514" y="0"/>
                  </a:cxn>
                  <a:cxn ang="0">
                    <a:pos x="519" y="1"/>
                  </a:cxn>
                  <a:cxn ang="0">
                    <a:pos x="524" y="2"/>
                  </a:cxn>
                  <a:cxn ang="0">
                    <a:pos x="528" y="5"/>
                  </a:cxn>
                  <a:cxn ang="0">
                    <a:pos x="532" y="7"/>
                  </a:cxn>
                  <a:cxn ang="0">
                    <a:pos x="536" y="11"/>
                  </a:cxn>
                  <a:cxn ang="0">
                    <a:pos x="539" y="17"/>
                  </a:cxn>
                  <a:cxn ang="0">
                    <a:pos x="540" y="20"/>
                  </a:cxn>
                  <a:cxn ang="0">
                    <a:pos x="540" y="27"/>
                  </a:cxn>
                  <a:cxn ang="0">
                    <a:pos x="540" y="32"/>
                  </a:cxn>
                  <a:cxn ang="0">
                    <a:pos x="539" y="36"/>
                  </a:cxn>
                  <a:cxn ang="0">
                    <a:pos x="536" y="41"/>
                  </a:cxn>
                  <a:cxn ang="0">
                    <a:pos x="532" y="45"/>
                  </a:cxn>
                  <a:cxn ang="0">
                    <a:pos x="528" y="48"/>
                  </a:cxn>
                  <a:cxn ang="0">
                    <a:pos x="524" y="50"/>
                  </a:cxn>
                  <a:cxn ang="0">
                    <a:pos x="519" y="52"/>
                  </a:cxn>
                  <a:cxn ang="0">
                    <a:pos x="514" y="53"/>
                  </a:cxn>
                </a:cxnLst>
                <a:rect l="0" t="0" r="r" b="b"/>
                <a:pathLst>
                  <a:path w="540" h="53">
                    <a:moveTo>
                      <a:pt x="514" y="53"/>
                    </a:moveTo>
                    <a:lnTo>
                      <a:pt x="26" y="53"/>
                    </a:lnTo>
                    <a:lnTo>
                      <a:pt x="21" y="52"/>
                    </a:lnTo>
                    <a:lnTo>
                      <a:pt x="15" y="50"/>
                    </a:lnTo>
                    <a:lnTo>
                      <a:pt x="12" y="48"/>
                    </a:lnTo>
                    <a:lnTo>
                      <a:pt x="8" y="45"/>
                    </a:lnTo>
                    <a:lnTo>
                      <a:pt x="4" y="41"/>
                    </a:lnTo>
                    <a:lnTo>
                      <a:pt x="2" y="36"/>
                    </a:lnTo>
                    <a:lnTo>
                      <a:pt x="0" y="32"/>
                    </a:lnTo>
                    <a:lnTo>
                      <a:pt x="0" y="27"/>
                    </a:lnTo>
                    <a:lnTo>
                      <a:pt x="0" y="20"/>
                    </a:lnTo>
                    <a:lnTo>
                      <a:pt x="2" y="17"/>
                    </a:lnTo>
                    <a:lnTo>
                      <a:pt x="4" y="11"/>
                    </a:lnTo>
                    <a:lnTo>
                      <a:pt x="8" y="7"/>
                    </a:lnTo>
                    <a:lnTo>
                      <a:pt x="12" y="5"/>
                    </a:lnTo>
                    <a:lnTo>
                      <a:pt x="15" y="2"/>
                    </a:lnTo>
                    <a:lnTo>
                      <a:pt x="21" y="1"/>
                    </a:lnTo>
                    <a:lnTo>
                      <a:pt x="26" y="0"/>
                    </a:lnTo>
                    <a:lnTo>
                      <a:pt x="514" y="0"/>
                    </a:lnTo>
                    <a:lnTo>
                      <a:pt x="519" y="1"/>
                    </a:lnTo>
                    <a:lnTo>
                      <a:pt x="524" y="2"/>
                    </a:lnTo>
                    <a:lnTo>
                      <a:pt x="528" y="5"/>
                    </a:lnTo>
                    <a:lnTo>
                      <a:pt x="532" y="7"/>
                    </a:lnTo>
                    <a:lnTo>
                      <a:pt x="536" y="11"/>
                    </a:lnTo>
                    <a:lnTo>
                      <a:pt x="539" y="17"/>
                    </a:lnTo>
                    <a:lnTo>
                      <a:pt x="540" y="20"/>
                    </a:lnTo>
                    <a:lnTo>
                      <a:pt x="540" y="27"/>
                    </a:lnTo>
                    <a:lnTo>
                      <a:pt x="540" y="32"/>
                    </a:lnTo>
                    <a:lnTo>
                      <a:pt x="539" y="36"/>
                    </a:lnTo>
                    <a:lnTo>
                      <a:pt x="536" y="41"/>
                    </a:lnTo>
                    <a:lnTo>
                      <a:pt x="532" y="45"/>
                    </a:lnTo>
                    <a:lnTo>
                      <a:pt x="528" y="48"/>
                    </a:lnTo>
                    <a:lnTo>
                      <a:pt x="524" y="50"/>
                    </a:lnTo>
                    <a:lnTo>
                      <a:pt x="519" y="52"/>
                    </a:lnTo>
                    <a:lnTo>
                      <a:pt x="514" y="53"/>
                    </a:lnTo>
                    <a:close/>
                  </a:path>
                </a:pathLst>
              </a:custGeom>
              <a:solidFill>
                <a:schemeClr val="bg2"/>
              </a:solidFill>
              <a:ln w="9525">
                <a:noFill/>
                <a:round/>
                <a:headEnd/>
                <a:tailEnd/>
              </a:ln>
            </p:spPr>
            <p:txBody>
              <a:bodyPr/>
              <a:lstStyle/>
              <a:p>
                <a:endParaRPr lang="en-US" dirty="0"/>
              </a:p>
            </p:txBody>
          </p:sp>
          <p:sp>
            <p:nvSpPr>
              <p:cNvPr id="34" name="Rectangle 148"/>
              <p:cNvSpPr>
                <a:spLocks noChangeArrowheads="1"/>
              </p:cNvSpPr>
              <p:nvPr/>
            </p:nvSpPr>
            <p:spPr bwMode="auto">
              <a:xfrm>
                <a:off x="5274" y="2665"/>
                <a:ext cx="161" cy="97"/>
              </a:xfrm>
              <a:prstGeom prst="rect">
                <a:avLst/>
              </a:prstGeom>
              <a:solidFill>
                <a:srgbClr val="FFFFFF"/>
              </a:solidFill>
              <a:ln w="9525">
                <a:noFill/>
                <a:miter lim="800000"/>
                <a:headEnd/>
                <a:tailEnd/>
              </a:ln>
            </p:spPr>
            <p:txBody>
              <a:bodyPr/>
              <a:lstStyle/>
              <a:p>
                <a:endParaRPr lang="en-US" dirty="0"/>
              </a:p>
            </p:txBody>
          </p:sp>
          <p:sp>
            <p:nvSpPr>
              <p:cNvPr id="35" name="Freeform 149"/>
              <p:cNvSpPr>
                <a:spLocks/>
              </p:cNvSpPr>
              <p:nvPr/>
            </p:nvSpPr>
            <p:spPr bwMode="auto">
              <a:xfrm>
                <a:off x="5265" y="2650"/>
                <a:ext cx="180" cy="18"/>
              </a:xfrm>
              <a:custGeom>
                <a:avLst/>
                <a:gdLst/>
                <a:ahLst/>
                <a:cxnLst>
                  <a:cxn ang="0">
                    <a:pos x="514" y="53"/>
                  </a:cxn>
                  <a:cxn ang="0">
                    <a:pos x="26" y="53"/>
                  </a:cxn>
                  <a:cxn ang="0">
                    <a:pos x="21" y="52"/>
                  </a:cxn>
                  <a:cxn ang="0">
                    <a:pos x="15" y="51"/>
                  </a:cxn>
                  <a:cxn ang="0">
                    <a:pos x="11" y="48"/>
                  </a:cxn>
                  <a:cxn ang="0">
                    <a:pos x="7" y="46"/>
                  </a:cxn>
                  <a:cxn ang="0">
                    <a:pos x="4" y="42"/>
                  </a:cxn>
                  <a:cxn ang="0">
                    <a:pos x="2" y="37"/>
                  </a:cxn>
                  <a:cxn ang="0">
                    <a:pos x="0" y="33"/>
                  </a:cxn>
                  <a:cxn ang="0">
                    <a:pos x="0" y="27"/>
                  </a:cxn>
                  <a:cxn ang="0">
                    <a:pos x="0" y="21"/>
                  </a:cxn>
                  <a:cxn ang="0">
                    <a:pos x="2" y="17"/>
                  </a:cxn>
                  <a:cxn ang="0">
                    <a:pos x="4" y="12"/>
                  </a:cxn>
                  <a:cxn ang="0">
                    <a:pos x="7" y="8"/>
                  </a:cxn>
                  <a:cxn ang="0">
                    <a:pos x="11" y="5"/>
                  </a:cxn>
                  <a:cxn ang="0">
                    <a:pos x="15" y="3"/>
                  </a:cxn>
                  <a:cxn ang="0">
                    <a:pos x="21" y="1"/>
                  </a:cxn>
                  <a:cxn ang="0">
                    <a:pos x="26" y="0"/>
                  </a:cxn>
                  <a:cxn ang="0">
                    <a:pos x="514" y="0"/>
                  </a:cxn>
                  <a:cxn ang="0">
                    <a:pos x="519" y="1"/>
                  </a:cxn>
                  <a:cxn ang="0">
                    <a:pos x="524" y="3"/>
                  </a:cxn>
                  <a:cxn ang="0">
                    <a:pos x="528" y="5"/>
                  </a:cxn>
                  <a:cxn ang="0">
                    <a:pos x="532" y="8"/>
                  </a:cxn>
                  <a:cxn ang="0">
                    <a:pos x="536" y="12"/>
                  </a:cxn>
                  <a:cxn ang="0">
                    <a:pos x="538" y="17"/>
                  </a:cxn>
                  <a:cxn ang="0">
                    <a:pos x="540" y="21"/>
                  </a:cxn>
                  <a:cxn ang="0">
                    <a:pos x="540" y="27"/>
                  </a:cxn>
                  <a:cxn ang="0">
                    <a:pos x="540" y="33"/>
                  </a:cxn>
                  <a:cxn ang="0">
                    <a:pos x="538" y="37"/>
                  </a:cxn>
                  <a:cxn ang="0">
                    <a:pos x="536" y="42"/>
                  </a:cxn>
                  <a:cxn ang="0">
                    <a:pos x="532" y="46"/>
                  </a:cxn>
                  <a:cxn ang="0">
                    <a:pos x="528" y="48"/>
                  </a:cxn>
                  <a:cxn ang="0">
                    <a:pos x="524" y="51"/>
                  </a:cxn>
                  <a:cxn ang="0">
                    <a:pos x="519" y="52"/>
                  </a:cxn>
                  <a:cxn ang="0">
                    <a:pos x="514" y="53"/>
                  </a:cxn>
                </a:cxnLst>
                <a:rect l="0" t="0" r="r" b="b"/>
                <a:pathLst>
                  <a:path w="540" h="53">
                    <a:moveTo>
                      <a:pt x="514" y="53"/>
                    </a:moveTo>
                    <a:lnTo>
                      <a:pt x="26" y="53"/>
                    </a:lnTo>
                    <a:lnTo>
                      <a:pt x="21" y="52"/>
                    </a:lnTo>
                    <a:lnTo>
                      <a:pt x="15" y="51"/>
                    </a:lnTo>
                    <a:lnTo>
                      <a:pt x="11" y="48"/>
                    </a:lnTo>
                    <a:lnTo>
                      <a:pt x="7" y="46"/>
                    </a:lnTo>
                    <a:lnTo>
                      <a:pt x="4" y="42"/>
                    </a:lnTo>
                    <a:lnTo>
                      <a:pt x="2" y="37"/>
                    </a:lnTo>
                    <a:lnTo>
                      <a:pt x="0" y="33"/>
                    </a:lnTo>
                    <a:lnTo>
                      <a:pt x="0" y="27"/>
                    </a:lnTo>
                    <a:lnTo>
                      <a:pt x="0" y="21"/>
                    </a:lnTo>
                    <a:lnTo>
                      <a:pt x="2" y="17"/>
                    </a:lnTo>
                    <a:lnTo>
                      <a:pt x="4" y="12"/>
                    </a:lnTo>
                    <a:lnTo>
                      <a:pt x="7" y="8"/>
                    </a:lnTo>
                    <a:lnTo>
                      <a:pt x="11" y="5"/>
                    </a:lnTo>
                    <a:lnTo>
                      <a:pt x="15" y="3"/>
                    </a:lnTo>
                    <a:lnTo>
                      <a:pt x="21" y="1"/>
                    </a:lnTo>
                    <a:lnTo>
                      <a:pt x="26" y="0"/>
                    </a:lnTo>
                    <a:lnTo>
                      <a:pt x="514" y="0"/>
                    </a:lnTo>
                    <a:lnTo>
                      <a:pt x="519" y="1"/>
                    </a:lnTo>
                    <a:lnTo>
                      <a:pt x="524" y="3"/>
                    </a:lnTo>
                    <a:lnTo>
                      <a:pt x="528" y="5"/>
                    </a:lnTo>
                    <a:lnTo>
                      <a:pt x="532" y="8"/>
                    </a:lnTo>
                    <a:lnTo>
                      <a:pt x="536" y="12"/>
                    </a:lnTo>
                    <a:lnTo>
                      <a:pt x="538" y="17"/>
                    </a:lnTo>
                    <a:lnTo>
                      <a:pt x="540" y="21"/>
                    </a:lnTo>
                    <a:lnTo>
                      <a:pt x="540" y="27"/>
                    </a:lnTo>
                    <a:lnTo>
                      <a:pt x="540" y="33"/>
                    </a:lnTo>
                    <a:lnTo>
                      <a:pt x="538" y="37"/>
                    </a:lnTo>
                    <a:lnTo>
                      <a:pt x="536" y="42"/>
                    </a:lnTo>
                    <a:lnTo>
                      <a:pt x="532" y="46"/>
                    </a:lnTo>
                    <a:lnTo>
                      <a:pt x="528" y="48"/>
                    </a:lnTo>
                    <a:lnTo>
                      <a:pt x="524" y="51"/>
                    </a:lnTo>
                    <a:lnTo>
                      <a:pt x="519" y="52"/>
                    </a:lnTo>
                    <a:lnTo>
                      <a:pt x="514" y="53"/>
                    </a:lnTo>
                    <a:close/>
                  </a:path>
                </a:pathLst>
              </a:custGeom>
              <a:solidFill>
                <a:schemeClr val="bg2"/>
              </a:solidFill>
              <a:ln w="9525">
                <a:noFill/>
                <a:round/>
                <a:headEnd/>
                <a:tailEnd/>
              </a:ln>
            </p:spPr>
            <p:txBody>
              <a:bodyPr/>
              <a:lstStyle/>
              <a:p>
                <a:endParaRPr lang="en-US" dirty="0"/>
              </a:p>
            </p:txBody>
          </p:sp>
          <p:sp>
            <p:nvSpPr>
              <p:cNvPr id="36" name="Rectangle 150"/>
              <p:cNvSpPr>
                <a:spLocks noChangeArrowheads="1"/>
              </p:cNvSpPr>
              <p:nvPr/>
            </p:nvSpPr>
            <p:spPr bwMode="auto">
              <a:xfrm>
                <a:off x="4892" y="2665"/>
                <a:ext cx="160" cy="97"/>
              </a:xfrm>
              <a:prstGeom prst="rect">
                <a:avLst/>
              </a:prstGeom>
              <a:solidFill>
                <a:srgbClr val="FFFFFF"/>
              </a:solidFill>
              <a:ln w="9525">
                <a:noFill/>
                <a:miter lim="800000"/>
                <a:headEnd/>
                <a:tailEnd/>
              </a:ln>
            </p:spPr>
            <p:txBody>
              <a:bodyPr/>
              <a:lstStyle/>
              <a:p>
                <a:endParaRPr lang="en-US" dirty="0"/>
              </a:p>
            </p:txBody>
          </p:sp>
          <p:sp>
            <p:nvSpPr>
              <p:cNvPr id="37" name="Freeform 151"/>
              <p:cNvSpPr>
                <a:spLocks/>
              </p:cNvSpPr>
              <p:nvPr/>
            </p:nvSpPr>
            <p:spPr bwMode="auto">
              <a:xfrm>
                <a:off x="4882" y="2650"/>
                <a:ext cx="180" cy="18"/>
              </a:xfrm>
              <a:custGeom>
                <a:avLst/>
                <a:gdLst/>
                <a:ahLst/>
                <a:cxnLst>
                  <a:cxn ang="0">
                    <a:pos x="514" y="53"/>
                  </a:cxn>
                  <a:cxn ang="0">
                    <a:pos x="26" y="53"/>
                  </a:cxn>
                  <a:cxn ang="0">
                    <a:pos x="21" y="52"/>
                  </a:cxn>
                  <a:cxn ang="0">
                    <a:pos x="16" y="51"/>
                  </a:cxn>
                  <a:cxn ang="0">
                    <a:pos x="12" y="48"/>
                  </a:cxn>
                  <a:cxn ang="0">
                    <a:pos x="8" y="46"/>
                  </a:cxn>
                  <a:cxn ang="0">
                    <a:pos x="4" y="42"/>
                  </a:cxn>
                  <a:cxn ang="0">
                    <a:pos x="1" y="37"/>
                  </a:cxn>
                  <a:cxn ang="0">
                    <a:pos x="0" y="33"/>
                  </a:cxn>
                  <a:cxn ang="0">
                    <a:pos x="0" y="27"/>
                  </a:cxn>
                  <a:cxn ang="0">
                    <a:pos x="0" y="21"/>
                  </a:cxn>
                  <a:cxn ang="0">
                    <a:pos x="1" y="17"/>
                  </a:cxn>
                  <a:cxn ang="0">
                    <a:pos x="4" y="12"/>
                  </a:cxn>
                  <a:cxn ang="0">
                    <a:pos x="8" y="8"/>
                  </a:cxn>
                  <a:cxn ang="0">
                    <a:pos x="12" y="5"/>
                  </a:cxn>
                  <a:cxn ang="0">
                    <a:pos x="16" y="3"/>
                  </a:cxn>
                  <a:cxn ang="0">
                    <a:pos x="21" y="1"/>
                  </a:cxn>
                  <a:cxn ang="0">
                    <a:pos x="26" y="0"/>
                  </a:cxn>
                  <a:cxn ang="0">
                    <a:pos x="514" y="0"/>
                  </a:cxn>
                  <a:cxn ang="0">
                    <a:pos x="519" y="1"/>
                  </a:cxn>
                  <a:cxn ang="0">
                    <a:pos x="524" y="3"/>
                  </a:cxn>
                  <a:cxn ang="0">
                    <a:pos x="528" y="5"/>
                  </a:cxn>
                  <a:cxn ang="0">
                    <a:pos x="532" y="8"/>
                  </a:cxn>
                  <a:cxn ang="0">
                    <a:pos x="536" y="12"/>
                  </a:cxn>
                  <a:cxn ang="0">
                    <a:pos x="537" y="17"/>
                  </a:cxn>
                  <a:cxn ang="0">
                    <a:pos x="540" y="21"/>
                  </a:cxn>
                  <a:cxn ang="0">
                    <a:pos x="540" y="27"/>
                  </a:cxn>
                  <a:cxn ang="0">
                    <a:pos x="540" y="33"/>
                  </a:cxn>
                  <a:cxn ang="0">
                    <a:pos x="537" y="37"/>
                  </a:cxn>
                  <a:cxn ang="0">
                    <a:pos x="536" y="42"/>
                  </a:cxn>
                  <a:cxn ang="0">
                    <a:pos x="532" y="46"/>
                  </a:cxn>
                  <a:cxn ang="0">
                    <a:pos x="528" y="48"/>
                  </a:cxn>
                  <a:cxn ang="0">
                    <a:pos x="524" y="51"/>
                  </a:cxn>
                  <a:cxn ang="0">
                    <a:pos x="519" y="52"/>
                  </a:cxn>
                  <a:cxn ang="0">
                    <a:pos x="514" y="53"/>
                  </a:cxn>
                </a:cxnLst>
                <a:rect l="0" t="0" r="r" b="b"/>
                <a:pathLst>
                  <a:path w="540" h="53">
                    <a:moveTo>
                      <a:pt x="514" y="53"/>
                    </a:moveTo>
                    <a:lnTo>
                      <a:pt x="26" y="53"/>
                    </a:lnTo>
                    <a:lnTo>
                      <a:pt x="21" y="52"/>
                    </a:lnTo>
                    <a:lnTo>
                      <a:pt x="16" y="51"/>
                    </a:lnTo>
                    <a:lnTo>
                      <a:pt x="12" y="48"/>
                    </a:lnTo>
                    <a:lnTo>
                      <a:pt x="8" y="46"/>
                    </a:lnTo>
                    <a:lnTo>
                      <a:pt x="4" y="42"/>
                    </a:lnTo>
                    <a:lnTo>
                      <a:pt x="1" y="37"/>
                    </a:lnTo>
                    <a:lnTo>
                      <a:pt x="0" y="33"/>
                    </a:lnTo>
                    <a:lnTo>
                      <a:pt x="0" y="27"/>
                    </a:lnTo>
                    <a:lnTo>
                      <a:pt x="0" y="21"/>
                    </a:lnTo>
                    <a:lnTo>
                      <a:pt x="1" y="17"/>
                    </a:lnTo>
                    <a:lnTo>
                      <a:pt x="4" y="12"/>
                    </a:lnTo>
                    <a:lnTo>
                      <a:pt x="8" y="8"/>
                    </a:lnTo>
                    <a:lnTo>
                      <a:pt x="12" y="5"/>
                    </a:lnTo>
                    <a:lnTo>
                      <a:pt x="16" y="3"/>
                    </a:lnTo>
                    <a:lnTo>
                      <a:pt x="21" y="1"/>
                    </a:lnTo>
                    <a:lnTo>
                      <a:pt x="26" y="0"/>
                    </a:lnTo>
                    <a:lnTo>
                      <a:pt x="514" y="0"/>
                    </a:lnTo>
                    <a:lnTo>
                      <a:pt x="519" y="1"/>
                    </a:lnTo>
                    <a:lnTo>
                      <a:pt x="524" y="3"/>
                    </a:lnTo>
                    <a:lnTo>
                      <a:pt x="528" y="5"/>
                    </a:lnTo>
                    <a:lnTo>
                      <a:pt x="532" y="8"/>
                    </a:lnTo>
                    <a:lnTo>
                      <a:pt x="536" y="12"/>
                    </a:lnTo>
                    <a:lnTo>
                      <a:pt x="537" y="17"/>
                    </a:lnTo>
                    <a:lnTo>
                      <a:pt x="540" y="21"/>
                    </a:lnTo>
                    <a:lnTo>
                      <a:pt x="540" y="27"/>
                    </a:lnTo>
                    <a:lnTo>
                      <a:pt x="540" y="33"/>
                    </a:lnTo>
                    <a:lnTo>
                      <a:pt x="537" y="37"/>
                    </a:lnTo>
                    <a:lnTo>
                      <a:pt x="536" y="42"/>
                    </a:lnTo>
                    <a:lnTo>
                      <a:pt x="532" y="46"/>
                    </a:lnTo>
                    <a:lnTo>
                      <a:pt x="528" y="48"/>
                    </a:lnTo>
                    <a:lnTo>
                      <a:pt x="524" y="51"/>
                    </a:lnTo>
                    <a:lnTo>
                      <a:pt x="519" y="52"/>
                    </a:lnTo>
                    <a:lnTo>
                      <a:pt x="514" y="53"/>
                    </a:lnTo>
                    <a:close/>
                  </a:path>
                </a:pathLst>
              </a:custGeom>
              <a:solidFill>
                <a:schemeClr val="bg2"/>
              </a:solidFill>
              <a:ln w="9525">
                <a:noFill/>
                <a:round/>
                <a:headEnd/>
                <a:tailEnd/>
              </a:ln>
            </p:spPr>
            <p:txBody>
              <a:bodyPr/>
              <a:lstStyle/>
              <a:p>
                <a:endParaRPr lang="en-US" dirty="0"/>
              </a:p>
            </p:txBody>
          </p:sp>
          <p:sp>
            <p:nvSpPr>
              <p:cNvPr id="38" name="Rectangle 152"/>
              <p:cNvSpPr>
                <a:spLocks noChangeArrowheads="1"/>
              </p:cNvSpPr>
              <p:nvPr/>
            </p:nvSpPr>
            <p:spPr bwMode="auto">
              <a:xfrm>
                <a:off x="5083" y="2665"/>
                <a:ext cx="161" cy="97"/>
              </a:xfrm>
              <a:prstGeom prst="rect">
                <a:avLst/>
              </a:prstGeom>
              <a:solidFill>
                <a:srgbClr val="FFFFFF"/>
              </a:solidFill>
              <a:ln w="9525">
                <a:noFill/>
                <a:miter lim="800000"/>
                <a:headEnd/>
                <a:tailEnd/>
              </a:ln>
            </p:spPr>
            <p:txBody>
              <a:bodyPr/>
              <a:lstStyle/>
              <a:p>
                <a:endParaRPr lang="en-US" dirty="0"/>
              </a:p>
            </p:txBody>
          </p:sp>
          <p:sp>
            <p:nvSpPr>
              <p:cNvPr id="39" name="Freeform 153"/>
              <p:cNvSpPr>
                <a:spLocks/>
              </p:cNvSpPr>
              <p:nvPr/>
            </p:nvSpPr>
            <p:spPr bwMode="auto">
              <a:xfrm>
                <a:off x="5073" y="2650"/>
                <a:ext cx="180" cy="18"/>
              </a:xfrm>
              <a:custGeom>
                <a:avLst/>
                <a:gdLst/>
                <a:ahLst/>
                <a:cxnLst>
                  <a:cxn ang="0">
                    <a:pos x="514" y="53"/>
                  </a:cxn>
                  <a:cxn ang="0">
                    <a:pos x="26" y="53"/>
                  </a:cxn>
                  <a:cxn ang="0">
                    <a:pos x="21" y="52"/>
                  </a:cxn>
                  <a:cxn ang="0">
                    <a:pos x="15" y="51"/>
                  </a:cxn>
                  <a:cxn ang="0">
                    <a:pos x="12" y="48"/>
                  </a:cxn>
                  <a:cxn ang="0">
                    <a:pos x="8" y="46"/>
                  </a:cxn>
                  <a:cxn ang="0">
                    <a:pos x="4" y="42"/>
                  </a:cxn>
                  <a:cxn ang="0">
                    <a:pos x="2" y="37"/>
                  </a:cxn>
                  <a:cxn ang="0">
                    <a:pos x="0" y="33"/>
                  </a:cxn>
                  <a:cxn ang="0">
                    <a:pos x="0" y="27"/>
                  </a:cxn>
                  <a:cxn ang="0">
                    <a:pos x="0" y="21"/>
                  </a:cxn>
                  <a:cxn ang="0">
                    <a:pos x="2" y="17"/>
                  </a:cxn>
                  <a:cxn ang="0">
                    <a:pos x="4" y="12"/>
                  </a:cxn>
                  <a:cxn ang="0">
                    <a:pos x="8" y="8"/>
                  </a:cxn>
                  <a:cxn ang="0">
                    <a:pos x="12" y="5"/>
                  </a:cxn>
                  <a:cxn ang="0">
                    <a:pos x="15" y="3"/>
                  </a:cxn>
                  <a:cxn ang="0">
                    <a:pos x="21" y="1"/>
                  </a:cxn>
                  <a:cxn ang="0">
                    <a:pos x="26" y="0"/>
                  </a:cxn>
                  <a:cxn ang="0">
                    <a:pos x="514" y="0"/>
                  </a:cxn>
                  <a:cxn ang="0">
                    <a:pos x="519" y="1"/>
                  </a:cxn>
                  <a:cxn ang="0">
                    <a:pos x="524" y="3"/>
                  </a:cxn>
                  <a:cxn ang="0">
                    <a:pos x="528" y="5"/>
                  </a:cxn>
                  <a:cxn ang="0">
                    <a:pos x="532" y="8"/>
                  </a:cxn>
                  <a:cxn ang="0">
                    <a:pos x="536" y="12"/>
                  </a:cxn>
                  <a:cxn ang="0">
                    <a:pos x="539" y="17"/>
                  </a:cxn>
                  <a:cxn ang="0">
                    <a:pos x="540" y="21"/>
                  </a:cxn>
                  <a:cxn ang="0">
                    <a:pos x="540" y="27"/>
                  </a:cxn>
                  <a:cxn ang="0">
                    <a:pos x="540" y="33"/>
                  </a:cxn>
                  <a:cxn ang="0">
                    <a:pos x="539" y="37"/>
                  </a:cxn>
                  <a:cxn ang="0">
                    <a:pos x="536" y="42"/>
                  </a:cxn>
                  <a:cxn ang="0">
                    <a:pos x="532" y="46"/>
                  </a:cxn>
                  <a:cxn ang="0">
                    <a:pos x="528" y="48"/>
                  </a:cxn>
                  <a:cxn ang="0">
                    <a:pos x="524" y="51"/>
                  </a:cxn>
                  <a:cxn ang="0">
                    <a:pos x="519" y="52"/>
                  </a:cxn>
                  <a:cxn ang="0">
                    <a:pos x="514" y="53"/>
                  </a:cxn>
                </a:cxnLst>
                <a:rect l="0" t="0" r="r" b="b"/>
                <a:pathLst>
                  <a:path w="540" h="53">
                    <a:moveTo>
                      <a:pt x="514" y="53"/>
                    </a:moveTo>
                    <a:lnTo>
                      <a:pt x="26" y="53"/>
                    </a:lnTo>
                    <a:lnTo>
                      <a:pt x="21" y="52"/>
                    </a:lnTo>
                    <a:lnTo>
                      <a:pt x="15" y="51"/>
                    </a:lnTo>
                    <a:lnTo>
                      <a:pt x="12" y="48"/>
                    </a:lnTo>
                    <a:lnTo>
                      <a:pt x="8" y="46"/>
                    </a:lnTo>
                    <a:lnTo>
                      <a:pt x="4" y="42"/>
                    </a:lnTo>
                    <a:lnTo>
                      <a:pt x="2" y="37"/>
                    </a:lnTo>
                    <a:lnTo>
                      <a:pt x="0" y="33"/>
                    </a:lnTo>
                    <a:lnTo>
                      <a:pt x="0" y="27"/>
                    </a:lnTo>
                    <a:lnTo>
                      <a:pt x="0" y="21"/>
                    </a:lnTo>
                    <a:lnTo>
                      <a:pt x="2" y="17"/>
                    </a:lnTo>
                    <a:lnTo>
                      <a:pt x="4" y="12"/>
                    </a:lnTo>
                    <a:lnTo>
                      <a:pt x="8" y="8"/>
                    </a:lnTo>
                    <a:lnTo>
                      <a:pt x="12" y="5"/>
                    </a:lnTo>
                    <a:lnTo>
                      <a:pt x="15" y="3"/>
                    </a:lnTo>
                    <a:lnTo>
                      <a:pt x="21" y="1"/>
                    </a:lnTo>
                    <a:lnTo>
                      <a:pt x="26" y="0"/>
                    </a:lnTo>
                    <a:lnTo>
                      <a:pt x="514" y="0"/>
                    </a:lnTo>
                    <a:lnTo>
                      <a:pt x="519" y="1"/>
                    </a:lnTo>
                    <a:lnTo>
                      <a:pt x="524" y="3"/>
                    </a:lnTo>
                    <a:lnTo>
                      <a:pt x="528" y="5"/>
                    </a:lnTo>
                    <a:lnTo>
                      <a:pt x="532" y="8"/>
                    </a:lnTo>
                    <a:lnTo>
                      <a:pt x="536" y="12"/>
                    </a:lnTo>
                    <a:lnTo>
                      <a:pt x="539" y="17"/>
                    </a:lnTo>
                    <a:lnTo>
                      <a:pt x="540" y="21"/>
                    </a:lnTo>
                    <a:lnTo>
                      <a:pt x="540" y="27"/>
                    </a:lnTo>
                    <a:lnTo>
                      <a:pt x="540" y="33"/>
                    </a:lnTo>
                    <a:lnTo>
                      <a:pt x="539" y="37"/>
                    </a:lnTo>
                    <a:lnTo>
                      <a:pt x="536" y="42"/>
                    </a:lnTo>
                    <a:lnTo>
                      <a:pt x="532" y="46"/>
                    </a:lnTo>
                    <a:lnTo>
                      <a:pt x="528" y="48"/>
                    </a:lnTo>
                    <a:lnTo>
                      <a:pt x="524" y="51"/>
                    </a:lnTo>
                    <a:lnTo>
                      <a:pt x="519" y="52"/>
                    </a:lnTo>
                    <a:lnTo>
                      <a:pt x="514" y="53"/>
                    </a:lnTo>
                    <a:close/>
                  </a:path>
                </a:pathLst>
              </a:custGeom>
              <a:solidFill>
                <a:schemeClr val="bg2"/>
              </a:solidFill>
              <a:ln w="9525">
                <a:noFill/>
                <a:round/>
                <a:headEnd/>
                <a:tailEnd/>
              </a:ln>
            </p:spPr>
            <p:txBody>
              <a:bodyPr/>
              <a:lstStyle/>
              <a:p>
                <a:endParaRPr lang="en-US" dirty="0"/>
              </a:p>
            </p:txBody>
          </p:sp>
          <p:sp>
            <p:nvSpPr>
              <p:cNvPr id="40" name="Freeform 154"/>
              <p:cNvSpPr>
                <a:spLocks/>
              </p:cNvSpPr>
              <p:nvPr/>
            </p:nvSpPr>
            <p:spPr bwMode="auto">
              <a:xfrm>
                <a:off x="4839" y="2879"/>
                <a:ext cx="649" cy="27"/>
              </a:xfrm>
              <a:custGeom>
                <a:avLst/>
                <a:gdLst/>
                <a:ahLst/>
                <a:cxnLst>
                  <a:cxn ang="0">
                    <a:pos x="1907" y="79"/>
                  </a:cxn>
                  <a:cxn ang="0">
                    <a:pos x="39" y="79"/>
                  </a:cxn>
                  <a:cxn ang="0">
                    <a:pos x="31" y="78"/>
                  </a:cxn>
                  <a:cxn ang="0">
                    <a:pos x="23" y="75"/>
                  </a:cxn>
                  <a:cxn ang="0">
                    <a:pos x="17" y="71"/>
                  </a:cxn>
                  <a:cxn ang="0">
                    <a:pos x="12" y="67"/>
                  </a:cxn>
                  <a:cxn ang="0">
                    <a:pos x="6" y="61"/>
                  </a:cxn>
                  <a:cxn ang="0">
                    <a:pos x="2" y="54"/>
                  </a:cxn>
                  <a:cxn ang="0">
                    <a:pos x="0" y="47"/>
                  </a:cxn>
                  <a:cxn ang="0">
                    <a:pos x="0" y="39"/>
                  </a:cxn>
                  <a:cxn ang="0">
                    <a:pos x="0" y="31"/>
                  </a:cxn>
                  <a:cxn ang="0">
                    <a:pos x="2" y="23"/>
                  </a:cxn>
                  <a:cxn ang="0">
                    <a:pos x="6" y="17"/>
                  </a:cxn>
                  <a:cxn ang="0">
                    <a:pos x="12" y="11"/>
                  </a:cxn>
                  <a:cxn ang="0">
                    <a:pos x="17" y="6"/>
                  </a:cxn>
                  <a:cxn ang="0">
                    <a:pos x="23" y="2"/>
                  </a:cxn>
                  <a:cxn ang="0">
                    <a:pos x="31" y="0"/>
                  </a:cxn>
                  <a:cxn ang="0">
                    <a:pos x="39" y="0"/>
                  </a:cxn>
                  <a:cxn ang="0">
                    <a:pos x="1907" y="0"/>
                  </a:cxn>
                  <a:cxn ang="0">
                    <a:pos x="1915" y="0"/>
                  </a:cxn>
                  <a:cxn ang="0">
                    <a:pos x="1922" y="2"/>
                  </a:cxn>
                  <a:cxn ang="0">
                    <a:pos x="1930" y="6"/>
                  </a:cxn>
                  <a:cxn ang="0">
                    <a:pos x="1935" y="11"/>
                  </a:cxn>
                  <a:cxn ang="0">
                    <a:pos x="1940" y="17"/>
                  </a:cxn>
                  <a:cxn ang="0">
                    <a:pos x="1944" y="23"/>
                  </a:cxn>
                  <a:cxn ang="0">
                    <a:pos x="1945" y="31"/>
                  </a:cxn>
                  <a:cxn ang="0">
                    <a:pos x="1947" y="39"/>
                  </a:cxn>
                  <a:cxn ang="0">
                    <a:pos x="1945" y="47"/>
                  </a:cxn>
                  <a:cxn ang="0">
                    <a:pos x="1944" y="54"/>
                  </a:cxn>
                  <a:cxn ang="0">
                    <a:pos x="1940" y="61"/>
                  </a:cxn>
                  <a:cxn ang="0">
                    <a:pos x="1935" y="67"/>
                  </a:cxn>
                  <a:cxn ang="0">
                    <a:pos x="1930" y="71"/>
                  </a:cxn>
                  <a:cxn ang="0">
                    <a:pos x="1922" y="75"/>
                  </a:cxn>
                  <a:cxn ang="0">
                    <a:pos x="1915" y="78"/>
                  </a:cxn>
                  <a:cxn ang="0">
                    <a:pos x="1907" y="79"/>
                  </a:cxn>
                </a:cxnLst>
                <a:rect l="0" t="0" r="r" b="b"/>
                <a:pathLst>
                  <a:path w="1947" h="79">
                    <a:moveTo>
                      <a:pt x="1907" y="79"/>
                    </a:moveTo>
                    <a:lnTo>
                      <a:pt x="39" y="79"/>
                    </a:lnTo>
                    <a:lnTo>
                      <a:pt x="31" y="78"/>
                    </a:lnTo>
                    <a:lnTo>
                      <a:pt x="23" y="75"/>
                    </a:lnTo>
                    <a:lnTo>
                      <a:pt x="17" y="71"/>
                    </a:lnTo>
                    <a:lnTo>
                      <a:pt x="12" y="67"/>
                    </a:lnTo>
                    <a:lnTo>
                      <a:pt x="6" y="61"/>
                    </a:lnTo>
                    <a:lnTo>
                      <a:pt x="2" y="54"/>
                    </a:lnTo>
                    <a:lnTo>
                      <a:pt x="0" y="47"/>
                    </a:lnTo>
                    <a:lnTo>
                      <a:pt x="0" y="39"/>
                    </a:lnTo>
                    <a:lnTo>
                      <a:pt x="0" y="31"/>
                    </a:lnTo>
                    <a:lnTo>
                      <a:pt x="2" y="23"/>
                    </a:lnTo>
                    <a:lnTo>
                      <a:pt x="6" y="17"/>
                    </a:lnTo>
                    <a:lnTo>
                      <a:pt x="12" y="11"/>
                    </a:lnTo>
                    <a:lnTo>
                      <a:pt x="17" y="6"/>
                    </a:lnTo>
                    <a:lnTo>
                      <a:pt x="23" y="2"/>
                    </a:lnTo>
                    <a:lnTo>
                      <a:pt x="31" y="0"/>
                    </a:lnTo>
                    <a:lnTo>
                      <a:pt x="39" y="0"/>
                    </a:lnTo>
                    <a:lnTo>
                      <a:pt x="1907" y="0"/>
                    </a:lnTo>
                    <a:lnTo>
                      <a:pt x="1915" y="0"/>
                    </a:lnTo>
                    <a:lnTo>
                      <a:pt x="1922" y="2"/>
                    </a:lnTo>
                    <a:lnTo>
                      <a:pt x="1930" y="6"/>
                    </a:lnTo>
                    <a:lnTo>
                      <a:pt x="1935" y="11"/>
                    </a:lnTo>
                    <a:lnTo>
                      <a:pt x="1940" y="17"/>
                    </a:lnTo>
                    <a:lnTo>
                      <a:pt x="1944" y="23"/>
                    </a:lnTo>
                    <a:lnTo>
                      <a:pt x="1945" y="31"/>
                    </a:lnTo>
                    <a:lnTo>
                      <a:pt x="1947" y="39"/>
                    </a:lnTo>
                    <a:lnTo>
                      <a:pt x="1945" y="47"/>
                    </a:lnTo>
                    <a:lnTo>
                      <a:pt x="1944" y="54"/>
                    </a:lnTo>
                    <a:lnTo>
                      <a:pt x="1940" y="61"/>
                    </a:lnTo>
                    <a:lnTo>
                      <a:pt x="1935" y="67"/>
                    </a:lnTo>
                    <a:lnTo>
                      <a:pt x="1930" y="71"/>
                    </a:lnTo>
                    <a:lnTo>
                      <a:pt x="1922" y="75"/>
                    </a:lnTo>
                    <a:lnTo>
                      <a:pt x="1915" y="78"/>
                    </a:lnTo>
                    <a:lnTo>
                      <a:pt x="1907" y="79"/>
                    </a:lnTo>
                    <a:close/>
                  </a:path>
                </a:pathLst>
              </a:custGeom>
              <a:solidFill>
                <a:srgbClr val="808080"/>
              </a:solidFill>
              <a:ln w="9525">
                <a:noFill/>
                <a:round/>
                <a:headEnd/>
                <a:tailEnd/>
              </a:ln>
            </p:spPr>
            <p:txBody>
              <a:bodyPr/>
              <a:lstStyle/>
              <a:p>
                <a:endParaRPr lang="en-US" dirty="0"/>
              </a:p>
            </p:txBody>
          </p:sp>
          <p:sp>
            <p:nvSpPr>
              <p:cNvPr id="41" name="Freeform 156"/>
              <p:cNvSpPr>
                <a:spLocks/>
              </p:cNvSpPr>
              <p:nvPr/>
            </p:nvSpPr>
            <p:spPr bwMode="auto">
              <a:xfrm>
                <a:off x="5268" y="2806"/>
                <a:ext cx="101" cy="125"/>
              </a:xfrm>
              <a:custGeom>
                <a:avLst/>
                <a:gdLst/>
                <a:ahLst/>
                <a:cxnLst>
                  <a:cxn ang="0">
                    <a:pos x="0" y="44"/>
                  </a:cxn>
                  <a:cxn ang="0">
                    <a:pos x="1" y="35"/>
                  </a:cxn>
                  <a:cxn ang="0">
                    <a:pos x="4" y="27"/>
                  </a:cxn>
                  <a:cxn ang="0">
                    <a:pos x="8" y="19"/>
                  </a:cxn>
                  <a:cxn ang="0">
                    <a:pos x="13" y="13"/>
                  </a:cxn>
                  <a:cxn ang="0">
                    <a:pos x="20" y="8"/>
                  </a:cxn>
                  <a:cxn ang="0">
                    <a:pos x="27" y="4"/>
                  </a:cxn>
                  <a:cxn ang="0">
                    <a:pos x="35" y="1"/>
                  </a:cxn>
                  <a:cxn ang="0">
                    <a:pos x="44" y="0"/>
                  </a:cxn>
                  <a:cxn ang="0">
                    <a:pos x="258" y="0"/>
                  </a:cxn>
                  <a:cxn ang="0">
                    <a:pos x="267" y="1"/>
                  </a:cxn>
                  <a:cxn ang="0">
                    <a:pos x="275" y="4"/>
                  </a:cxn>
                  <a:cxn ang="0">
                    <a:pos x="282" y="8"/>
                  </a:cxn>
                  <a:cxn ang="0">
                    <a:pos x="289" y="13"/>
                  </a:cxn>
                  <a:cxn ang="0">
                    <a:pos x="294" y="19"/>
                  </a:cxn>
                  <a:cxn ang="0">
                    <a:pos x="298" y="27"/>
                  </a:cxn>
                  <a:cxn ang="0">
                    <a:pos x="301" y="35"/>
                  </a:cxn>
                  <a:cxn ang="0">
                    <a:pos x="302" y="44"/>
                  </a:cxn>
                  <a:cxn ang="0">
                    <a:pos x="302" y="333"/>
                  </a:cxn>
                  <a:cxn ang="0">
                    <a:pos x="301" y="342"/>
                  </a:cxn>
                  <a:cxn ang="0">
                    <a:pos x="298" y="350"/>
                  </a:cxn>
                  <a:cxn ang="0">
                    <a:pos x="294" y="356"/>
                  </a:cxn>
                  <a:cxn ang="0">
                    <a:pos x="289" y="363"/>
                  </a:cxn>
                  <a:cxn ang="0">
                    <a:pos x="282" y="369"/>
                  </a:cxn>
                  <a:cxn ang="0">
                    <a:pos x="275" y="373"/>
                  </a:cxn>
                  <a:cxn ang="0">
                    <a:pos x="267" y="376"/>
                  </a:cxn>
                  <a:cxn ang="0">
                    <a:pos x="258" y="376"/>
                  </a:cxn>
                  <a:cxn ang="0">
                    <a:pos x="44" y="376"/>
                  </a:cxn>
                  <a:cxn ang="0">
                    <a:pos x="35" y="376"/>
                  </a:cxn>
                  <a:cxn ang="0">
                    <a:pos x="27" y="373"/>
                  </a:cxn>
                  <a:cxn ang="0">
                    <a:pos x="20" y="369"/>
                  </a:cxn>
                  <a:cxn ang="0">
                    <a:pos x="13" y="363"/>
                  </a:cxn>
                  <a:cxn ang="0">
                    <a:pos x="8" y="356"/>
                  </a:cxn>
                  <a:cxn ang="0">
                    <a:pos x="4" y="350"/>
                  </a:cxn>
                  <a:cxn ang="0">
                    <a:pos x="1" y="342"/>
                  </a:cxn>
                  <a:cxn ang="0">
                    <a:pos x="0" y="333"/>
                  </a:cxn>
                  <a:cxn ang="0">
                    <a:pos x="0" y="44"/>
                  </a:cxn>
                </a:cxnLst>
                <a:rect l="0" t="0" r="r" b="b"/>
                <a:pathLst>
                  <a:path w="302" h="376">
                    <a:moveTo>
                      <a:pt x="0" y="44"/>
                    </a:moveTo>
                    <a:lnTo>
                      <a:pt x="1" y="35"/>
                    </a:lnTo>
                    <a:lnTo>
                      <a:pt x="4" y="27"/>
                    </a:lnTo>
                    <a:lnTo>
                      <a:pt x="8" y="19"/>
                    </a:lnTo>
                    <a:lnTo>
                      <a:pt x="13" y="13"/>
                    </a:lnTo>
                    <a:lnTo>
                      <a:pt x="20" y="8"/>
                    </a:lnTo>
                    <a:lnTo>
                      <a:pt x="27" y="4"/>
                    </a:lnTo>
                    <a:lnTo>
                      <a:pt x="35" y="1"/>
                    </a:lnTo>
                    <a:lnTo>
                      <a:pt x="44" y="0"/>
                    </a:lnTo>
                    <a:lnTo>
                      <a:pt x="258" y="0"/>
                    </a:lnTo>
                    <a:lnTo>
                      <a:pt x="267" y="1"/>
                    </a:lnTo>
                    <a:lnTo>
                      <a:pt x="275" y="4"/>
                    </a:lnTo>
                    <a:lnTo>
                      <a:pt x="282" y="8"/>
                    </a:lnTo>
                    <a:lnTo>
                      <a:pt x="289" y="13"/>
                    </a:lnTo>
                    <a:lnTo>
                      <a:pt x="294" y="19"/>
                    </a:lnTo>
                    <a:lnTo>
                      <a:pt x="298" y="27"/>
                    </a:lnTo>
                    <a:lnTo>
                      <a:pt x="301" y="35"/>
                    </a:lnTo>
                    <a:lnTo>
                      <a:pt x="302" y="44"/>
                    </a:lnTo>
                    <a:lnTo>
                      <a:pt x="302" y="333"/>
                    </a:lnTo>
                    <a:lnTo>
                      <a:pt x="301" y="342"/>
                    </a:lnTo>
                    <a:lnTo>
                      <a:pt x="298" y="350"/>
                    </a:lnTo>
                    <a:lnTo>
                      <a:pt x="294" y="356"/>
                    </a:lnTo>
                    <a:lnTo>
                      <a:pt x="289" y="363"/>
                    </a:lnTo>
                    <a:lnTo>
                      <a:pt x="282" y="369"/>
                    </a:lnTo>
                    <a:lnTo>
                      <a:pt x="275" y="373"/>
                    </a:lnTo>
                    <a:lnTo>
                      <a:pt x="267" y="376"/>
                    </a:lnTo>
                    <a:lnTo>
                      <a:pt x="258" y="376"/>
                    </a:lnTo>
                    <a:lnTo>
                      <a:pt x="44" y="376"/>
                    </a:lnTo>
                    <a:lnTo>
                      <a:pt x="35" y="376"/>
                    </a:lnTo>
                    <a:lnTo>
                      <a:pt x="27" y="373"/>
                    </a:lnTo>
                    <a:lnTo>
                      <a:pt x="20" y="369"/>
                    </a:lnTo>
                    <a:lnTo>
                      <a:pt x="13" y="363"/>
                    </a:lnTo>
                    <a:lnTo>
                      <a:pt x="8" y="356"/>
                    </a:lnTo>
                    <a:lnTo>
                      <a:pt x="4" y="350"/>
                    </a:lnTo>
                    <a:lnTo>
                      <a:pt x="1" y="342"/>
                    </a:lnTo>
                    <a:lnTo>
                      <a:pt x="0" y="333"/>
                    </a:lnTo>
                    <a:lnTo>
                      <a:pt x="0" y="44"/>
                    </a:lnTo>
                    <a:close/>
                  </a:path>
                </a:pathLst>
              </a:custGeom>
              <a:solidFill>
                <a:srgbClr val="FFFFFF"/>
              </a:solidFill>
              <a:ln w="9525">
                <a:noFill/>
                <a:round/>
                <a:headEnd/>
                <a:tailEnd/>
              </a:ln>
            </p:spPr>
            <p:txBody>
              <a:bodyPr/>
              <a:lstStyle/>
              <a:p>
                <a:endParaRPr lang="en-US" dirty="0"/>
              </a:p>
            </p:txBody>
          </p:sp>
        </p:grpSp>
        <p:grpSp>
          <p:nvGrpSpPr>
            <p:cNvPr id="12" name="Group 172"/>
            <p:cNvGrpSpPr>
              <a:grpSpLocks/>
            </p:cNvGrpSpPr>
            <p:nvPr/>
          </p:nvGrpSpPr>
          <p:grpSpPr bwMode="auto">
            <a:xfrm>
              <a:off x="5220072" y="1448780"/>
              <a:ext cx="504056" cy="865406"/>
              <a:chOff x="3789" y="2270"/>
              <a:chExt cx="385" cy="661"/>
            </a:xfrm>
          </p:grpSpPr>
          <p:grpSp>
            <p:nvGrpSpPr>
              <p:cNvPr id="16" name="Group 171"/>
              <p:cNvGrpSpPr>
                <a:grpSpLocks/>
              </p:cNvGrpSpPr>
              <p:nvPr/>
            </p:nvGrpSpPr>
            <p:grpSpPr bwMode="auto">
              <a:xfrm>
                <a:off x="3804" y="2270"/>
                <a:ext cx="291" cy="573"/>
                <a:chOff x="3804" y="2270"/>
                <a:chExt cx="291" cy="573"/>
              </a:xfrm>
            </p:grpSpPr>
            <p:sp>
              <p:nvSpPr>
                <p:cNvPr id="51" name="Freeform 14"/>
                <p:cNvSpPr>
                  <a:spLocks/>
                </p:cNvSpPr>
                <p:nvPr/>
              </p:nvSpPr>
              <p:spPr bwMode="auto">
                <a:xfrm>
                  <a:off x="3804" y="2292"/>
                  <a:ext cx="291" cy="551"/>
                </a:xfrm>
                <a:custGeom>
                  <a:avLst/>
                  <a:gdLst/>
                  <a:ahLst/>
                  <a:cxnLst>
                    <a:cxn ang="0">
                      <a:pos x="98" y="0"/>
                    </a:cxn>
                    <a:cxn ang="0">
                      <a:pos x="78" y="1"/>
                    </a:cxn>
                    <a:cxn ang="0">
                      <a:pos x="60" y="8"/>
                    </a:cxn>
                    <a:cxn ang="0">
                      <a:pos x="43" y="17"/>
                    </a:cxn>
                    <a:cxn ang="0">
                      <a:pos x="29" y="28"/>
                    </a:cxn>
                    <a:cxn ang="0">
                      <a:pos x="17" y="43"/>
                    </a:cxn>
                    <a:cxn ang="0">
                      <a:pos x="8" y="60"/>
                    </a:cxn>
                    <a:cxn ang="0">
                      <a:pos x="1" y="78"/>
                    </a:cxn>
                    <a:cxn ang="0">
                      <a:pos x="0" y="97"/>
                    </a:cxn>
                    <a:cxn ang="0">
                      <a:pos x="0" y="1565"/>
                    </a:cxn>
                    <a:cxn ang="0">
                      <a:pos x="4" y="1584"/>
                    </a:cxn>
                    <a:cxn ang="0">
                      <a:pos x="12" y="1602"/>
                    </a:cxn>
                    <a:cxn ang="0">
                      <a:pos x="22" y="1617"/>
                    </a:cxn>
                    <a:cxn ang="0">
                      <a:pos x="35" y="1630"/>
                    </a:cxn>
                    <a:cxn ang="0">
                      <a:pos x="51" y="1642"/>
                    </a:cxn>
                    <a:cxn ang="0">
                      <a:pos x="69" y="1649"/>
                    </a:cxn>
                    <a:cxn ang="0">
                      <a:pos x="89" y="1652"/>
                    </a:cxn>
                    <a:cxn ang="0">
                      <a:pos x="776" y="1654"/>
                    </a:cxn>
                    <a:cxn ang="0">
                      <a:pos x="795" y="1651"/>
                    </a:cxn>
                    <a:cxn ang="0">
                      <a:pos x="813" y="1646"/>
                    </a:cxn>
                    <a:cxn ang="0">
                      <a:pos x="830" y="1637"/>
                    </a:cxn>
                    <a:cxn ang="0">
                      <a:pos x="845" y="1624"/>
                    </a:cxn>
                    <a:cxn ang="0">
                      <a:pos x="856" y="1610"/>
                    </a:cxn>
                    <a:cxn ang="0">
                      <a:pos x="865" y="1593"/>
                    </a:cxn>
                    <a:cxn ang="0">
                      <a:pos x="872" y="1574"/>
                    </a:cxn>
                    <a:cxn ang="0">
                      <a:pos x="873" y="1555"/>
                    </a:cxn>
                    <a:cxn ang="0">
                      <a:pos x="873" y="88"/>
                    </a:cxn>
                    <a:cxn ang="0">
                      <a:pos x="869" y="69"/>
                    </a:cxn>
                    <a:cxn ang="0">
                      <a:pos x="862" y="50"/>
                    </a:cxn>
                    <a:cxn ang="0">
                      <a:pos x="851" y="35"/>
                    </a:cxn>
                    <a:cxn ang="0">
                      <a:pos x="838" y="22"/>
                    </a:cxn>
                    <a:cxn ang="0">
                      <a:pos x="822" y="11"/>
                    </a:cxn>
                    <a:cxn ang="0">
                      <a:pos x="804" y="4"/>
                    </a:cxn>
                    <a:cxn ang="0">
                      <a:pos x="785" y="0"/>
                    </a:cxn>
                  </a:cxnLst>
                  <a:rect l="0" t="0" r="r" b="b"/>
                  <a:pathLst>
                    <a:path w="873" h="1654">
                      <a:moveTo>
                        <a:pt x="776" y="0"/>
                      </a:moveTo>
                      <a:lnTo>
                        <a:pt x="98" y="0"/>
                      </a:lnTo>
                      <a:lnTo>
                        <a:pt x="89" y="0"/>
                      </a:lnTo>
                      <a:lnTo>
                        <a:pt x="78" y="1"/>
                      </a:lnTo>
                      <a:lnTo>
                        <a:pt x="69" y="4"/>
                      </a:lnTo>
                      <a:lnTo>
                        <a:pt x="60" y="8"/>
                      </a:lnTo>
                      <a:lnTo>
                        <a:pt x="51" y="11"/>
                      </a:lnTo>
                      <a:lnTo>
                        <a:pt x="43" y="17"/>
                      </a:lnTo>
                      <a:lnTo>
                        <a:pt x="35" y="22"/>
                      </a:lnTo>
                      <a:lnTo>
                        <a:pt x="29" y="28"/>
                      </a:lnTo>
                      <a:lnTo>
                        <a:pt x="22" y="35"/>
                      </a:lnTo>
                      <a:lnTo>
                        <a:pt x="17" y="43"/>
                      </a:lnTo>
                      <a:lnTo>
                        <a:pt x="12" y="50"/>
                      </a:lnTo>
                      <a:lnTo>
                        <a:pt x="8" y="60"/>
                      </a:lnTo>
                      <a:lnTo>
                        <a:pt x="4" y="69"/>
                      </a:lnTo>
                      <a:lnTo>
                        <a:pt x="1" y="78"/>
                      </a:lnTo>
                      <a:lnTo>
                        <a:pt x="0" y="88"/>
                      </a:lnTo>
                      <a:lnTo>
                        <a:pt x="0" y="97"/>
                      </a:lnTo>
                      <a:lnTo>
                        <a:pt x="0" y="1555"/>
                      </a:lnTo>
                      <a:lnTo>
                        <a:pt x="0" y="1565"/>
                      </a:lnTo>
                      <a:lnTo>
                        <a:pt x="1" y="1574"/>
                      </a:lnTo>
                      <a:lnTo>
                        <a:pt x="4" y="1584"/>
                      </a:lnTo>
                      <a:lnTo>
                        <a:pt x="8" y="1593"/>
                      </a:lnTo>
                      <a:lnTo>
                        <a:pt x="12" y="1602"/>
                      </a:lnTo>
                      <a:lnTo>
                        <a:pt x="17" y="1610"/>
                      </a:lnTo>
                      <a:lnTo>
                        <a:pt x="22" y="1617"/>
                      </a:lnTo>
                      <a:lnTo>
                        <a:pt x="29" y="1624"/>
                      </a:lnTo>
                      <a:lnTo>
                        <a:pt x="35" y="1630"/>
                      </a:lnTo>
                      <a:lnTo>
                        <a:pt x="43" y="1637"/>
                      </a:lnTo>
                      <a:lnTo>
                        <a:pt x="51" y="1642"/>
                      </a:lnTo>
                      <a:lnTo>
                        <a:pt x="60" y="1646"/>
                      </a:lnTo>
                      <a:lnTo>
                        <a:pt x="69" y="1649"/>
                      </a:lnTo>
                      <a:lnTo>
                        <a:pt x="78" y="1651"/>
                      </a:lnTo>
                      <a:lnTo>
                        <a:pt x="89" y="1652"/>
                      </a:lnTo>
                      <a:lnTo>
                        <a:pt x="98" y="1654"/>
                      </a:lnTo>
                      <a:lnTo>
                        <a:pt x="776" y="1654"/>
                      </a:lnTo>
                      <a:lnTo>
                        <a:pt x="785" y="1652"/>
                      </a:lnTo>
                      <a:lnTo>
                        <a:pt x="795" y="1651"/>
                      </a:lnTo>
                      <a:lnTo>
                        <a:pt x="804" y="1649"/>
                      </a:lnTo>
                      <a:lnTo>
                        <a:pt x="813" y="1646"/>
                      </a:lnTo>
                      <a:lnTo>
                        <a:pt x="822" y="1642"/>
                      </a:lnTo>
                      <a:lnTo>
                        <a:pt x="830" y="1637"/>
                      </a:lnTo>
                      <a:lnTo>
                        <a:pt x="838" y="1630"/>
                      </a:lnTo>
                      <a:lnTo>
                        <a:pt x="845" y="1624"/>
                      </a:lnTo>
                      <a:lnTo>
                        <a:pt x="851" y="1617"/>
                      </a:lnTo>
                      <a:lnTo>
                        <a:pt x="856" y="1610"/>
                      </a:lnTo>
                      <a:lnTo>
                        <a:pt x="862" y="1602"/>
                      </a:lnTo>
                      <a:lnTo>
                        <a:pt x="865" y="1593"/>
                      </a:lnTo>
                      <a:lnTo>
                        <a:pt x="869" y="1584"/>
                      </a:lnTo>
                      <a:lnTo>
                        <a:pt x="872" y="1574"/>
                      </a:lnTo>
                      <a:lnTo>
                        <a:pt x="873" y="1565"/>
                      </a:lnTo>
                      <a:lnTo>
                        <a:pt x="873" y="1555"/>
                      </a:lnTo>
                      <a:lnTo>
                        <a:pt x="873" y="97"/>
                      </a:lnTo>
                      <a:lnTo>
                        <a:pt x="873" y="88"/>
                      </a:lnTo>
                      <a:lnTo>
                        <a:pt x="872" y="78"/>
                      </a:lnTo>
                      <a:lnTo>
                        <a:pt x="869" y="69"/>
                      </a:lnTo>
                      <a:lnTo>
                        <a:pt x="865" y="60"/>
                      </a:lnTo>
                      <a:lnTo>
                        <a:pt x="862" y="50"/>
                      </a:lnTo>
                      <a:lnTo>
                        <a:pt x="856" y="43"/>
                      </a:lnTo>
                      <a:lnTo>
                        <a:pt x="851" y="35"/>
                      </a:lnTo>
                      <a:lnTo>
                        <a:pt x="845" y="28"/>
                      </a:lnTo>
                      <a:lnTo>
                        <a:pt x="838" y="22"/>
                      </a:lnTo>
                      <a:lnTo>
                        <a:pt x="830" y="17"/>
                      </a:lnTo>
                      <a:lnTo>
                        <a:pt x="822" y="11"/>
                      </a:lnTo>
                      <a:lnTo>
                        <a:pt x="813" y="8"/>
                      </a:lnTo>
                      <a:lnTo>
                        <a:pt x="804" y="4"/>
                      </a:lnTo>
                      <a:lnTo>
                        <a:pt x="795" y="1"/>
                      </a:lnTo>
                      <a:lnTo>
                        <a:pt x="785" y="0"/>
                      </a:lnTo>
                      <a:lnTo>
                        <a:pt x="776" y="0"/>
                      </a:lnTo>
                      <a:close/>
                    </a:path>
                  </a:pathLst>
                </a:custGeom>
                <a:solidFill>
                  <a:schemeClr val="accent2">
                    <a:lumMod val="40000"/>
                    <a:lumOff val="60000"/>
                  </a:schemeClr>
                </a:solidFill>
                <a:ln w="9525">
                  <a:noFill/>
                  <a:round/>
                  <a:headEnd/>
                  <a:tailEnd/>
                </a:ln>
              </p:spPr>
              <p:txBody>
                <a:bodyPr/>
                <a:lstStyle/>
                <a:p>
                  <a:endParaRPr lang="en-US" dirty="0"/>
                </a:p>
              </p:txBody>
            </p:sp>
            <p:sp>
              <p:nvSpPr>
                <p:cNvPr id="52" name="Freeform 15"/>
                <p:cNvSpPr>
                  <a:spLocks/>
                </p:cNvSpPr>
                <p:nvPr/>
              </p:nvSpPr>
              <p:spPr bwMode="auto">
                <a:xfrm>
                  <a:off x="3805" y="2270"/>
                  <a:ext cx="288" cy="97"/>
                </a:xfrm>
                <a:custGeom>
                  <a:avLst/>
                  <a:gdLst/>
                  <a:ahLst/>
                  <a:cxnLst>
                    <a:cxn ang="0">
                      <a:pos x="865" y="152"/>
                    </a:cxn>
                    <a:cxn ang="0">
                      <a:pos x="861" y="166"/>
                    </a:cxn>
                    <a:cxn ang="0">
                      <a:pos x="852" y="180"/>
                    </a:cxn>
                    <a:cxn ang="0">
                      <a:pos x="839" y="195"/>
                    </a:cxn>
                    <a:cxn ang="0">
                      <a:pos x="813" y="214"/>
                    </a:cxn>
                    <a:cxn ang="0">
                      <a:pos x="766" y="236"/>
                    </a:cxn>
                    <a:cxn ang="0">
                      <a:pos x="708" y="256"/>
                    </a:cxn>
                    <a:cxn ang="0">
                      <a:pos x="639" y="271"/>
                    </a:cxn>
                    <a:cxn ang="0">
                      <a:pos x="562" y="283"/>
                    </a:cxn>
                    <a:cxn ang="0">
                      <a:pos x="478" y="288"/>
                    </a:cxn>
                    <a:cxn ang="0">
                      <a:pos x="389" y="288"/>
                    </a:cxn>
                    <a:cxn ang="0">
                      <a:pos x="304" y="283"/>
                    </a:cxn>
                    <a:cxn ang="0">
                      <a:pos x="226" y="271"/>
                    </a:cxn>
                    <a:cxn ang="0">
                      <a:pos x="157" y="256"/>
                    </a:cxn>
                    <a:cxn ang="0">
                      <a:pos x="99" y="236"/>
                    </a:cxn>
                    <a:cxn ang="0">
                      <a:pos x="52" y="214"/>
                    </a:cxn>
                    <a:cxn ang="0">
                      <a:pos x="26" y="195"/>
                    </a:cxn>
                    <a:cxn ang="0">
                      <a:pos x="14" y="180"/>
                    </a:cxn>
                    <a:cxn ang="0">
                      <a:pos x="5" y="166"/>
                    </a:cxn>
                    <a:cxn ang="0">
                      <a:pos x="0" y="152"/>
                    </a:cxn>
                    <a:cxn ang="0">
                      <a:pos x="0" y="138"/>
                    </a:cxn>
                    <a:cxn ang="0">
                      <a:pos x="5" y="122"/>
                    </a:cxn>
                    <a:cxn ang="0">
                      <a:pos x="14" y="108"/>
                    </a:cxn>
                    <a:cxn ang="0">
                      <a:pos x="26" y="95"/>
                    </a:cxn>
                    <a:cxn ang="0">
                      <a:pos x="52" y="75"/>
                    </a:cxn>
                    <a:cxn ang="0">
                      <a:pos x="99" y="52"/>
                    </a:cxn>
                    <a:cxn ang="0">
                      <a:pos x="157" y="32"/>
                    </a:cxn>
                    <a:cxn ang="0">
                      <a:pos x="226" y="17"/>
                    </a:cxn>
                    <a:cxn ang="0">
                      <a:pos x="304" y="6"/>
                    </a:cxn>
                    <a:cxn ang="0">
                      <a:pos x="389" y="0"/>
                    </a:cxn>
                    <a:cxn ang="0">
                      <a:pos x="478" y="0"/>
                    </a:cxn>
                    <a:cxn ang="0">
                      <a:pos x="562" y="6"/>
                    </a:cxn>
                    <a:cxn ang="0">
                      <a:pos x="639" y="17"/>
                    </a:cxn>
                    <a:cxn ang="0">
                      <a:pos x="708" y="32"/>
                    </a:cxn>
                    <a:cxn ang="0">
                      <a:pos x="766" y="52"/>
                    </a:cxn>
                    <a:cxn ang="0">
                      <a:pos x="813" y="75"/>
                    </a:cxn>
                    <a:cxn ang="0">
                      <a:pos x="839" y="95"/>
                    </a:cxn>
                    <a:cxn ang="0">
                      <a:pos x="852" y="108"/>
                    </a:cxn>
                    <a:cxn ang="0">
                      <a:pos x="861" y="122"/>
                    </a:cxn>
                    <a:cxn ang="0">
                      <a:pos x="865" y="138"/>
                    </a:cxn>
                  </a:cxnLst>
                  <a:rect l="0" t="0" r="r" b="b"/>
                  <a:pathLst>
                    <a:path w="865" h="290">
                      <a:moveTo>
                        <a:pt x="865" y="144"/>
                      </a:moveTo>
                      <a:lnTo>
                        <a:pt x="865" y="152"/>
                      </a:lnTo>
                      <a:lnTo>
                        <a:pt x="864" y="160"/>
                      </a:lnTo>
                      <a:lnTo>
                        <a:pt x="861" y="166"/>
                      </a:lnTo>
                      <a:lnTo>
                        <a:pt x="858" y="174"/>
                      </a:lnTo>
                      <a:lnTo>
                        <a:pt x="852" y="180"/>
                      </a:lnTo>
                      <a:lnTo>
                        <a:pt x="846" y="188"/>
                      </a:lnTo>
                      <a:lnTo>
                        <a:pt x="839" y="195"/>
                      </a:lnTo>
                      <a:lnTo>
                        <a:pt x="831" y="201"/>
                      </a:lnTo>
                      <a:lnTo>
                        <a:pt x="813" y="214"/>
                      </a:lnTo>
                      <a:lnTo>
                        <a:pt x="792" y="226"/>
                      </a:lnTo>
                      <a:lnTo>
                        <a:pt x="766" y="236"/>
                      </a:lnTo>
                      <a:lnTo>
                        <a:pt x="739" y="247"/>
                      </a:lnTo>
                      <a:lnTo>
                        <a:pt x="708" y="256"/>
                      </a:lnTo>
                      <a:lnTo>
                        <a:pt x="675" y="265"/>
                      </a:lnTo>
                      <a:lnTo>
                        <a:pt x="639" y="271"/>
                      </a:lnTo>
                      <a:lnTo>
                        <a:pt x="601" y="278"/>
                      </a:lnTo>
                      <a:lnTo>
                        <a:pt x="562" y="283"/>
                      </a:lnTo>
                      <a:lnTo>
                        <a:pt x="520" y="287"/>
                      </a:lnTo>
                      <a:lnTo>
                        <a:pt x="478" y="288"/>
                      </a:lnTo>
                      <a:lnTo>
                        <a:pt x="433" y="290"/>
                      </a:lnTo>
                      <a:lnTo>
                        <a:pt x="389" y="288"/>
                      </a:lnTo>
                      <a:lnTo>
                        <a:pt x="346" y="287"/>
                      </a:lnTo>
                      <a:lnTo>
                        <a:pt x="304" y="283"/>
                      </a:lnTo>
                      <a:lnTo>
                        <a:pt x="264" y="278"/>
                      </a:lnTo>
                      <a:lnTo>
                        <a:pt x="226" y="271"/>
                      </a:lnTo>
                      <a:lnTo>
                        <a:pt x="191" y="265"/>
                      </a:lnTo>
                      <a:lnTo>
                        <a:pt x="157" y="256"/>
                      </a:lnTo>
                      <a:lnTo>
                        <a:pt x="126" y="247"/>
                      </a:lnTo>
                      <a:lnTo>
                        <a:pt x="99" y="236"/>
                      </a:lnTo>
                      <a:lnTo>
                        <a:pt x="74" y="226"/>
                      </a:lnTo>
                      <a:lnTo>
                        <a:pt x="52" y="214"/>
                      </a:lnTo>
                      <a:lnTo>
                        <a:pt x="34" y="201"/>
                      </a:lnTo>
                      <a:lnTo>
                        <a:pt x="26" y="195"/>
                      </a:lnTo>
                      <a:lnTo>
                        <a:pt x="20" y="188"/>
                      </a:lnTo>
                      <a:lnTo>
                        <a:pt x="14" y="180"/>
                      </a:lnTo>
                      <a:lnTo>
                        <a:pt x="9" y="174"/>
                      </a:lnTo>
                      <a:lnTo>
                        <a:pt x="5" y="166"/>
                      </a:lnTo>
                      <a:lnTo>
                        <a:pt x="3" y="160"/>
                      </a:lnTo>
                      <a:lnTo>
                        <a:pt x="0" y="152"/>
                      </a:lnTo>
                      <a:lnTo>
                        <a:pt x="0" y="144"/>
                      </a:lnTo>
                      <a:lnTo>
                        <a:pt x="0" y="138"/>
                      </a:lnTo>
                      <a:lnTo>
                        <a:pt x="3" y="130"/>
                      </a:lnTo>
                      <a:lnTo>
                        <a:pt x="5" y="122"/>
                      </a:lnTo>
                      <a:lnTo>
                        <a:pt x="9" y="115"/>
                      </a:lnTo>
                      <a:lnTo>
                        <a:pt x="14" y="108"/>
                      </a:lnTo>
                      <a:lnTo>
                        <a:pt x="20" y="101"/>
                      </a:lnTo>
                      <a:lnTo>
                        <a:pt x="26" y="95"/>
                      </a:lnTo>
                      <a:lnTo>
                        <a:pt x="34" y="88"/>
                      </a:lnTo>
                      <a:lnTo>
                        <a:pt x="52" y="75"/>
                      </a:lnTo>
                      <a:lnTo>
                        <a:pt x="74" y="63"/>
                      </a:lnTo>
                      <a:lnTo>
                        <a:pt x="99" y="52"/>
                      </a:lnTo>
                      <a:lnTo>
                        <a:pt x="126" y="41"/>
                      </a:lnTo>
                      <a:lnTo>
                        <a:pt x="157" y="32"/>
                      </a:lnTo>
                      <a:lnTo>
                        <a:pt x="191" y="24"/>
                      </a:lnTo>
                      <a:lnTo>
                        <a:pt x="226" y="17"/>
                      </a:lnTo>
                      <a:lnTo>
                        <a:pt x="264" y="11"/>
                      </a:lnTo>
                      <a:lnTo>
                        <a:pt x="304" y="6"/>
                      </a:lnTo>
                      <a:lnTo>
                        <a:pt x="346" y="2"/>
                      </a:lnTo>
                      <a:lnTo>
                        <a:pt x="389" y="0"/>
                      </a:lnTo>
                      <a:lnTo>
                        <a:pt x="433" y="0"/>
                      </a:lnTo>
                      <a:lnTo>
                        <a:pt x="478" y="0"/>
                      </a:lnTo>
                      <a:lnTo>
                        <a:pt x="520" y="2"/>
                      </a:lnTo>
                      <a:lnTo>
                        <a:pt x="562" y="6"/>
                      </a:lnTo>
                      <a:lnTo>
                        <a:pt x="601" y="11"/>
                      </a:lnTo>
                      <a:lnTo>
                        <a:pt x="639" y="17"/>
                      </a:lnTo>
                      <a:lnTo>
                        <a:pt x="675" y="24"/>
                      </a:lnTo>
                      <a:lnTo>
                        <a:pt x="708" y="32"/>
                      </a:lnTo>
                      <a:lnTo>
                        <a:pt x="739" y="41"/>
                      </a:lnTo>
                      <a:lnTo>
                        <a:pt x="766" y="52"/>
                      </a:lnTo>
                      <a:lnTo>
                        <a:pt x="792" y="63"/>
                      </a:lnTo>
                      <a:lnTo>
                        <a:pt x="813" y="75"/>
                      </a:lnTo>
                      <a:lnTo>
                        <a:pt x="831" y="88"/>
                      </a:lnTo>
                      <a:lnTo>
                        <a:pt x="839" y="95"/>
                      </a:lnTo>
                      <a:lnTo>
                        <a:pt x="846" y="101"/>
                      </a:lnTo>
                      <a:lnTo>
                        <a:pt x="852" y="108"/>
                      </a:lnTo>
                      <a:lnTo>
                        <a:pt x="858" y="115"/>
                      </a:lnTo>
                      <a:lnTo>
                        <a:pt x="861" y="122"/>
                      </a:lnTo>
                      <a:lnTo>
                        <a:pt x="864" y="130"/>
                      </a:lnTo>
                      <a:lnTo>
                        <a:pt x="865" y="138"/>
                      </a:lnTo>
                      <a:lnTo>
                        <a:pt x="865" y="144"/>
                      </a:lnTo>
                      <a:close/>
                    </a:path>
                  </a:pathLst>
                </a:custGeom>
                <a:solidFill>
                  <a:schemeClr val="accent1">
                    <a:lumMod val="10000"/>
                    <a:lumOff val="90000"/>
                  </a:schemeClr>
                </a:solidFill>
                <a:ln w="9525">
                  <a:noFill/>
                  <a:round/>
                  <a:headEnd/>
                  <a:tailEnd/>
                </a:ln>
              </p:spPr>
              <p:txBody>
                <a:bodyPr/>
                <a:lstStyle/>
                <a:p>
                  <a:endParaRPr lang="en-US" dirty="0"/>
                </a:p>
              </p:txBody>
            </p:sp>
          </p:grpSp>
          <p:sp>
            <p:nvSpPr>
              <p:cNvPr id="46" name="Freeform 16"/>
              <p:cNvSpPr>
                <a:spLocks/>
              </p:cNvSpPr>
              <p:nvPr/>
            </p:nvSpPr>
            <p:spPr bwMode="auto">
              <a:xfrm>
                <a:off x="4095" y="2353"/>
                <a:ext cx="79" cy="558"/>
              </a:xfrm>
              <a:custGeom>
                <a:avLst/>
                <a:gdLst/>
                <a:ahLst/>
                <a:cxnLst>
                  <a:cxn ang="0">
                    <a:pos x="11" y="131"/>
                  </a:cxn>
                  <a:cxn ang="0">
                    <a:pos x="30" y="135"/>
                  </a:cxn>
                  <a:cxn ang="0">
                    <a:pos x="50" y="143"/>
                  </a:cxn>
                  <a:cxn ang="0">
                    <a:pos x="65" y="155"/>
                  </a:cxn>
                  <a:cxn ang="0">
                    <a:pos x="80" y="168"/>
                  </a:cxn>
                  <a:cxn ang="0">
                    <a:pos x="90" y="185"/>
                  </a:cxn>
                  <a:cxn ang="0">
                    <a:pos x="98" y="203"/>
                  </a:cxn>
                  <a:cxn ang="0">
                    <a:pos x="103" y="224"/>
                  </a:cxn>
                  <a:cxn ang="0">
                    <a:pos x="103" y="234"/>
                  </a:cxn>
                  <a:cxn ang="0">
                    <a:pos x="103" y="1607"/>
                  </a:cxn>
                  <a:cxn ang="0">
                    <a:pos x="104" y="1622"/>
                  </a:cxn>
                  <a:cxn ang="0">
                    <a:pos x="108" y="1633"/>
                  </a:cxn>
                  <a:cxn ang="0">
                    <a:pos x="123" y="1654"/>
                  </a:cxn>
                  <a:cxn ang="0">
                    <a:pos x="145" y="1668"/>
                  </a:cxn>
                  <a:cxn ang="0">
                    <a:pos x="156" y="1672"/>
                  </a:cxn>
                  <a:cxn ang="0">
                    <a:pos x="171" y="1675"/>
                  </a:cxn>
                  <a:cxn ang="0">
                    <a:pos x="184" y="1672"/>
                  </a:cxn>
                  <a:cxn ang="0">
                    <a:pos x="197" y="1668"/>
                  </a:cxn>
                  <a:cxn ang="0">
                    <a:pos x="218" y="1654"/>
                  </a:cxn>
                  <a:cxn ang="0">
                    <a:pos x="232" y="1633"/>
                  </a:cxn>
                  <a:cxn ang="0">
                    <a:pos x="236" y="1622"/>
                  </a:cxn>
                  <a:cxn ang="0">
                    <a:pos x="237" y="1607"/>
                  </a:cxn>
                  <a:cxn ang="0">
                    <a:pos x="234" y="234"/>
                  </a:cxn>
                  <a:cxn ang="0">
                    <a:pos x="233" y="209"/>
                  </a:cxn>
                  <a:cxn ang="0">
                    <a:pos x="224" y="164"/>
                  </a:cxn>
                  <a:cxn ang="0">
                    <a:pos x="206" y="122"/>
                  </a:cxn>
                  <a:cxn ang="0">
                    <a:pos x="181" y="85"/>
                  </a:cxn>
                  <a:cxn ang="0">
                    <a:pos x="149" y="53"/>
                  </a:cxn>
                  <a:cxn ang="0">
                    <a:pos x="112" y="27"/>
                  </a:cxn>
                  <a:cxn ang="0">
                    <a:pos x="69" y="10"/>
                  </a:cxn>
                  <a:cxn ang="0">
                    <a:pos x="24" y="0"/>
                  </a:cxn>
                  <a:cxn ang="0">
                    <a:pos x="0" y="131"/>
                  </a:cxn>
                </a:cxnLst>
                <a:rect l="0" t="0" r="r" b="b"/>
                <a:pathLst>
                  <a:path w="237" h="1675">
                    <a:moveTo>
                      <a:pt x="0" y="131"/>
                    </a:moveTo>
                    <a:lnTo>
                      <a:pt x="11" y="131"/>
                    </a:lnTo>
                    <a:lnTo>
                      <a:pt x="21" y="133"/>
                    </a:lnTo>
                    <a:lnTo>
                      <a:pt x="30" y="135"/>
                    </a:lnTo>
                    <a:lnTo>
                      <a:pt x="41" y="139"/>
                    </a:lnTo>
                    <a:lnTo>
                      <a:pt x="50" y="143"/>
                    </a:lnTo>
                    <a:lnTo>
                      <a:pt x="57" y="148"/>
                    </a:lnTo>
                    <a:lnTo>
                      <a:pt x="65" y="155"/>
                    </a:lnTo>
                    <a:lnTo>
                      <a:pt x="73" y="161"/>
                    </a:lnTo>
                    <a:lnTo>
                      <a:pt x="80" y="168"/>
                    </a:lnTo>
                    <a:lnTo>
                      <a:pt x="85" y="177"/>
                    </a:lnTo>
                    <a:lnTo>
                      <a:pt x="90" y="185"/>
                    </a:lnTo>
                    <a:lnTo>
                      <a:pt x="95" y="194"/>
                    </a:lnTo>
                    <a:lnTo>
                      <a:pt x="98" y="203"/>
                    </a:lnTo>
                    <a:lnTo>
                      <a:pt x="100" y="213"/>
                    </a:lnTo>
                    <a:lnTo>
                      <a:pt x="103" y="224"/>
                    </a:lnTo>
                    <a:lnTo>
                      <a:pt x="103" y="234"/>
                    </a:lnTo>
                    <a:lnTo>
                      <a:pt x="103" y="234"/>
                    </a:lnTo>
                    <a:lnTo>
                      <a:pt x="103" y="1600"/>
                    </a:lnTo>
                    <a:lnTo>
                      <a:pt x="103" y="1607"/>
                    </a:lnTo>
                    <a:lnTo>
                      <a:pt x="103" y="1614"/>
                    </a:lnTo>
                    <a:lnTo>
                      <a:pt x="104" y="1622"/>
                    </a:lnTo>
                    <a:lnTo>
                      <a:pt x="107" y="1627"/>
                    </a:lnTo>
                    <a:lnTo>
                      <a:pt x="108" y="1633"/>
                    </a:lnTo>
                    <a:lnTo>
                      <a:pt x="115" y="1645"/>
                    </a:lnTo>
                    <a:lnTo>
                      <a:pt x="123" y="1654"/>
                    </a:lnTo>
                    <a:lnTo>
                      <a:pt x="133" y="1663"/>
                    </a:lnTo>
                    <a:lnTo>
                      <a:pt x="145" y="1668"/>
                    </a:lnTo>
                    <a:lnTo>
                      <a:pt x="150" y="1671"/>
                    </a:lnTo>
                    <a:lnTo>
                      <a:pt x="156" y="1672"/>
                    </a:lnTo>
                    <a:lnTo>
                      <a:pt x="163" y="1674"/>
                    </a:lnTo>
                    <a:lnTo>
                      <a:pt x="171" y="1675"/>
                    </a:lnTo>
                    <a:lnTo>
                      <a:pt x="177" y="1674"/>
                    </a:lnTo>
                    <a:lnTo>
                      <a:pt x="184" y="1672"/>
                    </a:lnTo>
                    <a:lnTo>
                      <a:pt x="190" y="1671"/>
                    </a:lnTo>
                    <a:lnTo>
                      <a:pt x="197" y="1668"/>
                    </a:lnTo>
                    <a:lnTo>
                      <a:pt x="207" y="1663"/>
                    </a:lnTo>
                    <a:lnTo>
                      <a:pt x="218" y="1654"/>
                    </a:lnTo>
                    <a:lnTo>
                      <a:pt x="225" y="1645"/>
                    </a:lnTo>
                    <a:lnTo>
                      <a:pt x="232" y="1633"/>
                    </a:lnTo>
                    <a:lnTo>
                      <a:pt x="234" y="1627"/>
                    </a:lnTo>
                    <a:lnTo>
                      <a:pt x="236" y="1622"/>
                    </a:lnTo>
                    <a:lnTo>
                      <a:pt x="237" y="1614"/>
                    </a:lnTo>
                    <a:lnTo>
                      <a:pt x="237" y="1607"/>
                    </a:lnTo>
                    <a:lnTo>
                      <a:pt x="237" y="1600"/>
                    </a:lnTo>
                    <a:lnTo>
                      <a:pt x="234" y="234"/>
                    </a:lnTo>
                    <a:lnTo>
                      <a:pt x="234" y="233"/>
                    </a:lnTo>
                    <a:lnTo>
                      <a:pt x="233" y="209"/>
                    </a:lnTo>
                    <a:lnTo>
                      <a:pt x="229" y="186"/>
                    </a:lnTo>
                    <a:lnTo>
                      <a:pt x="224" y="164"/>
                    </a:lnTo>
                    <a:lnTo>
                      <a:pt x="216" y="142"/>
                    </a:lnTo>
                    <a:lnTo>
                      <a:pt x="206" y="122"/>
                    </a:lnTo>
                    <a:lnTo>
                      <a:pt x="194" y="103"/>
                    </a:lnTo>
                    <a:lnTo>
                      <a:pt x="181" y="85"/>
                    </a:lnTo>
                    <a:lnTo>
                      <a:pt x="165" y="68"/>
                    </a:lnTo>
                    <a:lnTo>
                      <a:pt x="149" y="53"/>
                    </a:lnTo>
                    <a:lnTo>
                      <a:pt x="130" y="39"/>
                    </a:lnTo>
                    <a:lnTo>
                      <a:pt x="112" y="27"/>
                    </a:lnTo>
                    <a:lnTo>
                      <a:pt x="91" y="18"/>
                    </a:lnTo>
                    <a:lnTo>
                      <a:pt x="69" y="10"/>
                    </a:lnTo>
                    <a:lnTo>
                      <a:pt x="47" y="4"/>
                    </a:lnTo>
                    <a:lnTo>
                      <a:pt x="24" y="0"/>
                    </a:lnTo>
                    <a:lnTo>
                      <a:pt x="0" y="0"/>
                    </a:lnTo>
                    <a:lnTo>
                      <a:pt x="0" y="131"/>
                    </a:lnTo>
                    <a:close/>
                  </a:path>
                </a:pathLst>
              </a:custGeom>
              <a:solidFill>
                <a:srgbClr val="808080"/>
              </a:solidFill>
              <a:ln w="9525">
                <a:noFill/>
                <a:round/>
                <a:headEnd/>
                <a:tailEnd/>
              </a:ln>
            </p:spPr>
            <p:txBody>
              <a:bodyPr/>
              <a:lstStyle/>
              <a:p>
                <a:endParaRPr lang="en-US" dirty="0"/>
              </a:p>
            </p:txBody>
          </p:sp>
          <p:sp>
            <p:nvSpPr>
              <p:cNvPr id="47" name="Freeform 17"/>
              <p:cNvSpPr>
                <a:spLocks/>
              </p:cNvSpPr>
              <p:nvPr/>
            </p:nvSpPr>
            <p:spPr bwMode="auto">
              <a:xfrm>
                <a:off x="4014" y="2786"/>
                <a:ext cx="35" cy="145"/>
              </a:xfrm>
              <a:custGeom>
                <a:avLst/>
                <a:gdLst/>
                <a:ahLst/>
                <a:cxnLst>
                  <a:cxn ang="0">
                    <a:pos x="96" y="408"/>
                  </a:cxn>
                  <a:cxn ang="0">
                    <a:pos x="94" y="43"/>
                  </a:cxn>
                  <a:cxn ang="0">
                    <a:pos x="94" y="34"/>
                  </a:cxn>
                  <a:cxn ang="0">
                    <a:pos x="91" y="26"/>
                  </a:cxn>
                  <a:cxn ang="0">
                    <a:pos x="87" y="20"/>
                  </a:cxn>
                  <a:cxn ang="0">
                    <a:pos x="82" y="13"/>
                  </a:cxn>
                  <a:cxn ang="0">
                    <a:pos x="76" y="8"/>
                  </a:cxn>
                  <a:cxn ang="0">
                    <a:pos x="69" y="4"/>
                  </a:cxn>
                  <a:cxn ang="0">
                    <a:pos x="61" y="1"/>
                  </a:cxn>
                  <a:cxn ang="0">
                    <a:pos x="52" y="0"/>
                  </a:cxn>
                  <a:cxn ang="0">
                    <a:pos x="43" y="1"/>
                  </a:cxn>
                  <a:cxn ang="0">
                    <a:pos x="35" y="4"/>
                  </a:cxn>
                  <a:cxn ang="0">
                    <a:pos x="29" y="8"/>
                  </a:cxn>
                  <a:cxn ang="0">
                    <a:pos x="22" y="13"/>
                  </a:cxn>
                  <a:cxn ang="0">
                    <a:pos x="17" y="20"/>
                  </a:cxn>
                  <a:cxn ang="0">
                    <a:pos x="13" y="26"/>
                  </a:cxn>
                  <a:cxn ang="0">
                    <a:pos x="11" y="34"/>
                  </a:cxn>
                  <a:cxn ang="0">
                    <a:pos x="11" y="43"/>
                  </a:cxn>
                  <a:cxn ang="0">
                    <a:pos x="11" y="408"/>
                  </a:cxn>
                  <a:cxn ang="0">
                    <a:pos x="0" y="408"/>
                  </a:cxn>
                  <a:cxn ang="0">
                    <a:pos x="0" y="436"/>
                  </a:cxn>
                  <a:cxn ang="0">
                    <a:pos x="106" y="436"/>
                  </a:cxn>
                  <a:cxn ang="0">
                    <a:pos x="106" y="408"/>
                  </a:cxn>
                  <a:cxn ang="0">
                    <a:pos x="96" y="408"/>
                  </a:cxn>
                </a:cxnLst>
                <a:rect l="0" t="0" r="r" b="b"/>
                <a:pathLst>
                  <a:path w="106" h="436">
                    <a:moveTo>
                      <a:pt x="96" y="408"/>
                    </a:moveTo>
                    <a:lnTo>
                      <a:pt x="94" y="43"/>
                    </a:lnTo>
                    <a:lnTo>
                      <a:pt x="94" y="34"/>
                    </a:lnTo>
                    <a:lnTo>
                      <a:pt x="91" y="26"/>
                    </a:lnTo>
                    <a:lnTo>
                      <a:pt x="87" y="20"/>
                    </a:lnTo>
                    <a:lnTo>
                      <a:pt x="82" y="13"/>
                    </a:lnTo>
                    <a:lnTo>
                      <a:pt x="76" y="8"/>
                    </a:lnTo>
                    <a:lnTo>
                      <a:pt x="69" y="4"/>
                    </a:lnTo>
                    <a:lnTo>
                      <a:pt x="61" y="1"/>
                    </a:lnTo>
                    <a:lnTo>
                      <a:pt x="52" y="0"/>
                    </a:lnTo>
                    <a:lnTo>
                      <a:pt x="43" y="1"/>
                    </a:lnTo>
                    <a:lnTo>
                      <a:pt x="35" y="4"/>
                    </a:lnTo>
                    <a:lnTo>
                      <a:pt x="29" y="8"/>
                    </a:lnTo>
                    <a:lnTo>
                      <a:pt x="22" y="13"/>
                    </a:lnTo>
                    <a:lnTo>
                      <a:pt x="17" y="20"/>
                    </a:lnTo>
                    <a:lnTo>
                      <a:pt x="13" y="26"/>
                    </a:lnTo>
                    <a:lnTo>
                      <a:pt x="11" y="34"/>
                    </a:lnTo>
                    <a:lnTo>
                      <a:pt x="11" y="43"/>
                    </a:lnTo>
                    <a:lnTo>
                      <a:pt x="11" y="408"/>
                    </a:lnTo>
                    <a:lnTo>
                      <a:pt x="0" y="408"/>
                    </a:lnTo>
                    <a:lnTo>
                      <a:pt x="0" y="436"/>
                    </a:lnTo>
                    <a:lnTo>
                      <a:pt x="106" y="436"/>
                    </a:lnTo>
                    <a:lnTo>
                      <a:pt x="106" y="408"/>
                    </a:lnTo>
                    <a:lnTo>
                      <a:pt x="96" y="408"/>
                    </a:lnTo>
                    <a:close/>
                  </a:path>
                </a:pathLst>
              </a:custGeom>
              <a:solidFill>
                <a:srgbClr val="808080"/>
              </a:solidFill>
              <a:ln w="9525">
                <a:noFill/>
                <a:round/>
                <a:headEnd/>
                <a:tailEnd/>
              </a:ln>
            </p:spPr>
            <p:txBody>
              <a:bodyPr/>
              <a:lstStyle/>
              <a:p>
                <a:endParaRPr lang="en-US" dirty="0"/>
              </a:p>
            </p:txBody>
          </p:sp>
          <p:sp>
            <p:nvSpPr>
              <p:cNvPr id="48" name="Freeform 18"/>
              <p:cNvSpPr>
                <a:spLocks/>
              </p:cNvSpPr>
              <p:nvPr/>
            </p:nvSpPr>
            <p:spPr bwMode="auto">
              <a:xfrm>
                <a:off x="3854" y="2786"/>
                <a:ext cx="35" cy="145"/>
              </a:xfrm>
              <a:custGeom>
                <a:avLst/>
                <a:gdLst/>
                <a:ahLst/>
                <a:cxnLst>
                  <a:cxn ang="0">
                    <a:pos x="96" y="408"/>
                  </a:cxn>
                  <a:cxn ang="0">
                    <a:pos x="95" y="43"/>
                  </a:cxn>
                  <a:cxn ang="0">
                    <a:pos x="95" y="34"/>
                  </a:cxn>
                  <a:cxn ang="0">
                    <a:pos x="92" y="26"/>
                  </a:cxn>
                  <a:cxn ang="0">
                    <a:pos x="88" y="20"/>
                  </a:cxn>
                  <a:cxn ang="0">
                    <a:pos x="83" y="13"/>
                  </a:cxn>
                  <a:cxn ang="0">
                    <a:pos x="76" y="8"/>
                  </a:cxn>
                  <a:cxn ang="0">
                    <a:pos x="69" y="4"/>
                  </a:cxn>
                  <a:cxn ang="0">
                    <a:pos x="61" y="1"/>
                  </a:cxn>
                  <a:cxn ang="0">
                    <a:pos x="53" y="0"/>
                  </a:cxn>
                  <a:cxn ang="0">
                    <a:pos x="44" y="1"/>
                  </a:cxn>
                  <a:cxn ang="0">
                    <a:pos x="36" y="4"/>
                  </a:cxn>
                  <a:cxn ang="0">
                    <a:pos x="30" y="8"/>
                  </a:cxn>
                  <a:cxn ang="0">
                    <a:pos x="23" y="13"/>
                  </a:cxn>
                  <a:cxn ang="0">
                    <a:pos x="18" y="20"/>
                  </a:cxn>
                  <a:cxn ang="0">
                    <a:pos x="14" y="26"/>
                  </a:cxn>
                  <a:cxn ang="0">
                    <a:pos x="11" y="34"/>
                  </a:cxn>
                  <a:cxn ang="0">
                    <a:pos x="11" y="43"/>
                  </a:cxn>
                  <a:cxn ang="0">
                    <a:pos x="11" y="408"/>
                  </a:cxn>
                  <a:cxn ang="0">
                    <a:pos x="0" y="408"/>
                  </a:cxn>
                  <a:cxn ang="0">
                    <a:pos x="0" y="436"/>
                  </a:cxn>
                  <a:cxn ang="0">
                    <a:pos x="105" y="436"/>
                  </a:cxn>
                  <a:cxn ang="0">
                    <a:pos x="105" y="408"/>
                  </a:cxn>
                  <a:cxn ang="0">
                    <a:pos x="96" y="408"/>
                  </a:cxn>
                </a:cxnLst>
                <a:rect l="0" t="0" r="r" b="b"/>
                <a:pathLst>
                  <a:path w="105" h="436">
                    <a:moveTo>
                      <a:pt x="96" y="408"/>
                    </a:moveTo>
                    <a:lnTo>
                      <a:pt x="95" y="43"/>
                    </a:lnTo>
                    <a:lnTo>
                      <a:pt x="95" y="34"/>
                    </a:lnTo>
                    <a:lnTo>
                      <a:pt x="92" y="26"/>
                    </a:lnTo>
                    <a:lnTo>
                      <a:pt x="88" y="20"/>
                    </a:lnTo>
                    <a:lnTo>
                      <a:pt x="83" y="13"/>
                    </a:lnTo>
                    <a:lnTo>
                      <a:pt x="76" y="8"/>
                    </a:lnTo>
                    <a:lnTo>
                      <a:pt x="69" y="4"/>
                    </a:lnTo>
                    <a:lnTo>
                      <a:pt x="61" y="1"/>
                    </a:lnTo>
                    <a:lnTo>
                      <a:pt x="53" y="0"/>
                    </a:lnTo>
                    <a:lnTo>
                      <a:pt x="44" y="1"/>
                    </a:lnTo>
                    <a:lnTo>
                      <a:pt x="36" y="4"/>
                    </a:lnTo>
                    <a:lnTo>
                      <a:pt x="30" y="8"/>
                    </a:lnTo>
                    <a:lnTo>
                      <a:pt x="23" y="13"/>
                    </a:lnTo>
                    <a:lnTo>
                      <a:pt x="18" y="20"/>
                    </a:lnTo>
                    <a:lnTo>
                      <a:pt x="14" y="26"/>
                    </a:lnTo>
                    <a:lnTo>
                      <a:pt x="11" y="34"/>
                    </a:lnTo>
                    <a:lnTo>
                      <a:pt x="11" y="43"/>
                    </a:lnTo>
                    <a:lnTo>
                      <a:pt x="11" y="408"/>
                    </a:lnTo>
                    <a:lnTo>
                      <a:pt x="0" y="408"/>
                    </a:lnTo>
                    <a:lnTo>
                      <a:pt x="0" y="436"/>
                    </a:lnTo>
                    <a:lnTo>
                      <a:pt x="105" y="436"/>
                    </a:lnTo>
                    <a:lnTo>
                      <a:pt x="105" y="408"/>
                    </a:lnTo>
                    <a:lnTo>
                      <a:pt x="96" y="408"/>
                    </a:lnTo>
                    <a:close/>
                  </a:path>
                </a:pathLst>
              </a:custGeom>
              <a:solidFill>
                <a:srgbClr val="808080"/>
              </a:solidFill>
              <a:ln w="9525">
                <a:noFill/>
                <a:round/>
                <a:headEnd/>
                <a:tailEnd/>
              </a:ln>
            </p:spPr>
            <p:txBody>
              <a:bodyPr/>
              <a:lstStyle/>
              <a:p>
                <a:endParaRPr lang="en-US" dirty="0"/>
              </a:p>
            </p:txBody>
          </p:sp>
          <p:sp>
            <p:nvSpPr>
              <p:cNvPr id="49" name="Freeform 19"/>
              <p:cNvSpPr>
                <a:spLocks/>
              </p:cNvSpPr>
              <p:nvPr/>
            </p:nvSpPr>
            <p:spPr bwMode="auto">
              <a:xfrm>
                <a:off x="3789" y="2422"/>
                <a:ext cx="322" cy="29"/>
              </a:xfrm>
              <a:custGeom>
                <a:avLst/>
                <a:gdLst/>
                <a:ahLst/>
                <a:cxnLst>
                  <a:cxn ang="0">
                    <a:pos x="922" y="86"/>
                  </a:cxn>
                  <a:cxn ang="0">
                    <a:pos x="44" y="86"/>
                  </a:cxn>
                  <a:cxn ang="0">
                    <a:pos x="35" y="86"/>
                  </a:cxn>
                  <a:cxn ang="0">
                    <a:pos x="27" y="83"/>
                  </a:cxn>
                  <a:cxn ang="0">
                    <a:pos x="19" y="79"/>
                  </a:cxn>
                  <a:cxn ang="0">
                    <a:pos x="13" y="74"/>
                  </a:cxn>
                  <a:cxn ang="0">
                    <a:pos x="8" y="67"/>
                  </a:cxn>
                  <a:cxn ang="0">
                    <a:pos x="4" y="60"/>
                  </a:cxn>
                  <a:cxn ang="0">
                    <a:pos x="1" y="52"/>
                  </a:cxn>
                  <a:cxn ang="0">
                    <a:pos x="0" y="43"/>
                  </a:cxn>
                  <a:cxn ang="0">
                    <a:pos x="1" y="34"/>
                  </a:cxn>
                  <a:cxn ang="0">
                    <a:pos x="4" y="26"/>
                  </a:cxn>
                  <a:cxn ang="0">
                    <a:pos x="8" y="18"/>
                  </a:cxn>
                  <a:cxn ang="0">
                    <a:pos x="13" y="13"/>
                  </a:cxn>
                  <a:cxn ang="0">
                    <a:pos x="19" y="6"/>
                  </a:cxn>
                  <a:cxn ang="0">
                    <a:pos x="27" y="2"/>
                  </a:cxn>
                  <a:cxn ang="0">
                    <a:pos x="35" y="0"/>
                  </a:cxn>
                  <a:cxn ang="0">
                    <a:pos x="44" y="0"/>
                  </a:cxn>
                  <a:cxn ang="0">
                    <a:pos x="922" y="0"/>
                  </a:cxn>
                  <a:cxn ang="0">
                    <a:pos x="932" y="0"/>
                  </a:cxn>
                  <a:cxn ang="0">
                    <a:pos x="939" y="2"/>
                  </a:cxn>
                  <a:cxn ang="0">
                    <a:pos x="947" y="6"/>
                  </a:cxn>
                  <a:cxn ang="0">
                    <a:pos x="954" y="13"/>
                  </a:cxn>
                  <a:cxn ang="0">
                    <a:pos x="959" y="18"/>
                  </a:cxn>
                  <a:cxn ang="0">
                    <a:pos x="963" y="26"/>
                  </a:cxn>
                  <a:cxn ang="0">
                    <a:pos x="965" y="34"/>
                  </a:cxn>
                  <a:cxn ang="0">
                    <a:pos x="965" y="43"/>
                  </a:cxn>
                  <a:cxn ang="0">
                    <a:pos x="965" y="52"/>
                  </a:cxn>
                  <a:cxn ang="0">
                    <a:pos x="963" y="60"/>
                  </a:cxn>
                  <a:cxn ang="0">
                    <a:pos x="959" y="67"/>
                  </a:cxn>
                  <a:cxn ang="0">
                    <a:pos x="954" y="74"/>
                  </a:cxn>
                  <a:cxn ang="0">
                    <a:pos x="947" y="79"/>
                  </a:cxn>
                  <a:cxn ang="0">
                    <a:pos x="939" y="83"/>
                  </a:cxn>
                  <a:cxn ang="0">
                    <a:pos x="932" y="86"/>
                  </a:cxn>
                  <a:cxn ang="0">
                    <a:pos x="922" y="86"/>
                  </a:cxn>
                </a:cxnLst>
                <a:rect l="0" t="0" r="r" b="b"/>
                <a:pathLst>
                  <a:path w="965" h="86">
                    <a:moveTo>
                      <a:pt x="922" y="86"/>
                    </a:moveTo>
                    <a:lnTo>
                      <a:pt x="44" y="86"/>
                    </a:lnTo>
                    <a:lnTo>
                      <a:pt x="35" y="86"/>
                    </a:lnTo>
                    <a:lnTo>
                      <a:pt x="27" y="83"/>
                    </a:lnTo>
                    <a:lnTo>
                      <a:pt x="19" y="79"/>
                    </a:lnTo>
                    <a:lnTo>
                      <a:pt x="13" y="74"/>
                    </a:lnTo>
                    <a:lnTo>
                      <a:pt x="8" y="67"/>
                    </a:lnTo>
                    <a:lnTo>
                      <a:pt x="4" y="60"/>
                    </a:lnTo>
                    <a:lnTo>
                      <a:pt x="1" y="52"/>
                    </a:lnTo>
                    <a:lnTo>
                      <a:pt x="0" y="43"/>
                    </a:lnTo>
                    <a:lnTo>
                      <a:pt x="1" y="34"/>
                    </a:lnTo>
                    <a:lnTo>
                      <a:pt x="4" y="26"/>
                    </a:lnTo>
                    <a:lnTo>
                      <a:pt x="8" y="18"/>
                    </a:lnTo>
                    <a:lnTo>
                      <a:pt x="13" y="13"/>
                    </a:lnTo>
                    <a:lnTo>
                      <a:pt x="19" y="6"/>
                    </a:lnTo>
                    <a:lnTo>
                      <a:pt x="27" y="2"/>
                    </a:lnTo>
                    <a:lnTo>
                      <a:pt x="35" y="0"/>
                    </a:lnTo>
                    <a:lnTo>
                      <a:pt x="44" y="0"/>
                    </a:lnTo>
                    <a:lnTo>
                      <a:pt x="922" y="0"/>
                    </a:lnTo>
                    <a:lnTo>
                      <a:pt x="932" y="0"/>
                    </a:lnTo>
                    <a:lnTo>
                      <a:pt x="939" y="2"/>
                    </a:lnTo>
                    <a:lnTo>
                      <a:pt x="947" y="6"/>
                    </a:lnTo>
                    <a:lnTo>
                      <a:pt x="954" y="13"/>
                    </a:lnTo>
                    <a:lnTo>
                      <a:pt x="959" y="18"/>
                    </a:lnTo>
                    <a:lnTo>
                      <a:pt x="963" y="26"/>
                    </a:lnTo>
                    <a:lnTo>
                      <a:pt x="965" y="34"/>
                    </a:lnTo>
                    <a:lnTo>
                      <a:pt x="965" y="43"/>
                    </a:lnTo>
                    <a:lnTo>
                      <a:pt x="965" y="52"/>
                    </a:lnTo>
                    <a:lnTo>
                      <a:pt x="963" y="60"/>
                    </a:lnTo>
                    <a:lnTo>
                      <a:pt x="959" y="67"/>
                    </a:lnTo>
                    <a:lnTo>
                      <a:pt x="954" y="74"/>
                    </a:lnTo>
                    <a:lnTo>
                      <a:pt x="947" y="79"/>
                    </a:lnTo>
                    <a:lnTo>
                      <a:pt x="939" y="83"/>
                    </a:lnTo>
                    <a:lnTo>
                      <a:pt x="932" y="86"/>
                    </a:lnTo>
                    <a:lnTo>
                      <a:pt x="922" y="86"/>
                    </a:lnTo>
                    <a:close/>
                  </a:path>
                </a:pathLst>
              </a:custGeom>
              <a:solidFill>
                <a:srgbClr val="808080"/>
              </a:solidFill>
              <a:ln w="9525">
                <a:noFill/>
                <a:round/>
                <a:headEnd/>
                <a:tailEnd/>
              </a:ln>
            </p:spPr>
            <p:txBody>
              <a:bodyPr/>
              <a:lstStyle/>
              <a:p>
                <a:endParaRPr lang="en-US" dirty="0"/>
              </a:p>
            </p:txBody>
          </p:sp>
          <p:sp>
            <p:nvSpPr>
              <p:cNvPr id="50" name="Freeform 20"/>
              <p:cNvSpPr>
                <a:spLocks/>
              </p:cNvSpPr>
              <p:nvPr/>
            </p:nvSpPr>
            <p:spPr bwMode="auto">
              <a:xfrm>
                <a:off x="3789" y="2697"/>
                <a:ext cx="322" cy="29"/>
              </a:xfrm>
              <a:custGeom>
                <a:avLst/>
                <a:gdLst/>
                <a:ahLst/>
                <a:cxnLst>
                  <a:cxn ang="0">
                    <a:pos x="922" y="87"/>
                  </a:cxn>
                  <a:cxn ang="0">
                    <a:pos x="44" y="87"/>
                  </a:cxn>
                  <a:cxn ang="0">
                    <a:pos x="35" y="86"/>
                  </a:cxn>
                  <a:cxn ang="0">
                    <a:pos x="27" y="83"/>
                  </a:cxn>
                  <a:cxn ang="0">
                    <a:pos x="19" y="80"/>
                  </a:cxn>
                  <a:cxn ang="0">
                    <a:pos x="13" y="74"/>
                  </a:cxn>
                  <a:cxn ang="0">
                    <a:pos x="8" y="68"/>
                  </a:cxn>
                  <a:cxn ang="0">
                    <a:pos x="4" y="61"/>
                  </a:cxn>
                  <a:cxn ang="0">
                    <a:pos x="1" y="52"/>
                  </a:cxn>
                  <a:cxn ang="0">
                    <a:pos x="0" y="44"/>
                  </a:cxn>
                  <a:cxn ang="0">
                    <a:pos x="1" y="35"/>
                  </a:cxn>
                  <a:cxn ang="0">
                    <a:pos x="4" y="28"/>
                  </a:cxn>
                  <a:cxn ang="0">
                    <a:pos x="8" y="20"/>
                  </a:cxn>
                  <a:cxn ang="0">
                    <a:pos x="13" y="13"/>
                  </a:cxn>
                  <a:cxn ang="0">
                    <a:pos x="19" y="8"/>
                  </a:cxn>
                  <a:cxn ang="0">
                    <a:pos x="27" y="4"/>
                  </a:cxn>
                  <a:cxn ang="0">
                    <a:pos x="35" y="2"/>
                  </a:cxn>
                  <a:cxn ang="0">
                    <a:pos x="44" y="0"/>
                  </a:cxn>
                  <a:cxn ang="0">
                    <a:pos x="922" y="0"/>
                  </a:cxn>
                  <a:cxn ang="0">
                    <a:pos x="932" y="2"/>
                  </a:cxn>
                  <a:cxn ang="0">
                    <a:pos x="939" y="4"/>
                  </a:cxn>
                  <a:cxn ang="0">
                    <a:pos x="947" y="8"/>
                  </a:cxn>
                  <a:cxn ang="0">
                    <a:pos x="954" y="13"/>
                  </a:cxn>
                  <a:cxn ang="0">
                    <a:pos x="959" y="20"/>
                  </a:cxn>
                  <a:cxn ang="0">
                    <a:pos x="963" y="28"/>
                  </a:cxn>
                  <a:cxn ang="0">
                    <a:pos x="965" y="35"/>
                  </a:cxn>
                  <a:cxn ang="0">
                    <a:pos x="965" y="44"/>
                  </a:cxn>
                  <a:cxn ang="0">
                    <a:pos x="965" y="52"/>
                  </a:cxn>
                  <a:cxn ang="0">
                    <a:pos x="963" y="61"/>
                  </a:cxn>
                  <a:cxn ang="0">
                    <a:pos x="959" y="68"/>
                  </a:cxn>
                  <a:cxn ang="0">
                    <a:pos x="954" y="74"/>
                  </a:cxn>
                  <a:cxn ang="0">
                    <a:pos x="947" y="80"/>
                  </a:cxn>
                  <a:cxn ang="0">
                    <a:pos x="939" y="83"/>
                  </a:cxn>
                  <a:cxn ang="0">
                    <a:pos x="932" y="86"/>
                  </a:cxn>
                  <a:cxn ang="0">
                    <a:pos x="922" y="87"/>
                  </a:cxn>
                </a:cxnLst>
                <a:rect l="0" t="0" r="r" b="b"/>
                <a:pathLst>
                  <a:path w="965" h="87">
                    <a:moveTo>
                      <a:pt x="922" y="87"/>
                    </a:moveTo>
                    <a:lnTo>
                      <a:pt x="44" y="87"/>
                    </a:lnTo>
                    <a:lnTo>
                      <a:pt x="35" y="86"/>
                    </a:lnTo>
                    <a:lnTo>
                      <a:pt x="27" y="83"/>
                    </a:lnTo>
                    <a:lnTo>
                      <a:pt x="19" y="80"/>
                    </a:lnTo>
                    <a:lnTo>
                      <a:pt x="13" y="74"/>
                    </a:lnTo>
                    <a:lnTo>
                      <a:pt x="8" y="68"/>
                    </a:lnTo>
                    <a:lnTo>
                      <a:pt x="4" y="61"/>
                    </a:lnTo>
                    <a:lnTo>
                      <a:pt x="1" y="52"/>
                    </a:lnTo>
                    <a:lnTo>
                      <a:pt x="0" y="44"/>
                    </a:lnTo>
                    <a:lnTo>
                      <a:pt x="1" y="35"/>
                    </a:lnTo>
                    <a:lnTo>
                      <a:pt x="4" y="28"/>
                    </a:lnTo>
                    <a:lnTo>
                      <a:pt x="8" y="20"/>
                    </a:lnTo>
                    <a:lnTo>
                      <a:pt x="13" y="13"/>
                    </a:lnTo>
                    <a:lnTo>
                      <a:pt x="19" y="8"/>
                    </a:lnTo>
                    <a:lnTo>
                      <a:pt x="27" y="4"/>
                    </a:lnTo>
                    <a:lnTo>
                      <a:pt x="35" y="2"/>
                    </a:lnTo>
                    <a:lnTo>
                      <a:pt x="44" y="0"/>
                    </a:lnTo>
                    <a:lnTo>
                      <a:pt x="922" y="0"/>
                    </a:lnTo>
                    <a:lnTo>
                      <a:pt x="932" y="2"/>
                    </a:lnTo>
                    <a:lnTo>
                      <a:pt x="939" y="4"/>
                    </a:lnTo>
                    <a:lnTo>
                      <a:pt x="947" y="8"/>
                    </a:lnTo>
                    <a:lnTo>
                      <a:pt x="954" y="13"/>
                    </a:lnTo>
                    <a:lnTo>
                      <a:pt x="959" y="20"/>
                    </a:lnTo>
                    <a:lnTo>
                      <a:pt x="963" y="28"/>
                    </a:lnTo>
                    <a:lnTo>
                      <a:pt x="965" y="35"/>
                    </a:lnTo>
                    <a:lnTo>
                      <a:pt x="965" y="44"/>
                    </a:lnTo>
                    <a:lnTo>
                      <a:pt x="965" y="52"/>
                    </a:lnTo>
                    <a:lnTo>
                      <a:pt x="963" y="61"/>
                    </a:lnTo>
                    <a:lnTo>
                      <a:pt x="959" y="68"/>
                    </a:lnTo>
                    <a:lnTo>
                      <a:pt x="954" y="74"/>
                    </a:lnTo>
                    <a:lnTo>
                      <a:pt x="947" y="80"/>
                    </a:lnTo>
                    <a:lnTo>
                      <a:pt x="939" y="83"/>
                    </a:lnTo>
                    <a:lnTo>
                      <a:pt x="932" y="86"/>
                    </a:lnTo>
                    <a:lnTo>
                      <a:pt x="922" y="87"/>
                    </a:lnTo>
                    <a:close/>
                  </a:path>
                </a:pathLst>
              </a:custGeom>
              <a:solidFill>
                <a:srgbClr val="808080"/>
              </a:solidFill>
              <a:ln w="9525">
                <a:noFill/>
                <a:round/>
                <a:headEnd/>
                <a:tailEnd/>
              </a:ln>
            </p:spPr>
            <p:txBody>
              <a:bodyPr/>
              <a:lstStyle/>
              <a:p>
                <a:endParaRPr lang="en-US" dirty="0"/>
              </a:p>
            </p:txBody>
          </p:sp>
        </p:grpSp>
        <p:grpSp>
          <p:nvGrpSpPr>
            <p:cNvPr id="19" name="Group 105"/>
            <p:cNvGrpSpPr>
              <a:grpSpLocks/>
            </p:cNvGrpSpPr>
            <p:nvPr/>
          </p:nvGrpSpPr>
          <p:grpSpPr bwMode="auto">
            <a:xfrm>
              <a:off x="7624419" y="1484784"/>
              <a:ext cx="872017" cy="692077"/>
              <a:chOff x="1890" y="1253"/>
              <a:chExt cx="693" cy="550"/>
            </a:xfrm>
          </p:grpSpPr>
          <p:grpSp>
            <p:nvGrpSpPr>
              <p:cNvPr id="20" name="Group 103"/>
              <p:cNvGrpSpPr>
                <a:grpSpLocks/>
              </p:cNvGrpSpPr>
              <p:nvPr/>
            </p:nvGrpSpPr>
            <p:grpSpPr bwMode="auto">
              <a:xfrm>
                <a:off x="1890" y="1269"/>
                <a:ext cx="693" cy="478"/>
                <a:chOff x="1890" y="1269"/>
                <a:chExt cx="693" cy="478"/>
              </a:xfrm>
            </p:grpSpPr>
            <p:sp>
              <p:nvSpPr>
                <p:cNvPr id="58" name="Freeform 8"/>
                <p:cNvSpPr>
                  <a:spLocks/>
                </p:cNvSpPr>
                <p:nvPr/>
              </p:nvSpPr>
              <p:spPr bwMode="auto">
                <a:xfrm>
                  <a:off x="1890" y="1409"/>
                  <a:ext cx="328" cy="338"/>
                </a:xfrm>
                <a:custGeom>
                  <a:avLst/>
                  <a:gdLst/>
                  <a:ahLst/>
                  <a:cxnLst>
                    <a:cxn ang="0">
                      <a:pos x="390" y="7"/>
                    </a:cxn>
                    <a:cxn ang="0">
                      <a:pos x="323" y="0"/>
                    </a:cxn>
                    <a:cxn ang="0">
                      <a:pos x="264" y="2"/>
                    </a:cxn>
                    <a:cxn ang="0">
                      <a:pos x="240" y="8"/>
                    </a:cxn>
                    <a:cxn ang="0">
                      <a:pos x="29" y="104"/>
                    </a:cxn>
                    <a:cxn ang="0">
                      <a:pos x="13" y="116"/>
                    </a:cxn>
                    <a:cxn ang="0">
                      <a:pos x="3" y="132"/>
                    </a:cxn>
                    <a:cxn ang="0">
                      <a:pos x="0" y="148"/>
                    </a:cxn>
                    <a:cxn ang="0">
                      <a:pos x="3" y="167"/>
                    </a:cxn>
                    <a:cxn ang="0">
                      <a:pos x="13" y="185"/>
                    </a:cxn>
                    <a:cxn ang="0">
                      <a:pos x="30" y="198"/>
                    </a:cxn>
                    <a:cxn ang="0">
                      <a:pos x="49" y="203"/>
                    </a:cxn>
                    <a:cxn ang="0">
                      <a:pos x="84" y="199"/>
                    </a:cxn>
                    <a:cxn ang="0">
                      <a:pos x="223" y="140"/>
                    </a:cxn>
                    <a:cxn ang="0">
                      <a:pos x="128" y="619"/>
                    </a:cxn>
                    <a:cxn ang="0">
                      <a:pos x="130" y="634"/>
                    </a:cxn>
                    <a:cxn ang="0">
                      <a:pos x="138" y="647"/>
                    </a:cxn>
                    <a:cxn ang="0">
                      <a:pos x="149" y="659"/>
                    </a:cxn>
                    <a:cxn ang="0">
                      <a:pos x="164" y="668"/>
                    </a:cxn>
                    <a:cxn ang="0">
                      <a:pos x="189" y="674"/>
                    </a:cxn>
                    <a:cxn ang="0">
                      <a:pos x="223" y="666"/>
                    </a:cxn>
                    <a:cxn ang="0">
                      <a:pos x="236" y="657"/>
                    </a:cxn>
                    <a:cxn ang="0">
                      <a:pos x="247" y="645"/>
                    </a:cxn>
                    <a:cxn ang="0">
                      <a:pos x="324" y="275"/>
                    </a:cxn>
                    <a:cxn ang="0">
                      <a:pos x="402" y="648"/>
                    </a:cxn>
                    <a:cxn ang="0">
                      <a:pos x="412" y="660"/>
                    </a:cxn>
                    <a:cxn ang="0">
                      <a:pos x="426" y="670"/>
                    </a:cxn>
                    <a:cxn ang="0">
                      <a:pos x="461" y="677"/>
                    </a:cxn>
                    <a:cxn ang="0">
                      <a:pos x="485" y="671"/>
                    </a:cxn>
                    <a:cxn ang="0">
                      <a:pos x="500" y="662"/>
                    </a:cxn>
                    <a:cxn ang="0">
                      <a:pos x="512" y="650"/>
                    </a:cxn>
                    <a:cxn ang="0">
                      <a:pos x="519" y="637"/>
                    </a:cxn>
                    <a:cxn ang="0">
                      <a:pos x="521" y="622"/>
                    </a:cxn>
                    <a:cxn ang="0">
                      <a:pos x="423" y="143"/>
                    </a:cxn>
                    <a:cxn ang="0">
                      <a:pos x="571" y="205"/>
                    </a:cxn>
                    <a:cxn ang="0">
                      <a:pos x="608" y="209"/>
                    </a:cxn>
                    <a:cxn ang="0">
                      <a:pos x="627" y="204"/>
                    </a:cxn>
                    <a:cxn ang="0">
                      <a:pos x="642" y="190"/>
                    </a:cxn>
                    <a:cxn ang="0">
                      <a:pos x="652" y="171"/>
                    </a:cxn>
                    <a:cxn ang="0">
                      <a:pos x="656" y="153"/>
                    </a:cxn>
                    <a:cxn ang="0">
                      <a:pos x="652" y="136"/>
                    </a:cxn>
                    <a:cxn ang="0">
                      <a:pos x="642" y="122"/>
                    </a:cxn>
                    <a:cxn ang="0">
                      <a:pos x="627" y="109"/>
                    </a:cxn>
                  </a:cxnLst>
                  <a:rect l="0" t="0" r="r" b="b"/>
                  <a:pathLst>
                    <a:path w="656" h="677">
                      <a:moveTo>
                        <a:pt x="613" y="102"/>
                      </a:moveTo>
                      <a:lnTo>
                        <a:pt x="403" y="10"/>
                      </a:lnTo>
                      <a:lnTo>
                        <a:pt x="390" y="7"/>
                      </a:lnTo>
                      <a:lnTo>
                        <a:pt x="370" y="4"/>
                      </a:lnTo>
                      <a:lnTo>
                        <a:pt x="347" y="2"/>
                      </a:lnTo>
                      <a:lnTo>
                        <a:pt x="323" y="0"/>
                      </a:lnTo>
                      <a:lnTo>
                        <a:pt x="297" y="0"/>
                      </a:lnTo>
                      <a:lnTo>
                        <a:pt x="274" y="1"/>
                      </a:lnTo>
                      <a:lnTo>
                        <a:pt x="264" y="2"/>
                      </a:lnTo>
                      <a:lnTo>
                        <a:pt x="255" y="4"/>
                      </a:lnTo>
                      <a:lnTo>
                        <a:pt x="247" y="6"/>
                      </a:lnTo>
                      <a:lnTo>
                        <a:pt x="240" y="8"/>
                      </a:lnTo>
                      <a:lnTo>
                        <a:pt x="42" y="97"/>
                      </a:lnTo>
                      <a:lnTo>
                        <a:pt x="35" y="101"/>
                      </a:lnTo>
                      <a:lnTo>
                        <a:pt x="29" y="104"/>
                      </a:lnTo>
                      <a:lnTo>
                        <a:pt x="23" y="108"/>
                      </a:lnTo>
                      <a:lnTo>
                        <a:pt x="17" y="112"/>
                      </a:lnTo>
                      <a:lnTo>
                        <a:pt x="13" y="116"/>
                      </a:lnTo>
                      <a:lnTo>
                        <a:pt x="9" y="122"/>
                      </a:lnTo>
                      <a:lnTo>
                        <a:pt x="6" y="127"/>
                      </a:lnTo>
                      <a:lnTo>
                        <a:pt x="3" y="132"/>
                      </a:lnTo>
                      <a:lnTo>
                        <a:pt x="2" y="137"/>
                      </a:lnTo>
                      <a:lnTo>
                        <a:pt x="0" y="143"/>
                      </a:lnTo>
                      <a:lnTo>
                        <a:pt x="0" y="148"/>
                      </a:lnTo>
                      <a:lnTo>
                        <a:pt x="0" y="154"/>
                      </a:lnTo>
                      <a:lnTo>
                        <a:pt x="2" y="160"/>
                      </a:lnTo>
                      <a:lnTo>
                        <a:pt x="3" y="167"/>
                      </a:lnTo>
                      <a:lnTo>
                        <a:pt x="6" y="173"/>
                      </a:lnTo>
                      <a:lnTo>
                        <a:pt x="9" y="179"/>
                      </a:lnTo>
                      <a:lnTo>
                        <a:pt x="13" y="185"/>
                      </a:lnTo>
                      <a:lnTo>
                        <a:pt x="18" y="190"/>
                      </a:lnTo>
                      <a:lnTo>
                        <a:pt x="24" y="194"/>
                      </a:lnTo>
                      <a:lnTo>
                        <a:pt x="30" y="198"/>
                      </a:lnTo>
                      <a:lnTo>
                        <a:pt x="36" y="200"/>
                      </a:lnTo>
                      <a:lnTo>
                        <a:pt x="42" y="202"/>
                      </a:lnTo>
                      <a:lnTo>
                        <a:pt x="49" y="203"/>
                      </a:lnTo>
                      <a:lnTo>
                        <a:pt x="55" y="203"/>
                      </a:lnTo>
                      <a:lnTo>
                        <a:pt x="70" y="202"/>
                      </a:lnTo>
                      <a:lnTo>
                        <a:pt x="84" y="199"/>
                      </a:lnTo>
                      <a:lnTo>
                        <a:pt x="100" y="193"/>
                      </a:lnTo>
                      <a:lnTo>
                        <a:pt x="114" y="188"/>
                      </a:lnTo>
                      <a:lnTo>
                        <a:pt x="223" y="140"/>
                      </a:lnTo>
                      <a:lnTo>
                        <a:pt x="130" y="609"/>
                      </a:lnTo>
                      <a:lnTo>
                        <a:pt x="129" y="614"/>
                      </a:lnTo>
                      <a:lnTo>
                        <a:pt x="128" y="619"/>
                      </a:lnTo>
                      <a:lnTo>
                        <a:pt x="128" y="624"/>
                      </a:lnTo>
                      <a:lnTo>
                        <a:pt x="129" y="629"/>
                      </a:lnTo>
                      <a:lnTo>
                        <a:pt x="130" y="634"/>
                      </a:lnTo>
                      <a:lnTo>
                        <a:pt x="132" y="639"/>
                      </a:lnTo>
                      <a:lnTo>
                        <a:pt x="135" y="643"/>
                      </a:lnTo>
                      <a:lnTo>
                        <a:pt x="138" y="647"/>
                      </a:lnTo>
                      <a:lnTo>
                        <a:pt x="141" y="651"/>
                      </a:lnTo>
                      <a:lnTo>
                        <a:pt x="145" y="655"/>
                      </a:lnTo>
                      <a:lnTo>
                        <a:pt x="149" y="659"/>
                      </a:lnTo>
                      <a:lnTo>
                        <a:pt x="154" y="662"/>
                      </a:lnTo>
                      <a:lnTo>
                        <a:pt x="159" y="665"/>
                      </a:lnTo>
                      <a:lnTo>
                        <a:pt x="164" y="668"/>
                      </a:lnTo>
                      <a:lnTo>
                        <a:pt x="171" y="670"/>
                      </a:lnTo>
                      <a:lnTo>
                        <a:pt x="177" y="672"/>
                      </a:lnTo>
                      <a:lnTo>
                        <a:pt x="189" y="674"/>
                      </a:lnTo>
                      <a:lnTo>
                        <a:pt x="201" y="673"/>
                      </a:lnTo>
                      <a:lnTo>
                        <a:pt x="212" y="671"/>
                      </a:lnTo>
                      <a:lnTo>
                        <a:pt x="223" y="666"/>
                      </a:lnTo>
                      <a:lnTo>
                        <a:pt x="228" y="663"/>
                      </a:lnTo>
                      <a:lnTo>
                        <a:pt x="232" y="660"/>
                      </a:lnTo>
                      <a:lnTo>
                        <a:pt x="236" y="657"/>
                      </a:lnTo>
                      <a:lnTo>
                        <a:pt x="240" y="653"/>
                      </a:lnTo>
                      <a:lnTo>
                        <a:pt x="244" y="649"/>
                      </a:lnTo>
                      <a:lnTo>
                        <a:pt x="247" y="645"/>
                      </a:lnTo>
                      <a:lnTo>
                        <a:pt x="250" y="640"/>
                      </a:lnTo>
                      <a:lnTo>
                        <a:pt x="251" y="635"/>
                      </a:lnTo>
                      <a:lnTo>
                        <a:pt x="324" y="275"/>
                      </a:lnTo>
                      <a:lnTo>
                        <a:pt x="398" y="638"/>
                      </a:lnTo>
                      <a:lnTo>
                        <a:pt x="400" y="643"/>
                      </a:lnTo>
                      <a:lnTo>
                        <a:pt x="402" y="648"/>
                      </a:lnTo>
                      <a:lnTo>
                        <a:pt x="405" y="652"/>
                      </a:lnTo>
                      <a:lnTo>
                        <a:pt x="408" y="656"/>
                      </a:lnTo>
                      <a:lnTo>
                        <a:pt x="412" y="660"/>
                      </a:lnTo>
                      <a:lnTo>
                        <a:pt x="416" y="663"/>
                      </a:lnTo>
                      <a:lnTo>
                        <a:pt x="421" y="666"/>
                      </a:lnTo>
                      <a:lnTo>
                        <a:pt x="426" y="670"/>
                      </a:lnTo>
                      <a:lnTo>
                        <a:pt x="437" y="674"/>
                      </a:lnTo>
                      <a:lnTo>
                        <a:pt x="448" y="676"/>
                      </a:lnTo>
                      <a:lnTo>
                        <a:pt x="461" y="677"/>
                      </a:lnTo>
                      <a:lnTo>
                        <a:pt x="473" y="675"/>
                      </a:lnTo>
                      <a:lnTo>
                        <a:pt x="480" y="673"/>
                      </a:lnTo>
                      <a:lnTo>
                        <a:pt x="485" y="671"/>
                      </a:lnTo>
                      <a:lnTo>
                        <a:pt x="491" y="669"/>
                      </a:lnTo>
                      <a:lnTo>
                        <a:pt x="496" y="665"/>
                      </a:lnTo>
                      <a:lnTo>
                        <a:pt x="500" y="662"/>
                      </a:lnTo>
                      <a:lnTo>
                        <a:pt x="505" y="658"/>
                      </a:lnTo>
                      <a:lnTo>
                        <a:pt x="508" y="654"/>
                      </a:lnTo>
                      <a:lnTo>
                        <a:pt x="512" y="650"/>
                      </a:lnTo>
                      <a:lnTo>
                        <a:pt x="515" y="646"/>
                      </a:lnTo>
                      <a:lnTo>
                        <a:pt x="517" y="641"/>
                      </a:lnTo>
                      <a:lnTo>
                        <a:pt x="519" y="637"/>
                      </a:lnTo>
                      <a:lnTo>
                        <a:pt x="520" y="632"/>
                      </a:lnTo>
                      <a:lnTo>
                        <a:pt x="521" y="627"/>
                      </a:lnTo>
                      <a:lnTo>
                        <a:pt x="521" y="622"/>
                      </a:lnTo>
                      <a:lnTo>
                        <a:pt x="520" y="617"/>
                      </a:lnTo>
                      <a:lnTo>
                        <a:pt x="519" y="611"/>
                      </a:lnTo>
                      <a:lnTo>
                        <a:pt x="423" y="143"/>
                      </a:lnTo>
                      <a:lnTo>
                        <a:pt x="541" y="194"/>
                      </a:lnTo>
                      <a:lnTo>
                        <a:pt x="556" y="201"/>
                      </a:lnTo>
                      <a:lnTo>
                        <a:pt x="571" y="205"/>
                      </a:lnTo>
                      <a:lnTo>
                        <a:pt x="586" y="208"/>
                      </a:lnTo>
                      <a:lnTo>
                        <a:pt x="600" y="209"/>
                      </a:lnTo>
                      <a:lnTo>
                        <a:pt x="608" y="209"/>
                      </a:lnTo>
                      <a:lnTo>
                        <a:pt x="615" y="208"/>
                      </a:lnTo>
                      <a:lnTo>
                        <a:pt x="621" y="206"/>
                      </a:lnTo>
                      <a:lnTo>
                        <a:pt x="627" y="204"/>
                      </a:lnTo>
                      <a:lnTo>
                        <a:pt x="633" y="200"/>
                      </a:lnTo>
                      <a:lnTo>
                        <a:pt x="638" y="195"/>
                      </a:lnTo>
                      <a:lnTo>
                        <a:pt x="642" y="190"/>
                      </a:lnTo>
                      <a:lnTo>
                        <a:pt x="647" y="184"/>
                      </a:lnTo>
                      <a:lnTo>
                        <a:pt x="650" y="178"/>
                      </a:lnTo>
                      <a:lnTo>
                        <a:pt x="652" y="171"/>
                      </a:lnTo>
                      <a:lnTo>
                        <a:pt x="654" y="165"/>
                      </a:lnTo>
                      <a:lnTo>
                        <a:pt x="655" y="159"/>
                      </a:lnTo>
                      <a:lnTo>
                        <a:pt x="656" y="153"/>
                      </a:lnTo>
                      <a:lnTo>
                        <a:pt x="655" y="147"/>
                      </a:lnTo>
                      <a:lnTo>
                        <a:pt x="654" y="142"/>
                      </a:lnTo>
                      <a:lnTo>
                        <a:pt x="652" y="136"/>
                      </a:lnTo>
                      <a:lnTo>
                        <a:pt x="649" y="131"/>
                      </a:lnTo>
                      <a:lnTo>
                        <a:pt x="646" y="126"/>
                      </a:lnTo>
                      <a:lnTo>
                        <a:pt x="642" y="122"/>
                      </a:lnTo>
                      <a:lnTo>
                        <a:pt x="638" y="117"/>
                      </a:lnTo>
                      <a:lnTo>
                        <a:pt x="632" y="112"/>
                      </a:lnTo>
                      <a:lnTo>
                        <a:pt x="627" y="109"/>
                      </a:lnTo>
                      <a:lnTo>
                        <a:pt x="620" y="105"/>
                      </a:lnTo>
                      <a:lnTo>
                        <a:pt x="613" y="102"/>
                      </a:lnTo>
                      <a:close/>
                    </a:path>
                  </a:pathLst>
                </a:custGeom>
                <a:solidFill>
                  <a:schemeClr val="bg2"/>
                </a:solidFill>
                <a:ln w="9525">
                  <a:noFill/>
                  <a:round/>
                  <a:headEnd/>
                  <a:tailEnd/>
                </a:ln>
              </p:spPr>
              <p:txBody>
                <a:bodyPr/>
                <a:lstStyle/>
                <a:p>
                  <a:endParaRPr lang="en-US" dirty="0"/>
                </a:p>
              </p:txBody>
            </p:sp>
            <p:sp>
              <p:nvSpPr>
                <p:cNvPr id="59" name="Freeform 9"/>
                <p:cNvSpPr>
                  <a:spLocks/>
                </p:cNvSpPr>
                <p:nvPr/>
              </p:nvSpPr>
              <p:spPr bwMode="auto">
                <a:xfrm>
                  <a:off x="1999" y="1309"/>
                  <a:ext cx="110" cy="106"/>
                </a:xfrm>
                <a:custGeom>
                  <a:avLst/>
                  <a:gdLst/>
                  <a:ahLst/>
                  <a:cxnLst>
                    <a:cxn ang="0">
                      <a:pos x="219" y="118"/>
                    </a:cxn>
                    <a:cxn ang="0">
                      <a:pos x="214" y="138"/>
                    </a:cxn>
                    <a:cxn ang="0">
                      <a:pos x="206" y="156"/>
                    </a:cxn>
                    <a:cxn ang="0">
                      <a:pos x="194" y="174"/>
                    </a:cxn>
                    <a:cxn ang="0">
                      <a:pos x="180" y="188"/>
                    </a:cxn>
                    <a:cxn ang="0">
                      <a:pos x="162" y="199"/>
                    </a:cxn>
                    <a:cxn ang="0">
                      <a:pos x="142" y="207"/>
                    </a:cxn>
                    <a:cxn ang="0">
                      <a:pos x="122" y="211"/>
                    </a:cxn>
                    <a:cxn ang="0">
                      <a:pos x="100" y="211"/>
                    </a:cxn>
                    <a:cxn ang="0">
                      <a:pos x="78" y="208"/>
                    </a:cxn>
                    <a:cxn ang="0">
                      <a:pos x="59" y="200"/>
                    </a:cxn>
                    <a:cxn ang="0">
                      <a:pos x="42" y="190"/>
                    </a:cxn>
                    <a:cxn ang="0">
                      <a:pos x="27" y="176"/>
                    </a:cxn>
                    <a:cxn ang="0">
                      <a:pos x="14" y="159"/>
                    </a:cxn>
                    <a:cxn ang="0">
                      <a:pos x="6" y="141"/>
                    </a:cxn>
                    <a:cxn ang="0">
                      <a:pos x="1" y="121"/>
                    </a:cxn>
                    <a:cxn ang="0">
                      <a:pos x="0" y="100"/>
                    </a:cxn>
                    <a:cxn ang="0">
                      <a:pos x="4" y="78"/>
                    </a:cxn>
                    <a:cxn ang="0">
                      <a:pos x="12" y="59"/>
                    </a:cxn>
                    <a:cxn ang="0">
                      <a:pos x="24" y="41"/>
                    </a:cxn>
                    <a:cxn ang="0">
                      <a:pos x="39" y="26"/>
                    </a:cxn>
                    <a:cxn ang="0">
                      <a:pos x="56" y="15"/>
                    </a:cxn>
                    <a:cxn ang="0">
                      <a:pos x="76" y="5"/>
                    </a:cxn>
                    <a:cxn ang="0">
                      <a:pos x="98" y="0"/>
                    </a:cxn>
                    <a:cxn ang="0">
                      <a:pos x="121" y="0"/>
                    </a:cxn>
                    <a:cxn ang="0">
                      <a:pos x="142" y="4"/>
                    </a:cxn>
                    <a:cxn ang="0">
                      <a:pos x="162" y="13"/>
                    </a:cxn>
                    <a:cxn ang="0">
                      <a:pos x="181" y="24"/>
                    </a:cxn>
                    <a:cxn ang="0">
                      <a:pos x="196" y="39"/>
                    </a:cxn>
                    <a:cxn ang="0">
                      <a:pos x="207" y="56"/>
                    </a:cxn>
                    <a:cxn ang="0">
                      <a:pos x="215" y="75"/>
                    </a:cxn>
                    <a:cxn ang="0">
                      <a:pos x="220" y="96"/>
                    </a:cxn>
                  </a:cxnLst>
                  <a:rect l="0" t="0" r="r" b="b"/>
                  <a:pathLst>
                    <a:path w="220" h="212">
                      <a:moveTo>
                        <a:pt x="220" y="107"/>
                      </a:moveTo>
                      <a:lnTo>
                        <a:pt x="219" y="118"/>
                      </a:lnTo>
                      <a:lnTo>
                        <a:pt x="217" y="128"/>
                      </a:lnTo>
                      <a:lnTo>
                        <a:pt x="214" y="138"/>
                      </a:lnTo>
                      <a:lnTo>
                        <a:pt x="211" y="147"/>
                      </a:lnTo>
                      <a:lnTo>
                        <a:pt x="206" y="156"/>
                      </a:lnTo>
                      <a:lnTo>
                        <a:pt x="201" y="166"/>
                      </a:lnTo>
                      <a:lnTo>
                        <a:pt x="194" y="174"/>
                      </a:lnTo>
                      <a:lnTo>
                        <a:pt x="187" y="181"/>
                      </a:lnTo>
                      <a:lnTo>
                        <a:pt x="180" y="188"/>
                      </a:lnTo>
                      <a:lnTo>
                        <a:pt x="171" y="194"/>
                      </a:lnTo>
                      <a:lnTo>
                        <a:pt x="162" y="199"/>
                      </a:lnTo>
                      <a:lnTo>
                        <a:pt x="152" y="203"/>
                      </a:lnTo>
                      <a:lnTo>
                        <a:pt x="142" y="207"/>
                      </a:lnTo>
                      <a:lnTo>
                        <a:pt x="132" y="209"/>
                      </a:lnTo>
                      <a:lnTo>
                        <a:pt x="122" y="211"/>
                      </a:lnTo>
                      <a:lnTo>
                        <a:pt x="111" y="212"/>
                      </a:lnTo>
                      <a:lnTo>
                        <a:pt x="100" y="211"/>
                      </a:lnTo>
                      <a:lnTo>
                        <a:pt x="88" y="210"/>
                      </a:lnTo>
                      <a:lnTo>
                        <a:pt x="78" y="208"/>
                      </a:lnTo>
                      <a:lnTo>
                        <a:pt x="68" y="204"/>
                      </a:lnTo>
                      <a:lnTo>
                        <a:pt x="59" y="200"/>
                      </a:lnTo>
                      <a:lnTo>
                        <a:pt x="50" y="195"/>
                      </a:lnTo>
                      <a:lnTo>
                        <a:pt x="42" y="190"/>
                      </a:lnTo>
                      <a:lnTo>
                        <a:pt x="34" y="183"/>
                      </a:lnTo>
                      <a:lnTo>
                        <a:pt x="27" y="176"/>
                      </a:lnTo>
                      <a:lnTo>
                        <a:pt x="20" y="168"/>
                      </a:lnTo>
                      <a:lnTo>
                        <a:pt x="14" y="159"/>
                      </a:lnTo>
                      <a:lnTo>
                        <a:pt x="9" y="150"/>
                      </a:lnTo>
                      <a:lnTo>
                        <a:pt x="6" y="141"/>
                      </a:lnTo>
                      <a:lnTo>
                        <a:pt x="3" y="131"/>
                      </a:lnTo>
                      <a:lnTo>
                        <a:pt x="1" y="121"/>
                      </a:lnTo>
                      <a:lnTo>
                        <a:pt x="0" y="110"/>
                      </a:lnTo>
                      <a:lnTo>
                        <a:pt x="0" y="100"/>
                      </a:lnTo>
                      <a:lnTo>
                        <a:pt x="1" y="89"/>
                      </a:lnTo>
                      <a:lnTo>
                        <a:pt x="4" y="78"/>
                      </a:lnTo>
                      <a:lnTo>
                        <a:pt x="7" y="68"/>
                      </a:lnTo>
                      <a:lnTo>
                        <a:pt x="12" y="59"/>
                      </a:lnTo>
                      <a:lnTo>
                        <a:pt x="17" y="50"/>
                      </a:lnTo>
                      <a:lnTo>
                        <a:pt x="24" y="41"/>
                      </a:lnTo>
                      <a:lnTo>
                        <a:pt x="31" y="34"/>
                      </a:lnTo>
                      <a:lnTo>
                        <a:pt x="39" y="26"/>
                      </a:lnTo>
                      <a:lnTo>
                        <a:pt x="47" y="20"/>
                      </a:lnTo>
                      <a:lnTo>
                        <a:pt x="56" y="15"/>
                      </a:lnTo>
                      <a:lnTo>
                        <a:pt x="65" y="10"/>
                      </a:lnTo>
                      <a:lnTo>
                        <a:pt x="76" y="5"/>
                      </a:lnTo>
                      <a:lnTo>
                        <a:pt x="86" y="2"/>
                      </a:lnTo>
                      <a:lnTo>
                        <a:pt x="98" y="0"/>
                      </a:lnTo>
                      <a:lnTo>
                        <a:pt x="109" y="0"/>
                      </a:lnTo>
                      <a:lnTo>
                        <a:pt x="121" y="0"/>
                      </a:lnTo>
                      <a:lnTo>
                        <a:pt x="132" y="2"/>
                      </a:lnTo>
                      <a:lnTo>
                        <a:pt x="142" y="4"/>
                      </a:lnTo>
                      <a:lnTo>
                        <a:pt x="153" y="8"/>
                      </a:lnTo>
                      <a:lnTo>
                        <a:pt x="162" y="13"/>
                      </a:lnTo>
                      <a:lnTo>
                        <a:pt x="172" y="18"/>
                      </a:lnTo>
                      <a:lnTo>
                        <a:pt x="181" y="24"/>
                      </a:lnTo>
                      <a:lnTo>
                        <a:pt x="189" y="31"/>
                      </a:lnTo>
                      <a:lnTo>
                        <a:pt x="196" y="39"/>
                      </a:lnTo>
                      <a:lnTo>
                        <a:pt x="202" y="47"/>
                      </a:lnTo>
                      <a:lnTo>
                        <a:pt x="207" y="56"/>
                      </a:lnTo>
                      <a:lnTo>
                        <a:pt x="212" y="65"/>
                      </a:lnTo>
                      <a:lnTo>
                        <a:pt x="215" y="75"/>
                      </a:lnTo>
                      <a:lnTo>
                        <a:pt x="218" y="86"/>
                      </a:lnTo>
                      <a:lnTo>
                        <a:pt x="220" y="96"/>
                      </a:lnTo>
                      <a:lnTo>
                        <a:pt x="220" y="107"/>
                      </a:lnTo>
                      <a:close/>
                    </a:path>
                  </a:pathLst>
                </a:custGeom>
                <a:solidFill>
                  <a:schemeClr val="bg2"/>
                </a:solidFill>
                <a:ln w="9525">
                  <a:noFill/>
                  <a:round/>
                  <a:headEnd/>
                  <a:tailEnd/>
                </a:ln>
              </p:spPr>
              <p:txBody>
                <a:bodyPr/>
                <a:lstStyle/>
                <a:p>
                  <a:endParaRPr lang="en-US" dirty="0"/>
                </a:p>
              </p:txBody>
            </p:sp>
            <p:sp>
              <p:nvSpPr>
                <p:cNvPr id="60" name="Freeform 10"/>
                <p:cNvSpPr>
                  <a:spLocks/>
                </p:cNvSpPr>
                <p:nvPr/>
              </p:nvSpPr>
              <p:spPr bwMode="auto">
                <a:xfrm>
                  <a:off x="2310" y="1353"/>
                  <a:ext cx="273" cy="280"/>
                </a:xfrm>
                <a:custGeom>
                  <a:avLst/>
                  <a:gdLst/>
                  <a:ahLst/>
                  <a:cxnLst>
                    <a:cxn ang="0">
                      <a:pos x="333" y="8"/>
                    </a:cxn>
                    <a:cxn ang="0">
                      <a:pos x="307" y="3"/>
                    </a:cxn>
                    <a:cxn ang="0">
                      <a:pos x="267" y="0"/>
                    </a:cxn>
                    <a:cxn ang="0">
                      <a:pos x="227" y="1"/>
                    </a:cxn>
                    <a:cxn ang="0">
                      <a:pos x="211" y="3"/>
                    </a:cxn>
                    <a:cxn ang="0">
                      <a:pos x="198" y="6"/>
                    </a:cxn>
                    <a:cxn ang="0">
                      <a:pos x="23" y="86"/>
                    </a:cxn>
                    <a:cxn ang="0">
                      <a:pos x="10" y="96"/>
                    </a:cxn>
                    <a:cxn ang="0">
                      <a:pos x="5" y="104"/>
                    </a:cxn>
                    <a:cxn ang="0">
                      <a:pos x="1" y="113"/>
                    </a:cxn>
                    <a:cxn ang="0">
                      <a:pos x="0" y="122"/>
                    </a:cxn>
                    <a:cxn ang="0">
                      <a:pos x="1" y="132"/>
                    </a:cxn>
                    <a:cxn ang="0">
                      <a:pos x="5" y="142"/>
                    </a:cxn>
                    <a:cxn ang="0">
                      <a:pos x="11" y="152"/>
                    </a:cxn>
                    <a:cxn ang="0">
                      <a:pos x="19" y="161"/>
                    </a:cxn>
                    <a:cxn ang="0">
                      <a:pos x="29" y="165"/>
                    </a:cxn>
                    <a:cxn ang="0">
                      <a:pos x="39" y="167"/>
                    </a:cxn>
                    <a:cxn ang="0">
                      <a:pos x="57" y="166"/>
                    </a:cxn>
                    <a:cxn ang="0">
                      <a:pos x="82" y="160"/>
                    </a:cxn>
                    <a:cxn ang="0">
                      <a:pos x="184" y="115"/>
                    </a:cxn>
                    <a:cxn ang="0">
                      <a:pos x="106" y="508"/>
                    </a:cxn>
                    <a:cxn ang="0">
                      <a:pos x="106" y="517"/>
                    </a:cxn>
                    <a:cxn ang="0">
                      <a:pos x="109" y="529"/>
                    </a:cxn>
                    <a:cxn ang="0">
                      <a:pos x="120" y="543"/>
                    </a:cxn>
                    <a:cxn ang="0">
                      <a:pos x="137" y="554"/>
                    </a:cxn>
                    <a:cxn ang="0">
                      <a:pos x="156" y="558"/>
                    </a:cxn>
                    <a:cxn ang="0">
                      <a:pos x="176" y="556"/>
                    </a:cxn>
                    <a:cxn ang="0">
                      <a:pos x="192" y="548"/>
                    </a:cxn>
                    <a:cxn ang="0">
                      <a:pos x="205" y="534"/>
                    </a:cxn>
                    <a:cxn ang="0">
                      <a:pos x="267" y="227"/>
                    </a:cxn>
                    <a:cxn ang="0">
                      <a:pos x="333" y="536"/>
                    </a:cxn>
                    <a:cxn ang="0">
                      <a:pos x="345" y="550"/>
                    </a:cxn>
                    <a:cxn ang="0">
                      <a:pos x="362" y="558"/>
                    </a:cxn>
                    <a:cxn ang="0">
                      <a:pos x="382" y="560"/>
                    </a:cxn>
                    <a:cxn ang="0">
                      <a:pos x="402" y="556"/>
                    </a:cxn>
                    <a:cxn ang="0">
                      <a:pos x="418" y="546"/>
                    </a:cxn>
                    <a:cxn ang="0">
                      <a:pos x="429" y="531"/>
                    </a:cxn>
                    <a:cxn ang="0">
                      <a:pos x="432" y="519"/>
                    </a:cxn>
                    <a:cxn ang="0">
                      <a:pos x="432" y="511"/>
                    </a:cxn>
                    <a:cxn ang="0">
                      <a:pos x="351" y="117"/>
                    </a:cxn>
                    <a:cxn ang="0">
                      <a:pos x="461" y="165"/>
                    </a:cxn>
                    <a:cxn ang="0">
                      <a:pos x="485" y="171"/>
                    </a:cxn>
                    <a:cxn ang="0">
                      <a:pos x="504" y="172"/>
                    </a:cxn>
                    <a:cxn ang="0">
                      <a:pos x="515" y="170"/>
                    </a:cxn>
                    <a:cxn ang="0">
                      <a:pos x="525" y="165"/>
                    </a:cxn>
                    <a:cxn ang="0">
                      <a:pos x="533" y="158"/>
                    </a:cxn>
                    <a:cxn ang="0">
                      <a:pos x="539" y="146"/>
                    </a:cxn>
                    <a:cxn ang="0">
                      <a:pos x="543" y="136"/>
                    </a:cxn>
                    <a:cxn ang="0">
                      <a:pos x="544" y="126"/>
                    </a:cxn>
                    <a:cxn ang="0">
                      <a:pos x="542" y="116"/>
                    </a:cxn>
                    <a:cxn ang="0">
                      <a:pos x="538" y="108"/>
                    </a:cxn>
                    <a:cxn ang="0">
                      <a:pos x="532" y="100"/>
                    </a:cxn>
                    <a:cxn ang="0">
                      <a:pos x="520" y="90"/>
                    </a:cxn>
                  </a:cxnLst>
                  <a:rect l="0" t="0" r="r" b="b"/>
                  <a:pathLst>
                    <a:path w="544" h="560">
                      <a:moveTo>
                        <a:pt x="508" y="84"/>
                      </a:moveTo>
                      <a:lnTo>
                        <a:pt x="333" y="8"/>
                      </a:lnTo>
                      <a:lnTo>
                        <a:pt x="322" y="5"/>
                      </a:lnTo>
                      <a:lnTo>
                        <a:pt x="307" y="3"/>
                      </a:lnTo>
                      <a:lnTo>
                        <a:pt x="288" y="1"/>
                      </a:lnTo>
                      <a:lnTo>
                        <a:pt x="267" y="0"/>
                      </a:lnTo>
                      <a:lnTo>
                        <a:pt x="246" y="0"/>
                      </a:lnTo>
                      <a:lnTo>
                        <a:pt x="227" y="1"/>
                      </a:lnTo>
                      <a:lnTo>
                        <a:pt x="219" y="1"/>
                      </a:lnTo>
                      <a:lnTo>
                        <a:pt x="211" y="3"/>
                      </a:lnTo>
                      <a:lnTo>
                        <a:pt x="205" y="4"/>
                      </a:lnTo>
                      <a:lnTo>
                        <a:pt x="198" y="6"/>
                      </a:lnTo>
                      <a:lnTo>
                        <a:pt x="34" y="80"/>
                      </a:lnTo>
                      <a:lnTo>
                        <a:pt x="23" y="86"/>
                      </a:lnTo>
                      <a:lnTo>
                        <a:pt x="14" y="93"/>
                      </a:lnTo>
                      <a:lnTo>
                        <a:pt x="10" y="96"/>
                      </a:lnTo>
                      <a:lnTo>
                        <a:pt x="7" y="100"/>
                      </a:lnTo>
                      <a:lnTo>
                        <a:pt x="5" y="104"/>
                      </a:lnTo>
                      <a:lnTo>
                        <a:pt x="3" y="108"/>
                      </a:lnTo>
                      <a:lnTo>
                        <a:pt x="1" y="113"/>
                      </a:lnTo>
                      <a:lnTo>
                        <a:pt x="0" y="117"/>
                      </a:lnTo>
                      <a:lnTo>
                        <a:pt x="0" y="122"/>
                      </a:lnTo>
                      <a:lnTo>
                        <a:pt x="0" y="127"/>
                      </a:lnTo>
                      <a:lnTo>
                        <a:pt x="1" y="132"/>
                      </a:lnTo>
                      <a:lnTo>
                        <a:pt x="3" y="137"/>
                      </a:lnTo>
                      <a:lnTo>
                        <a:pt x="5" y="142"/>
                      </a:lnTo>
                      <a:lnTo>
                        <a:pt x="8" y="148"/>
                      </a:lnTo>
                      <a:lnTo>
                        <a:pt x="11" y="152"/>
                      </a:lnTo>
                      <a:lnTo>
                        <a:pt x="15" y="158"/>
                      </a:lnTo>
                      <a:lnTo>
                        <a:pt x="19" y="161"/>
                      </a:lnTo>
                      <a:lnTo>
                        <a:pt x="24" y="163"/>
                      </a:lnTo>
                      <a:lnTo>
                        <a:pt x="29" y="165"/>
                      </a:lnTo>
                      <a:lnTo>
                        <a:pt x="34" y="167"/>
                      </a:lnTo>
                      <a:lnTo>
                        <a:pt x="39" y="167"/>
                      </a:lnTo>
                      <a:lnTo>
                        <a:pt x="45" y="168"/>
                      </a:lnTo>
                      <a:lnTo>
                        <a:pt x="57" y="166"/>
                      </a:lnTo>
                      <a:lnTo>
                        <a:pt x="70" y="164"/>
                      </a:lnTo>
                      <a:lnTo>
                        <a:pt x="82" y="160"/>
                      </a:lnTo>
                      <a:lnTo>
                        <a:pt x="94" y="155"/>
                      </a:lnTo>
                      <a:lnTo>
                        <a:pt x="184" y="115"/>
                      </a:lnTo>
                      <a:lnTo>
                        <a:pt x="107" y="504"/>
                      </a:lnTo>
                      <a:lnTo>
                        <a:pt x="106" y="508"/>
                      </a:lnTo>
                      <a:lnTo>
                        <a:pt x="106" y="513"/>
                      </a:lnTo>
                      <a:lnTo>
                        <a:pt x="106" y="517"/>
                      </a:lnTo>
                      <a:lnTo>
                        <a:pt x="106" y="521"/>
                      </a:lnTo>
                      <a:lnTo>
                        <a:pt x="109" y="529"/>
                      </a:lnTo>
                      <a:lnTo>
                        <a:pt x="114" y="536"/>
                      </a:lnTo>
                      <a:lnTo>
                        <a:pt x="120" y="543"/>
                      </a:lnTo>
                      <a:lnTo>
                        <a:pt x="127" y="549"/>
                      </a:lnTo>
                      <a:lnTo>
                        <a:pt x="137" y="554"/>
                      </a:lnTo>
                      <a:lnTo>
                        <a:pt x="146" y="557"/>
                      </a:lnTo>
                      <a:lnTo>
                        <a:pt x="156" y="558"/>
                      </a:lnTo>
                      <a:lnTo>
                        <a:pt x="166" y="558"/>
                      </a:lnTo>
                      <a:lnTo>
                        <a:pt x="176" y="556"/>
                      </a:lnTo>
                      <a:lnTo>
                        <a:pt x="184" y="552"/>
                      </a:lnTo>
                      <a:lnTo>
                        <a:pt x="192" y="548"/>
                      </a:lnTo>
                      <a:lnTo>
                        <a:pt x="199" y="541"/>
                      </a:lnTo>
                      <a:lnTo>
                        <a:pt x="205" y="534"/>
                      </a:lnTo>
                      <a:lnTo>
                        <a:pt x="208" y="526"/>
                      </a:lnTo>
                      <a:lnTo>
                        <a:pt x="267" y="227"/>
                      </a:lnTo>
                      <a:lnTo>
                        <a:pt x="329" y="528"/>
                      </a:lnTo>
                      <a:lnTo>
                        <a:pt x="333" y="536"/>
                      </a:lnTo>
                      <a:lnTo>
                        <a:pt x="338" y="543"/>
                      </a:lnTo>
                      <a:lnTo>
                        <a:pt x="345" y="550"/>
                      </a:lnTo>
                      <a:lnTo>
                        <a:pt x="354" y="555"/>
                      </a:lnTo>
                      <a:lnTo>
                        <a:pt x="362" y="558"/>
                      </a:lnTo>
                      <a:lnTo>
                        <a:pt x="372" y="560"/>
                      </a:lnTo>
                      <a:lnTo>
                        <a:pt x="382" y="560"/>
                      </a:lnTo>
                      <a:lnTo>
                        <a:pt x="392" y="559"/>
                      </a:lnTo>
                      <a:lnTo>
                        <a:pt x="402" y="556"/>
                      </a:lnTo>
                      <a:lnTo>
                        <a:pt x="411" y="552"/>
                      </a:lnTo>
                      <a:lnTo>
                        <a:pt x="418" y="546"/>
                      </a:lnTo>
                      <a:lnTo>
                        <a:pt x="425" y="538"/>
                      </a:lnTo>
                      <a:lnTo>
                        <a:pt x="429" y="531"/>
                      </a:lnTo>
                      <a:lnTo>
                        <a:pt x="432" y="523"/>
                      </a:lnTo>
                      <a:lnTo>
                        <a:pt x="432" y="519"/>
                      </a:lnTo>
                      <a:lnTo>
                        <a:pt x="433" y="515"/>
                      </a:lnTo>
                      <a:lnTo>
                        <a:pt x="432" y="511"/>
                      </a:lnTo>
                      <a:lnTo>
                        <a:pt x="431" y="506"/>
                      </a:lnTo>
                      <a:lnTo>
                        <a:pt x="351" y="117"/>
                      </a:lnTo>
                      <a:lnTo>
                        <a:pt x="449" y="161"/>
                      </a:lnTo>
                      <a:lnTo>
                        <a:pt x="461" y="165"/>
                      </a:lnTo>
                      <a:lnTo>
                        <a:pt x="473" y="169"/>
                      </a:lnTo>
                      <a:lnTo>
                        <a:pt x="485" y="171"/>
                      </a:lnTo>
                      <a:lnTo>
                        <a:pt x="498" y="172"/>
                      </a:lnTo>
                      <a:lnTo>
                        <a:pt x="504" y="172"/>
                      </a:lnTo>
                      <a:lnTo>
                        <a:pt x="510" y="171"/>
                      </a:lnTo>
                      <a:lnTo>
                        <a:pt x="515" y="170"/>
                      </a:lnTo>
                      <a:lnTo>
                        <a:pt x="520" y="168"/>
                      </a:lnTo>
                      <a:lnTo>
                        <a:pt x="525" y="165"/>
                      </a:lnTo>
                      <a:lnTo>
                        <a:pt x="529" y="162"/>
                      </a:lnTo>
                      <a:lnTo>
                        <a:pt x="533" y="158"/>
                      </a:lnTo>
                      <a:lnTo>
                        <a:pt x="536" y="152"/>
                      </a:lnTo>
                      <a:lnTo>
                        <a:pt x="539" y="146"/>
                      </a:lnTo>
                      <a:lnTo>
                        <a:pt x="541" y="141"/>
                      </a:lnTo>
                      <a:lnTo>
                        <a:pt x="543" y="136"/>
                      </a:lnTo>
                      <a:lnTo>
                        <a:pt x="543" y="131"/>
                      </a:lnTo>
                      <a:lnTo>
                        <a:pt x="544" y="126"/>
                      </a:lnTo>
                      <a:lnTo>
                        <a:pt x="543" y="121"/>
                      </a:lnTo>
                      <a:lnTo>
                        <a:pt x="542" y="116"/>
                      </a:lnTo>
                      <a:lnTo>
                        <a:pt x="541" y="112"/>
                      </a:lnTo>
                      <a:lnTo>
                        <a:pt x="538" y="108"/>
                      </a:lnTo>
                      <a:lnTo>
                        <a:pt x="536" y="104"/>
                      </a:lnTo>
                      <a:lnTo>
                        <a:pt x="532" y="100"/>
                      </a:lnTo>
                      <a:lnTo>
                        <a:pt x="529" y="96"/>
                      </a:lnTo>
                      <a:lnTo>
                        <a:pt x="520" y="90"/>
                      </a:lnTo>
                      <a:lnTo>
                        <a:pt x="508" y="84"/>
                      </a:lnTo>
                      <a:close/>
                    </a:path>
                  </a:pathLst>
                </a:custGeom>
                <a:solidFill>
                  <a:schemeClr val="bg2"/>
                </a:solidFill>
                <a:ln w="9525">
                  <a:noFill/>
                  <a:round/>
                  <a:headEnd/>
                  <a:tailEnd/>
                </a:ln>
              </p:spPr>
              <p:txBody>
                <a:bodyPr/>
                <a:lstStyle/>
                <a:p>
                  <a:endParaRPr lang="en-US" dirty="0"/>
                </a:p>
              </p:txBody>
            </p:sp>
            <p:sp>
              <p:nvSpPr>
                <p:cNvPr id="61" name="Freeform 11"/>
                <p:cNvSpPr>
                  <a:spLocks/>
                </p:cNvSpPr>
                <p:nvPr/>
              </p:nvSpPr>
              <p:spPr bwMode="auto">
                <a:xfrm>
                  <a:off x="2401" y="1269"/>
                  <a:ext cx="91" cy="88"/>
                </a:xfrm>
                <a:custGeom>
                  <a:avLst/>
                  <a:gdLst/>
                  <a:ahLst/>
                  <a:cxnLst>
                    <a:cxn ang="0">
                      <a:pos x="183" y="98"/>
                    </a:cxn>
                    <a:cxn ang="0">
                      <a:pos x="179" y="115"/>
                    </a:cxn>
                    <a:cxn ang="0">
                      <a:pos x="172" y="130"/>
                    </a:cxn>
                    <a:cxn ang="0">
                      <a:pos x="161" y="144"/>
                    </a:cxn>
                    <a:cxn ang="0">
                      <a:pos x="149" y="155"/>
                    </a:cxn>
                    <a:cxn ang="0">
                      <a:pos x="135" y="166"/>
                    </a:cxn>
                    <a:cxn ang="0">
                      <a:pos x="119" y="172"/>
                    </a:cxn>
                    <a:cxn ang="0">
                      <a:pos x="102" y="176"/>
                    </a:cxn>
                    <a:cxn ang="0">
                      <a:pos x="83" y="176"/>
                    </a:cxn>
                    <a:cxn ang="0">
                      <a:pos x="65" y="173"/>
                    </a:cxn>
                    <a:cxn ang="0">
                      <a:pos x="50" y="167"/>
                    </a:cxn>
                    <a:cxn ang="0">
                      <a:pos x="35" y="157"/>
                    </a:cxn>
                    <a:cxn ang="0">
                      <a:pos x="22" y="146"/>
                    </a:cxn>
                    <a:cxn ang="0">
                      <a:pos x="12" y="132"/>
                    </a:cxn>
                    <a:cxn ang="0">
                      <a:pos x="5" y="117"/>
                    </a:cxn>
                    <a:cxn ang="0">
                      <a:pos x="1" y="101"/>
                    </a:cxn>
                    <a:cxn ang="0">
                      <a:pos x="0" y="82"/>
                    </a:cxn>
                    <a:cxn ang="0">
                      <a:pos x="4" y="65"/>
                    </a:cxn>
                    <a:cxn ang="0">
                      <a:pos x="10" y="49"/>
                    </a:cxn>
                    <a:cxn ang="0">
                      <a:pos x="19" y="35"/>
                    </a:cxn>
                    <a:cxn ang="0">
                      <a:pos x="33" y="22"/>
                    </a:cxn>
                    <a:cxn ang="0">
                      <a:pos x="47" y="12"/>
                    </a:cxn>
                    <a:cxn ang="0">
                      <a:pos x="63" y="4"/>
                    </a:cxn>
                    <a:cxn ang="0">
                      <a:pos x="81" y="0"/>
                    </a:cxn>
                    <a:cxn ang="0">
                      <a:pos x="101" y="0"/>
                    </a:cxn>
                    <a:cxn ang="0">
                      <a:pos x="119" y="3"/>
                    </a:cxn>
                    <a:cxn ang="0">
                      <a:pos x="135" y="11"/>
                    </a:cxn>
                    <a:cxn ang="0">
                      <a:pos x="150" y="20"/>
                    </a:cxn>
                    <a:cxn ang="0">
                      <a:pos x="162" y="32"/>
                    </a:cxn>
                    <a:cxn ang="0">
                      <a:pos x="173" y="46"/>
                    </a:cxn>
                    <a:cxn ang="0">
                      <a:pos x="180" y="62"/>
                    </a:cxn>
                    <a:cxn ang="0">
                      <a:pos x="183" y="80"/>
                    </a:cxn>
                  </a:cxnLst>
                  <a:rect l="0" t="0" r="r" b="b"/>
                  <a:pathLst>
                    <a:path w="183" h="176">
                      <a:moveTo>
                        <a:pt x="183" y="90"/>
                      </a:moveTo>
                      <a:lnTo>
                        <a:pt x="183" y="98"/>
                      </a:lnTo>
                      <a:lnTo>
                        <a:pt x="181" y="107"/>
                      </a:lnTo>
                      <a:lnTo>
                        <a:pt x="179" y="115"/>
                      </a:lnTo>
                      <a:lnTo>
                        <a:pt x="176" y="123"/>
                      </a:lnTo>
                      <a:lnTo>
                        <a:pt x="172" y="130"/>
                      </a:lnTo>
                      <a:lnTo>
                        <a:pt x="166" y="137"/>
                      </a:lnTo>
                      <a:lnTo>
                        <a:pt x="161" y="144"/>
                      </a:lnTo>
                      <a:lnTo>
                        <a:pt x="155" y="150"/>
                      </a:lnTo>
                      <a:lnTo>
                        <a:pt x="149" y="155"/>
                      </a:lnTo>
                      <a:lnTo>
                        <a:pt x="142" y="160"/>
                      </a:lnTo>
                      <a:lnTo>
                        <a:pt x="135" y="166"/>
                      </a:lnTo>
                      <a:lnTo>
                        <a:pt x="127" y="169"/>
                      </a:lnTo>
                      <a:lnTo>
                        <a:pt x="119" y="172"/>
                      </a:lnTo>
                      <a:lnTo>
                        <a:pt x="110" y="174"/>
                      </a:lnTo>
                      <a:lnTo>
                        <a:pt x="102" y="176"/>
                      </a:lnTo>
                      <a:lnTo>
                        <a:pt x="92" y="176"/>
                      </a:lnTo>
                      <a:lnTo>
                        <a:pt x="83" y="176"/>
                      </a:lnTo>
                      <a:lnTo>
                        <a:pt x="74" y="175"/>
                      </a:lnTo>
                      <a:lnTo>
                        <a:pt x="65" y="173"/>
                      </a:lnTo>
                      <a:lnTo>
                        <a:pt x="57" y="170"/>
                      </a:lnTo>
                      <a:lnTo>
                        <a:pt x="50" y="167"/>
                      </a:lnTo>
                      <a:lnTo>
                        <a:pt x="42" y="162"/>
                      </a:lnTo>
                      <a:lnTo>
                        <a:pt x="35" y="157"/>
                      </a:lnTo>
                      <a:lnTo>
                        <a:pt x="29" y="152"/>
                      </a:lnTo>
                      <a:lnTo>
                        <a:pt x="22" y="146"/>
                      </a:lnTo>
                      <a:lnTo>
                        <a:pt x="17" y="139"/>
                      </a:lnTo>
                      <a:lnTo>
                        <a:pt x="12" y="132"/>
                      </a:lnTo>
                      <a:lnTo>
                        <a:pt x="8" y="125"/>
                      </a:lnTo>
                      <a:lnTo>
                        <a:pt x="5" y="117"/>
                      </a:lnTo>
                      <a:lnTo>
                        <a:pt x="3" y="109"/>
                      </a:lnTo>
                      <a:lnTo>
                        <a:pt x="1" y="101"/>
                      </a:lnTo>
                      <a:lnTo>
                        <a:pt x="0" y="92"/>
                      </a:lnTo>
                      <a:lnTo>
                        <a:pt x="0" y="82"/>
                      </a:lnTo>
                      <a:lnTo>
                        <a:pt x="2" y="73"/>
                      </a:lnTo>
                      <a:lnTo>
                        <a:pt x="4" y="65"/>
                      </a:lnTo>
                      <a:lnTo>
                        <a:pt x="6" y="57"/>
                      </a:lnTo>
                      <a:lnTo>
                        <a:pt x="10" y="49"/>
                      </a:lnTo>
                      <a:lnTo>
                        <a:pt x="14" y="41"/>
                      </a:lnTo>
                      <a:lnTo>
                        <a:pt x="19" y="35"/>
                      </a:lnTo>
                      <a:lnTo>
                        <a:pt x="26" y="28"/>
                      </a:lnTo>
                      <a:lnTo>
                        <a:pt x="33" y="22"/>
                      </a:lnTo>
                      <a:lnTo>
                        <a:pt x="39" y="17"/>
                      </a:lnTo>
                      <a:lnTo>
                        <a:pt x="47" y="12"/>
                      </a:lnTo>
                      <a:lnTo>
                        <a:pt x="55" y="8"/>
                      </a:lnTo>
                      <a:lnTo>
                        <a:pt x="63" y="4"/>
                      </a:lnTo>
                      <a:lnTo>
                        <a:pt x="72" y="2"/>
                      </a:lnTo>
                      <a:lnTo>
                        <a:pt x="81" y="0"/>
                      </a:lnTo>
                      <a:lnTo>
                        <a:pt x="91" y="0"/>
                      </a:lnTo>
                      <a:lnTo>
                        <a:pt x="101" y="0"/>
                      </a:lnTo>
                      <a:lnTo>
                        <a:pt x="110" y="1"/>
                      </a:lnTo>
                      <a:lnTo>
                        <a:pt x="119" y="3"/>
                      </a:lnTo>
                      <a:lnTo>
                        <a:pt x="127" y="6"/>
                      </a:lnTo>
                      <a:lnTo>
                        <a:pt x="135" y="11"/>
                      </a:lnTo>
                      <a:lnTo>
                        <a:pt x="143" y="15"/>
                      </a:lnTo>
                      <a:lnTo>
                        <a:pt x="150" y="20"/>
                      </a:lnTo>
                      <a:lnTo>
                        <a:pt x="156" y="26"/>
                      </a:lnTo>
                      <a:lnTo>
                        <a:pt x="162" y="32"/>
                      </a:lnTo>
                      <a:lnTo>
                        <a:pt x="168" y="39"/>
                      </a:lnTo>
                      <a:lnTo>
                        <a:pt x="173" y="46"/>
                      </a:lnTo>
                      <a:lnTo>
                        <a:pt x="177" y="54"/>
                      </a:lnTo>
                      <a:lnTo>
                        <a:pt x="180" y="62"/>
                      </a:lnTo>
                      <a:lnTo>
                        <a:pt x="182" y="71"/>
                      </a:lnTo>
                      <a:lnTo>
                        <a:pt x="183" y="80"/>
                      </a:lnTo>
                      <a:lnTo>
                        <a:pt x="183" y="90"/>
                      </a:lnTo>
                      <a:close/>
                    </a:path>
                  </a:pathLst>
                </a:custGeom>
                <a:solidFill>
                  <a:schemeClr val="bg2"/>
                </a:solidFill>
                <a:ln w="9525">
                  <a:noFill/>
                  <a:round/>
                  <a:headEnd/>
                  <a:tailEnd/>
                </a:ln>
              </p:spPr>
              <p:txBody>
                <a:bodyPr/>
                <a:lstStyle/>
                <a:p>
                  <a:endParaRPr lang="en-US" dirty="0"/>
                </a:p>
              </p:txBody>
            </p:sp>
          </p:grpSp>
          <p:grpSp>
            <p:nvGrpSpPr>
              <p:cNvPr id="44" name="Group 104"/>
              <p:cNvGrpSpPr>
                <a:grpSpLocks/>
              </p:cNvGrpSpPr>
              <p:nvPr/>
            </p:nvGrpSpPr>
            <p:grpSpPr bwMode="auto">
              <a:xfrm>
                <a:off x="2029" y="1253"/>
                <a:ext cx="411" cy="550"/>
                <a:chOff x="2029" y="1253"/>
                <a:chExt cx="411" cy="550"/>
              </a:xfrm>
            </p:grpSpPr>
            <p:sp>
              <p:nvSpPr>
                <p:cNvPr id="56" name="Freeform 12"/>
                <p:cNvSpPr>
                  <a:spLocks/>
                </p:cNvSpPr>
                <p:nvPr/>
              </p:nvSpPr>
              <p:spPr bwMode="auto">
                <a:xfrm>
                  <a:off x="2029" y="1379"/>
                  <a:ext cx="411" cy="424"/>
                </a:xfrm>
                <a:custGeom>
                  <a:avLst/>
                  <a:gdLst/>
                  <a:ahLst/>
                  <a:cxnLst>
                    <a:cxn ang="0">
                      <a:pos x="497" y="10"/>
                    </a:cxn>
                    <a:cxn ang="0">
                      <a:pos x="463" y="4"/>
                    </a:cxn>
                    <a:cxn ang="0">
                      <a:pos x="372" y="0"/>
                    </a:cxn>
                    <a:cxn ang="0">
                      <a:pos x="318" y="4"/>
                    </a:cxn>
                    <a:cxn ang="0">
                      <a:pos x="52" y="122"/>
                    </a:cxn>
                    <a:cxn ang="0">
                      <a:pos x="27" y="136"/>
                    </a:cxn>
                    <a:cxn ang="0">
                      <a:pos x="11" y="152"/>
                    </a:cxn>
                    <a:cxn ang="0">
                      <a:pos x="2" y="171"/>
                    </a:cxn>
                    <a:cxn ang="0">
                      <a:pos x="0" y="193"/>
                    </a:cxn>
                    <a:cxn ang="0">
                      <a:pos x="7" y="217"/>
                    </a:cxn>
                    <a:cxn ang="0">
                      <a:pos x="22" y="238"/>
                    </a:cxn>
                    <a:cxn ang="0">
                      <a:pos x="44" y="250"/>
                    </a:cxn>
                    <a:cxn ang="0">
                      <a:pos x="69" y="253"/>
                    </a:cxn>
                    <a:cxn ang="0">
                      <a:pos x="96" y="250"/>
                    </a:cxn>
                    <a:cxn ang="0">
                      <a:pos x="142" y="235"/>
                    </a:cxn>
                    <a:cxn ang="0">
                      <a:pos x="160" y="769"/>
                    </a:cxn>
                    <a:cxn ang="0">
                      <a:pos x="161" y="788"/>
                    </a:cxn>
                    <a:cxn ang="0">
                      <a:pos x="168" y="807"/>
                    </a:cxn>
                    <a:cxn ang="0">
                      <a:pos x="181" y="822"/>
                    </a:cxn>
                    <a:cxn ang="0">
                      <a:pos x="199" y="834"/>
                    </a:cxn>
                    <a:cxn ang="0">
                      <a:pos x="221" y="841"/>
                    </a:cxn>
                    <a:cxn ang="0">
                      <a:pos x="243" y="843"/>
                    </a:cxn>
                    <a:cxn ang="0">
                      <a:pos x="266" y="840"/>
                    </a:cxn>
                    <a:cxn ang="0">
                      <a:pos x="285" y="832"/>
                    </a:cxn>
                    <a:cxn ang="0">
                      <a:pos x="301" y="819"/>
                    </a:cxn>
                    <a:cxn ang="0">
                      <a:pos x="312" y="802"/>
                    </a:cxn>
                    <a:cxn ang="0">
                      <a:pos x="498" y="799"/>
                    </a:cxn>
                    <a:cxn ang="0">
                      <a:pos x="507" y="818"/>
                    </a:cxn>
                    <a:cxn ang="0">
                      <a:pos x="521" y="832"/>
                    </a:cxn>
                    <a:cxn ang="0">
                      <a:pos x="540" y="842"/>
                    </a:cxn>
                    <a:cxn ang="0">
                      <a:pos x="562" y="847"/>
                    </a:cxn>
                    <a:cxn ang="0">
                      <a:pos x="585" y="846"/>
                    </a:cxn>
                    <a:cxn ang="0">
                      <a:pos x="607" y="841"/>
                    </a:cxn>
                    <a:cxn ang="0">
                      <a:pos x="627" y="830"/>
                    </a:cxn>
                    <a:cxn ang="0">
                      <a:pos x="641" y="815"/>
                    </a:cxn>
                    <a:cxn ang="0">
                      <a:pos x="650" y="797"/>
                    </a:cxn>
                    <a:cxn ang="0">
                      <a:pos x="653" y="779"/>
                    </a:cxn>
                    <a:cxn ang="0">
                      <a:pos x="529" y="178"/>
                    </a:cxn>
                    <a:cxn ang="0">
                      <a:pos x="715" y="256"/>
                    </a:cxn>
                    <a:cxn ang="0">
                      <a:pos x="743" y="261"/>
                    </a:cxn>
                    <a:cxn ang="0">
                      <a:pos x="770" y="260"/>
                    </a:cxn>
                    <a:cxn ang="0">
                      <a:pos x="793" y="250"/>
                    </a:cxn>
                    <a:cxn ang="0">
                      <a:pos x="810" y="231"/>
                    </a:cxn>
                    <a:cxn ang="0">
                      <a:pos x="820" y="207"/>
                    </a:cxn>
                    <a:cxn ang="0">
                      <a:pos x="821" y="185"/>
                    </a:cxn>
                    <a:cxn ang="0">
                      <a:pos x="813" y="164"/>
                    </a:cxn>
                    <a:cxn ang="0">
                      <a:pos x="799" y="146"/>
                    </a:cxn>
                    <a:cxn ang="0">
                      <a:pos x="777" y="132"/>
                    </a:cxn>
                  </a:cxnLst>
                  <a:rect l="0" t="0" r="r" b="b"/>
                  <a:pathLst>
                    <a:path w="821" h="847">
                      <a:moveTo>
                        <a:pt x="768" y="128"/>
                      </a:moveTo>
                      <a:lnTo>
                        <a:pt x="504" y="13"/>
                      </a:lnTo>
                      <a:lnTo>
                        <a:pt x="497" y="10"/>
                      </a:lnTo>
                      <a:lnTo>
                        <a:pt x="488" y="8"/>
                      </a:lnTo>
                      <a:lnTo>
                        <a:pt x="477" y="6"/>
                      </a:lnTo>
                      <a:lnTo>
                        <a:pt x="463" y="4"/>
                      </a:lnTo>
                      <a:lnTo>
                        <a:pt x="435" y="2"/>
                      </a:lnTo>
                      <a:lnTo>
                        <a:pt x="404" y="0"/>
                      </a:lnTo>
                      <a:lnTo>
                        <a:pt x="372" y="0"/>
                      </a:lnTo>
                      <a:lnTo>
                        <a:pt x="343" y="1"/>
                      </a:lnTo>
                      <a:lnTo>
                        <a:pt x="330" y="3"/>
                      </a:lnTo>
                      <a:lnTo>
                        <a:pt x="318" y="4"/>
                      </a:lnTo>
                      <a:lnTo>
                        <a:pt x="308" y="7"/>
                      </a:lnTo>
                      <a:lnTo>
                        <a:pt x="301" y="9"/>
                      </a:lnTo>
                      <a:lnTo>
                        <a:pt x="52" y="122"/>
                      </a:lnTo>
                      <a:lnTo>
                        <a:pt x="43" y="126"/>
                      </a:lnTo>
                      <a:lnTo>
                        <a:pt x="35" y="131"/>
                      </a:lnTo>
                      <a:lnTo>
                        <a:pt x="27" y="136"/>
                      </a:lnTo>
                      <a:lnTo>
                        <a:pt x="21" y="141"/>
                      </a:lnTo>
                      <a:lnTo>
                        <a:pt x="16" y="146"/>
                      </a:lnTo>
                      <a:lnTo>
                        <a:pt x="11" y="152"/>
                      </a:lnTo>
                      <a:lnTo>
                        <a:pt x="7" y="158"/>
                      </a:lnTo>
                      <a:lnTo>
                        <a:pt x="4" y="165"/>
                      </a:lnTo>
                      <a:lnTo>
                        <a:pt x="2" y="171"/>
                      </a:lnTo>
                      <a:lnTo>
                        <a:pt x="0" y="178"/>
                      </a:lnTo>
                      <a:lnTo>
                        <a:pt x="0" y="186"/>
                      </a:lnTo>
                      <a:lnTo>
                        <a:pt x="0" y="193"/>
                      </a:lnTo>
                      <a:lnTo>
                        <a:pt x="2" y="201"/>
                      </a:lnTo>
                      <a:lnTo>
                        <a:pt x="4" y="209"/>
                      </a:lnTo>
                      <a:lnTo>
                        <a:pt x="7" y="217"/>
                      </a:lnTo>
                      <a:lnTo>
                        <a:pt x="12" y="225"/>
                      </a:lnTo>
                      <a:lnTo>
                        <a:pt x="17" y="232"/>
                      </a:lnTo>
                      <a:lnTo>
                        <a:pt x="22" y="238"/>
                      </a:lnTo>
                      <a:lnTo>
                        <a:pt x="29" y="243"/>
                      </a:lnTo>
                      <a:lnTo>
                        <a:pt x="37" y="247"/>
                      </a:lnTo>
                      <a:lnTo>
                        <a:pt x="44" y="250"/>
                      </a:lnTo>
                      <a:lnTo>
                        <a:pt x="52" y="252"/>
                      </a:lnTo>
                      <a:lnTo>
                        <a:pt x="60" y="253"/>
                      </a:lnTo>
                      <a:lnTo>
                        <a:pt x="69" y="253"/>
                      </a:lnTo>
                      <a:lnTo>
                        <a:pt x="78" y="253"/>
                      </a:lnTo>
                      <a:lnTo>
                        <a:pt x="87" y="252"/>
                      </a:lnTo>
                      <a:lnTo>
                        <a:pt x="96" y="250"/>
                      </a:lnTo>
                      <a:lnTo>
                        <a:pt x="105" y="248"/>
                      </a:lnTo>
                      <a:lnTo>
                        <a:pt x="125" y="242"/>
                      </a:lnTo>
                      <a:lnTo>
                        <a:pt x="142" y="235"/>
                      </a:lnTo>
                      <a:lnTo>
                        <a:pt x="279" y="175"/>
                      </a:lnTo>
                      <a:lnTo>
                        <a:pt x="162" y="763"/>
                      </a:lnTo>
                      <a:lnTo>
                        <a:pt x="160" y="769"/>
                      </a:lnTo>
                      <a:lnTo>
                        <a:pt x="160" y="775"/>
                      </a:lnTo>
                      <a:lnTo>
                        <a:pt x="160" y="782"/>
                      </a:lnTo>
                      <a:lnTo>
                        <a:pt x="161" y="788"/>
                      </a:lnTo>
                      <a:lnTo>
                        <a:pt x="163" y="794"/>
                      </a:lnTo>
                      <a:lnTo>
                        <a:pt x="165" y="800"/>
                      </a:lnTo>
                      <a:lnTo>
                        <a:pt x="168" y="807"/>
                      </a:lnTo>
                      <a:lnTo>
                        <a:pt x="172" y="812"/>
                      </a:lnTo>
                      <a:lnTo>
                        <a:pt x="176" y="817"/>
                      </a:lnTo>
                      <a:lnTo>
                        <a:pt x="181" y="822"/>
                      </a:lnTo>
                      <a:lnTo>
                        <a:pt x="187" y="826"/>
                      </a:lnTo>
                      <a:lnTo>
                        <a:pt x="193" y="830"/>
                      </a:lnTo>
                      <a:lnTo>
                        <a:pt x="199" y="834"/>
                      </a:lnTo>
                      <a:lnTo>
                        <a:pt x="206" y="837"/>
                      </a:lnTo>
                      <a:lnTo>
                        <a:pt x="213" y="839"/>
                      </a:lnTo>
                      <a:lnTo>
                        <a:pt x="221" y="841"/>
                      </a:lnTo>
                      <a:lnTo>
                        <a:pt x="228" y="843"/>
                      </a:lnTo>
                      <a:lnTo>
                        <a:pt x="236" y="843"/>
                      </a:lnTo>
                      <a:lnTo>
                        <a:pt x="243" y="843"/>
                      </a:lnTo>
                      <a:lnTo>
                        <a:pt x="251" y="843"/>
                      </a:lnTo>
                      <a:lnTo>
                        <a:pt x="259" y="842"/>
                      </a:lnTo>
                      <a:lnTo>
                        <a:pt x="266" y="840"/>
                      </a:lnTo>
                      <a:lnTo>
                        <a:pt x="273" y="838"/>
                      </a:lnTo>
                      <a:lnTo>
                        <a:pt x="279" y="835"/>
                      </a:lnTo>
                      <a:lnTo>
                        <a:pt x="285" y="832"/>
                      </a:lnTo>
                      <a:lnTo>
                        <a:pt x="291" y="828"/>
                      </a:lnTo>
                      <a:lnTo>
                        <a:pt x="296" y="824"/>
                      </a:lnTo>
                      <a:lnTo>
                        <a:pt x="301" y="819"/>
                      </a:lnTo>
                      <a:lnTo>
                        <a:pt x="305" y="814"/>
                      </a:lnTo>
                      <a:lnTo>
                        <a:pt x="309" y="809"/>
                      </a:lnTo>
                      <a:lnTo>
                        <a:pt x="312" y="802"/>
                      </a:lnTo>
                      <a:lnTo>
                        <a:pt x="314" y="796"/>
                      </a:lnTo>
                      <a:lnTo>
                        <a:pt x="405" y="345"/>
                      </a:lnTo>
                      <a:lnTo>
                        <a:pt x="498" y="799"/>
                      </a:lnTo>
                      <a:lnTo>
                        <a:pt x="500" y="807"/>
                      </a:lnTo>
                      <a:lnTo>
                        <a:pt x="503" y="812"/>
                      </a:lnTo>
                      <a:lnTo>
                        <a:pt x="507" y="818"/>
                      </a:lnTo>
                      <a:lnTo>
                        <a:pt x="511" y="823"/>
                      </a:lnTo>
                      <a:lnTo>
                        <a:pt x="516" y="828"/>
                      </a:lnTo>
                      <a:lnTo>
                        <a:pt x="521" y="832"/>
                      </a:lnTo>
                      <a:lnTo>
                        <a:pt x="527" y="836"/>
                      </a:lnTo>
                      <a:lnTo>
                        <a:pt x="533" y="839"/>
                      </a:lnTo>
                      <a:lnTo>
                        <a:pt x="540" y="842"/>
                      </a:lnTo>
                      <a:lnTo>
                        <a:pt x="548" y="844"/>
                      </a:lnTo>
                      <a:lnTo>
                        <a:pt x="555" y="846"/>
                      </a:lnTo>
                      <a:lnTo>
                        <a:pt x="562" y="847"/>
                      </a:lnTo>
                      <a:lnTo>
                        <a:pt x="569" y="847"/>
                      </a:lnTo>
                      <a:lnTo>
                        <a:pt x="577" y="847"/>
                      </a:lnTo>
                      <a:lnTo>
                        <a:pt x="585" y="846"/>
                      </a:lnTo>
                      <a:lnTo>
                        <a:pt x="592" y="845"/>
                      </a:lnTo>
                      <a:lnTo>
                        <a:pt x="600" y="843"/>
                      </a:lnTo>
                      <a:lnTo>
                        <a:pt x="607" y="841"/>
                      </a:lnTo>
                      <a:lnTo>
                        <a:pt x="614" y="837"/>
                      </a:lnTo>
                      <a:lnTo>
                        <a:pt x="620" y="834"/>
                      </a:lnTo>
                      <a:lnTo>
                        <a:pt x="627" y="830"/>
                      </a:lnTo>
                      <a:lnTo>
                        <a:pt x="632" y="825"/>
                      </a:lnTo>
                      <a:lnTo>
                        <a:pt x="637" y="821"/>
                      </a:lnTo>
                      <a:lnTo>
                        <a:pt x="641" y="815"/>
                      </a:lnTo>
                      <a:lnTo>
                        <a:pt x="645" y="810"/>
                      </a:lnTo>
                      <a:lnTo>
                        <a:pt x="648" y="803"/>
                      </a:lnTo>
                      <a:lnTo>
                        <a:pt x="650" y="797"/>
                      </a:lnTo>
                      <a:lnTo>
                        <a:pt x="652" y="791"/>
                      </a:lnTo>
                      <a:lnTo>
                        <a:pt x="653" y="785"/>
                      </a:lnTo>
                      <a:lnTo>
                        <a:pt x="653" y="779"/>
                      </a:lnTo>
                      <a:lnTo>
                        <a:pt x="652" y="772"/>
                      </a:lnTo>
                      <a:lnTo>
                        <a:pt x="651" y="766"/>
                      </a:lnTo>
                      <a:lnTo>
                        <a:pt x="529" y="178"/>
                      </a:lnTo>
                      <a:lnTo>
                        <a:pt x="677" y="243"/>
                      </a:lnTo>
                      <a:lnTo>
                        <a:pt x="696" y="250"/>
                      </a:lnTo>
                      <a:lnTo>
                        <a:pt x="715" y="256"/>
                      </a:lnTo>
                      <a:lnTo>
                        <a:pt x="724" y="259"/>
                      </a:lnTo>
                      <a:lnTo>
                        <a:pt x="734" y="260"/>
                      </a:lnTo>
                      <a:lnTo>
                        <a:pt x="743" y="261"/>
                      </a:lnTo>
                      <a:lnTo>
                        <a:pt x="752" y="262"/>
                      </a:lnTo>
                      <a:lnTo>
                        <a:pt x="761" y="261"/>
                      </a:lnTo>
                      <a:lnTo>
                        <a:pt x="770" y="260"/>
                      </a:lnTo>
                      <a:lnTo>
                        <a:pt x="778" y="258"/>
                      </a:lnTo>
                      <a:lnTo>
                        <a:pt x="786" y="254"/>
                      </a:lnTo>
                      <a:lnTo>
                        <a:pt x="793" y="250"/>
                      </a:lnTo>
                      <a:lnTo>
                        <a:pt x="799" y="245"/>
                      </a:lnTo>
                      <a:lnTo>
                        <a:pt x="805" y="238"/>
                      </a:lnTo>
                      <a:lnTo>
                        <a:pt x="810" y="231"/>
                      </a:lnTo>
                      <a:lnTo>
                        <a:pt x="814" y="223"/>
                      </a:lnTo>
                      <a:lnTo>
                        <a:pt x="817" y="215"/>
                      </a:lnTo>
                      <a:lnTo>
                        <a:pt x="820" y="207"/>
                      </a:lnTo>
                      <a:lnTo>
                        <a:pt x="821" y="199"/>
                      </a:lnTo>
                      <a:lnTo>
                        <a:pt x="821" y="192"/>
                      </a:lnTo>
                      <a:lnTo>
                        <a:pt x="821" y="185"/>
                      </a:lnTo>
                      <a:lnTo>
                        <a:pt x="819" y="177"/>
                      </a:lnTo>
                      <a:lnTo>
                        <a:pt x="817" y="170"/>
                      </a:lnTo>
                      <a:lnTo>
                        <a:pt x="813" y="164"/>
                      </a:lnTo>
                      <a:lnTo>
                        <a:pt x="809" y="158"/>
                      </a:lnTo>
                      <a:lnTo>
                        <a:pt x="804" y="152"/>
                      </a:lnTo>
                      <a:lnTo>
                        <a:pt x="799" y="146"/>
                      </a:lnTo>
                      <a:lnTo>
                        <a:pt x="792" y="141"/>
                      </a:lnTo>
                      <a:lnTo>
                        <a:pt x="785" y="137"/>
                      </a:lnTo>
                      <a:lnTo>
                        <a:pt x="777" y="132"/>
                      </a:lnTo>
                      <a:lnTo>
                        <a:pt x="768" y="128"/>
                      </a:lnTo>
                      <a:close/>
                    </a:path>
                  </a:pathLst>
                </a:custGeom>
                <a:solidFill>
                  <a:schemeClr val="tx2"/>
                </a:solidFill>
                <a:ln w="9525">
                  <a:noFill/>
                  <a:round/>
                  <a:headEnd/>
                  <a:tailEnd/>
                </a:ln>
              </p:spPr>
              <p:txBody>
                <a:bodyPr/>
                <a:lstStyle/>
                <a:p>
                  <a:endParaRPr lang="en-US" dirty="0"/>
                </a:p>
              </p:txBody>
            </p:sp>
            <p:sp>
              <p:nvSpPr>
                <p:cNvPr id="57" name="Freeform 13"/>
                <p:cNvSpPr>
                  <a:spLocks/>
                </p:cNvSpPr>
                <p:nvPr/>
              </p:nvSpPr>
              <p:spPr bwMode="auto">
                <a:xfrm>
                  <a:off x="2165" y="1253"/>
                  <a:ext cx="138" cy="133"/>
                </a:xfrm>
                <a:custGeom>
                  <a:avLst/>
                  <a:gdLst/>
                  <a:ahLst/>
                  <a:cxnLst>
                    <a:cxn ang="0">
                      <a:pos x="275" y="148"/>
                    </a:cxn>
                    <a:cxn ang="0">
                      <a:pos x="268" y="173"/>
                    </a:cxn>
                    <a:cxn ang="0">
                      <a:pos x="258" y="197"/>
                    </a:cxn>
                    <a:cxn ang="0">
                      <a:pos x="243" y="218"/>
                    </a:cxn>
                    <a:cxn ang="0">
                      <a:pos x="225" y="235"/>
                    </a:cxn>
                    <a:cxn ang="0">
                      <a:pos x="203" y="249"/>
                    </a:cxn>
                    <a:cxn ang="0">
                      <a:pos x="178" y="259"/>
                    </a:cxn>
                    <a:cxn ang="0">
                      <a:pos x="152" y="264"/>
                    </a:cxn>
                    <a:cxn ang="0">
                      <a:pos x="124" y="265"/>
                    </a:cxn>
                    <a:cxn ang="0">
                      <a:pos x="98" y="260"/>
                    </a:cxn>
                    <a:cxn ang="0">
                      <a:pos x="74" y="251"/>
                    </a:cxn>
                    <a:cxn ang="0">
                      <a:pos x="51" y="237"/>
                    </a:cxn>
                    <a:cxn ang="0">
                      <a:pos x="33" y="220"/>
                    </a:cxn>
                    <a:cxn ang="0">
                      <a:pos x="18" y="200"/>
                    </a:cxn>
                    <a:cxn ang="0">
                      <a:pos x="7" y="176"/>
                    </a:cxn>
                    <a:cxn ang="0">
                      <a:pos x="1" y="151"/>
                    </a:cxn>
                    <a:cxn ang="0">
                      <a:pos x="0" y="125"/>
                    </a:cxn>
                    <a:cxn ang="0">
                      <a:pos x="5" y="98"/>
                    </a:cxn>
                    <a:cxn ang="0">
                      <a:pos x="15" y="74"/>
                    </a:cxn>
                    <a:cxn ang="0">
                      <a:pos x="29" y="52"/>
                    </a:cxn>
                    <a:cxn ang="0">
                      <a:pos x="47" y="32"/>
                    </a:cxn>
                    <a:cxn ang="0">
                      <a:pos x="70" y="17"/>
                    </a:cxn>
                    <a:cxn ang="0">
                      <a:pos x="95" y="7"/>
                    </a:cxn>
                    <a:cxn ang="0">
                      <a:pos x="122" y="1"/>
                    </a:cxn>
                    <a:cxn ang="0">
                      <a:pos x="151" y="0"/>
                    </a:cxn>
                    <a:cxn ang="0">
                      <a:pos x="178" y="5"/>
                    </a:cxn>
                    <a:cxn ang="0">
                      <a:pos x="204" y="15"/>
                    </a:cxn>
                    <a:cxn ang="0">
                      <a:pos x="226" y="30"/>
                    </a:cxn>
                    <a:cxn ang="0">
                      <a:pos x="245" y="49"/>
                    </a:cxn>
                    <a:cxn ang="0">
                      <a:pos x="259" y="70"/>
                    </a:cxn>
                    <a:cxn ang="0">
                      <a:pos x="270" y="94"/>
                    </a:cxn>
                    <a:cxn ang="0">
                      <a:pos x="276" y="121"/>
                    </a:cxn>
                  </a:cxnLst>
                  <a:rect l="0" t="0" r="r" b="b"/>
                  <a:pathLst>
                    <a:path w="276" h="265">
                      <a:moveTo>
                        <a:pt x="276" y="134"/>
                      </a:moveTo>
                      <a:lnTo>
                        <a:pt x="275" y="148"/>
                      </a:lnTo>
                      <a:lnTo>
                        <a:pt x="272" y="161"/>
                      </a:lnTo>
                      <a:lnTo>
                        <a:pt x="268" y="173"/>
                      </a:lnTo>
                      <a:lnTo>
                        <a:pt x="264" y="185"/>
                      </a:lnTo>
                      <a:lnTo>
                        <a:pt x="258" y="197"/>
                      </a:lnTo>
                      <a:lnTo>
                        <a:pt x="251" y="208"/>
                      </a:lnTo>
                      <a:lnTo>
                        <a:pt x="243" y="218"/>
                      </a:lnTo>
                      <a:lnTo>
                        <a:pt x="234" y="227"/>
                      </a:lnTo>
                      <a:lnTo>
                        <a:pt x="225" y="235"/>
                      </a:lnTo>
                      <a:lnTo>
                        <a:pt x="214" y="243"/>
                      </a:lnTo>
                      <a:lnTo>
                        <a:pt x="203" y="249"/>
                      </a:lnTo>
                      <a:lnTo>
                        <a:pt x="190" y="254"/>
                      </a:lnTo>
                      <a:lnTo>
                        <a:pt x="178" y="259"/>
                      </a:lnTo>
                      <a:lnTo>
                        <a:pt x="165" y="262"/>
                      </a:lnTo>
                      <a:lnTo>
                        <a:pt x="152" y="264"/>
                      </a:lnTo>
                      <a:lnTo>
                        <a:pt x="139" y="265"/>
                      </a:lnTo>
                      <a:lnTo>
                        <a:pt x="124" y="265"/>
                      </a:lnTo>
                      <a:lnTo>
                        <a:pt x="111" y="263"/>
                      </a:lnTo>
                      <a:lnTo>
                        <a:pt x="98" y="260"/>
                      </a:lnTo>
                      <a:lnTo>
                        <a:pt x="86" y="256"/>
                      </a:lnTo>
                      <a:lnTo>
                        <a:pt x="74" y="251"/>
                      </a:lnTo>
                      <a:lnTo>
                        <a:pt x="63" y="244"/>
                      </a:lnTo>
                      <a:lnTo>
                        <a:pt x="51" y="237"/>
                      </a:lnTo>
                      <a:lnTo>
                        <a:pt x="42" y="229"/>
                      </a:lnTo>
                      <a:lnTo>
                        <a:pt x="33" y="220"/>
                      </a:lnTo>
                      <a:lnTo>
                        <a:pt x="25" y="211"/>
                      </a:lnTo>
                      <a:lnTo>
                        <a:pt x="18" y="200"/>
                      </a:lnTo>
                      <a:lnTo>
                        <a:pt x="12" y="188"/>
                      </a:lnTo>
                      <a:lnTo>
                        <a:pt x="7" y="176"/>
                      </a:lnTo>
                      <a:lnTo>
                        <a:pt x="4" y="164"/>
                      </a:lnTo>
                      <a:lnTo>
                        <a:pt x="1" y="151"/>
                      </a:lnTo>
                      <a:lnTo>
                        <a:pt x="0" y="138"/>
                      </a:lnTo>
                      <a:lnTo>
                        <a:pt x="0" y="125"/>
                      </a:lnTo>
                      <a:lnTo>
                        <a:pt x="2" y="111"/>
                      </a:lnTo>
                      <a:lnTo>
                        <a:pt x="5" y="98"/>
                      </a:lnTo>
                      <a:lnTo>
                        <a:pt x="9" y="85"/>
                      </a:lnTo>
                      <a:lnTo>
                        <a:pt x="15" y="74"/>
                      </a:lnTo>
                      <a:lnTo>
                        <a:pt x="21" y="62"/>
                      </a:lnTo>
                      <a:lnTo>
                        <a:pt x="29" y="52"/>
                      </a:lnTo>
                      <a:lnTo>
                        <a:pt x="38" y="42"/>
                      </a:lnTo>
                      <a:lnTo>
                        <a:pt x="47" y="32"/>
                      </a:lnTo>
                      <a:lnTo>
                        <a:pt x="59" y="24"/>
                      </a:lnTo>
                      <a:lnTo>
                        <a:pt x="70" y="17"/>
                      </a:lnTo>
                      <a:lnTo>
                        <a:pt x="82" y="12"/>
                      </a:lnTo>
                      <a:lnTo>
                        <a:pt x="95" y="7"/>
                      </a:lnTo>
                      <a:lnTo>
                        <a:pt x="108" y="3"/>
                      </a:lnTo>
                      <a:lnTo>
                        <a:pt x="122" y="1"/>
                      </a:lnTo>
                      <a:lnTo>
                        <a:pt x="137" y="0"/>
                      </a:lnTo>
                      <a:lnTo>
                        <a:pt x="151" y="0"/>
                      </a:lnTo>
                      <a:lnTo>
                        <a:pt x="165" y="2"/>
                      </a:lnTo>
                      <a:lnTo>
                        <a:pt x="178" y="5"/>
                      </a:lnTo>
                      <a:lnTo>
                        <a:pt x="191" y="10"/>
                      </a:lnTo>
                      <a:lnTo>
                        <a:pt x="204" y="15"/>
                      </a:lnTo>
                      <a:lnTo>
                        <a:pt x="216" y="22"/>
                      </a:lnTo>
                      <a:lnTo>
                        <a:pt x="226" y="30"/>
                      </a:lnTo>
                      <a:lnTo>
                        <a:pt x="236" y="38"/>
                      </a:lnTo>
                      <a:lnTo>
                        <a:pt x="245" y="49"/>
                      </a:lnTo>
                      <a:lnTo>
                        <a:pt x="253" y="59"/>
                      </a:lnTo>
                      <a:lnTo>
                        <a:pt x="259" y="70"/>
                      </a:lnTo>
                      <a:lnTo>
                        <a:pt x="265" y="82"/>
                      </a:lnTo>
                      <a:lnTo>
                        <a:pt x="270" y="94"/>
                      </a:lnTo>
                      <a:lnTo>
                        <a:pt x="273" y="107"/>
                      </a:lnTo>
                      <a:lnTo>
                        <a:pt x="276" y="121"/>
                      </a:lnTo>
                      <a:lnTo>
                        <a:pt x="276" y="134"/>
                      </a:lnTo>
                      <a:close/>
                    </a:path>
                  </a:pathLst>
                </a:custGeom>
                <a:solidFill>
                  <a:schemeClr val="tx2"/>
                </a:solidFill>
                <a:ln w="9525">
                  <a:noFill/>
                  <a:round/>
                  <a:headEnd/>
                  <a:tailEnd/>
                </a:ln>
              </p:spPr>
              <p:txBody>
                <a:bodyPr/>
                <a:lstStyle/>
                <a:p>
                  <a:endParaRPr lang="en-US" dirty="0"/>
                </a:p>
              </p:txBody>
            </p:sp>
          </p:grpSp>
        </p:grpSp>
      </p:grpSp>
      <p:pic>
        <p:nvPicPr>
          <p:cNvPr id="9" name="Picture 8" descr="single man crop.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0368" y="3645024"/>
            <a:ext cx="4731062" cy="2340259"/>
          </a:xfrm>
          <a:prstGeom prst="roundRect">
            <a:avLst>
              <a:gd name="adj" fmla="val 5148"/>
            </a:avLst>
          </a:prstGeom>
          <a:solidFill>
            <a:srgbClr val="FFFFFF">
              <a:shade val="85000"/>
            </a:srgbClr>
          </a:solidFill>
          <a:ln>
            <a:noFill/>
          </a:ln>
          <a:effectLst/>
        </p:spPr>
      </p:pic>
      <p:pic>
        <p:nvPicPr>
          <p:cNvPr id="4" name="Picture 3" descr="GettyImages_10456668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548" y="3645024"/>
            <a:ext cx="3115784" cy="234026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6808165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8" name="Picture 16" descr="GENENCOR"/>
          <p:cNvPicPr>
            <a:picLocks noChangeAspect="1" noChangeArrowheads="1"/>
          </p:cNvPicPr>
          <p:nvPr/>
        </p:nvPicPr>
        <p:blipFill>
          <a:blip r:embed="rId2"/>
          <a:srcRect/>
          <a:stretch>
            <a:fillRect/>
          </a:stretch>
        </p:blipFill>
        <p:spPr bwMode="auto">
          <a:xfrm>
            <a:off x="5368788" y="1092765"/>
            <a:ext cx="3566982" cy="1120033"/>
          </a:xfrm>
          <a:prstGeom prst="rect">
            <a:avLst/>
          </a:prstGeom>
          <a:noFill/>
        </p:spPr>
      </p:pic>
      <p:sp>
        <p:nvSpPr>
          <p:cNvPr id="2" name="Title 1"/>
          <p:cNvSpPr>
            <a:spLocks noGrp="1"/>
          </p:cNvSpPr>
          <p:nvPr>
            <p:ph type="title"/>
          </p:nvPr>
        </p:nvSpPr>
        <p:spPr>
          <a:xfrm>
            <a:off x="576263" y="-419567"/>
            <a:ext cx="8229600" cy="1143000"/>
          </a:xfrm>
        </p:spPr>
        <p:txBody>
          <a:bodyPr/>
          <a:lstStyle/>
          <a:p>
            <a:r>
              <a:rPr lang="en-US" dirty="0" smtClean="0">
                <a:solidFill>
                  <a:schemeClr val="bg1"/>
                </a:solidFill>
              </a:rPr>
              <a:t>Who is DuPont Industrial Biosciences?</a:t>
            </a:r>
            <a:endParaRPr lang="en-US" dirty="0">
              <a:solidFill>
                <a:schemeClr val="bg1"/>
              </a:solidFill>
            </a:endParaRPr>
          </a:p>
        </p:txBody>
      </p:sp>
      <p:pic>
        <p:nvPicPr>
          <p:cNvPr id="44034" name="Picture 2" descr="File:Corning Incorporated Logo.svg">
            <a:hlinkClick r:id="rId3"/>
          </p:cNvPr>
          <p:cNvPicPr>
            <a:picLocks noChangeAspect="1" noChangeArrowheads="1"/>
          </p:cNvPicPr>
          <p:nvPr/>
        </p:nvPicPr>
        <p:blipFill>
          <a:blip r:embed="rId4"/>
          <a:srcRect/>
          <a:stretch>
            <a:fillRect/>
          </a:stretch>
        </p:blipFill>
        <p:spPr bwMode="auto">
          <a:xfrm>
            <a:off x="3123529" y="1383388"/>
            <a:ext cx="2453489" cy="335875"/>
          </a:xfrm>
          <a:prstGeom prst="rect">
            <a:avLst/>
          </a:prstGeom>
          <a:noFill/>
        </p:spPr>
      </p:pic>
      <p:sp>
        <p:nvSpPr>
          <p:cNvPr id="8" name="Rectangle 7"/>
          <p:cNvSpPr/>
          <p:nvPr/>
        </p:nvSpPr>
        <p:spPr>
          <a:xfrm>
            <a:off x="291194" y="1228560"/>
            <a:ext cx="4572000" cy="861774"/>
          </a:xfrm>
          <a:prstGeom prst="rect">
            <a:avLst/>
          </a:prstGeom>
        </p:spPr>
        <p:txBody>
          <a:bodyPr>
            <a:spAutoFit/>
          </a:bodyPr>
          <a:lstStyle/>
          <a:p>
            <a:r>
              <a:rPr lang="en-US" sz="3200" b="1" dirty="0" smtClean="0">
                <a:hlinkClick r:id="rId5" action="ppaction://hlinkfile"/>
              </a:rPr>
              <a:t>Genentech</a:t>
            </a:r>
          </a:p>
          <a:p>
            <a:endParaRPr lang="en-US" dirty="0"/>
          </a:p>
        </p:txBody>
      </p:sp>
      <p:sp>
        <p:nvSpPr>
          <p:cNvPr id="9" name="TextBox 8"/>
          <p:cNvSpPr txBox="1"/>
          <p:nvPr/>
        </p:nvSpPr>
        <p:spPr>
          <a:xfrm>
            <a:off x="2555372" y="1301911"/>
            <a:ext cx="556788" cy="523220"/>
          </a:xfrm>
          <a:prstGeom prst="rect">
            <a:avLst/>
          </a:prstGeom>
          <a:noFill/>
        </p:spPr>
        <p:txBody>
          <a:bodyPr wrap="square" rtlCol="0">
            <a:spAutoFit/>
          </a:bodyPr>
          <a:lstStyle/>
          <a:p>
            <a:r>
              <a:rPr lang="en-US" sz="2800" dirty="0" smtClean="0"/>
              <a:t>&amp;</a:t>
            </a:r>
          </a:p>
        </p:txBody>
      </p:sp>
      <p:pic>
        <p:nvPicPr>
          <p:cNvPr id="44036" name="Picture 4" descr="http://www.sssmre.org/a-e-staley-manufacturing-company.jpg"/>
          <p:cNvPicPr>
            <a:picLocks noChangeAspect="1" noChangeArrowheads="1"/>
          </p:cNvPicPr>
          <p:nvPr/>
        </p:nvPicPr>
        <p:blipFill>
          <a:blip r:embed="rId6"/>
          <a:srcRect/>
          <a:stretch>
            <a:fillRect/>
          </a:stretch>
        </p:blipFill>
        <p:spPr bwMode="auto">
          <a:xfrm>
            <a:off x="832919" y="2268663"/>
            <a:ext cx="2028825" cy="857251"/>
          </a:xfrm>
          <a:prstGeom prst="rect">
            <a:avLst/>
          </a:prstGeom>
          <a:noFill/>
        </p:spPr>
      </p:pic>
      <p:pic>
        <p:nvPicPr>
          <p:cNvPr id="44038" name="Picture 6" descr="http://www.steves-digicams.com/Kodak-logo.jpg"/>
          <p:cNvPicPr>
            <a:picLocks noChangeAspect="1" noChangeArrowheads="1"/>
          </p:cNvPicPr>
          <p:nvPr/>
        </p:nvPicPr>
        <p:blipFill>
          <a:blip r:embed="rId7"/>
          <a:srcRect/>
          <a:stretch>
            <a:fillRect/>
          </a:stretch>
        </p:blipFill>
        <p:spPr bwMode="auto">
          <a:xfrm>
            <a:off x="4213006" y="1947223"/>
            <a:ext cx="1626479" cy="1456880"/>
          </a:xfrm>
          <a:prstGeom prst="rect">
            <a:avLst/>
          </a:prstGeom>
          <a:noFill/>
        </p:spPr>
      </p:pic>
      <p:sp>
        <p:nvSpPr>
          <p:cNvPr id="13" name="Rectangle 12"/>
          <p:cNvSpPr/>
          <p:nvPr/>
        </p:nvSpPr>
        <p:spPr>
          <a:xfrm>
            <a:off x="3512741" y="2518723"/>
            <a:ext cx="423514" cy="523220"/>
          </a:xfrm>
          <a:prstGeom prst="rect">
            <a:avLst/>
          </a:prstGeom>
        </p:spPr>
        <p:txBody>
          <a:bodyPr wrap="none">
            <a:spAutoFit/>
          </a:bodyPr>
          <a:lstStyle/>
          <a:p>
            <a:r>
              <a:rPr lang="en-US" sz="2800" dirty="0" smtClean="0"/>
              <a:t>&amp;</a:t>
            </a:r>
          </a:p>
        </p:txBody>
      </p:sp>
      <p:sp>
        <p:nvSpPr>
          <p:cNvPr id="44040" name="AutoShape 8" descr="data:image/jpeg;base64,/9j/4AAQSkZJRgABAQAAAQABAAD/2wCEAAkGBhQPEBUUERQWFBQUGBYWFRQVGBcZGRwUFBkVGxcXHBUYGyceGRokHBQVHy8hIycpLCwsGR4xNTAqNSgsLCkBCQoKDgwOFg8PGiwgHB8pKS8tKiwqLCwuLCwsLCwpLCksLCwsKSwsKSwpKSwsLCwpLCwsKSwpLCksLCwpKSwpKf/AABEIAEQBEwMBIgACEQEDEQH/xAAcAAEAAgMBAQEAAAAAAAAAAAAABgcBBQgDBAL/xABGEAABAwIDBQQFBwoEBwAAAAABAAIDBBEFEiEGBzFBURNhcYEUIjKRsSM1QlKSobIWNERUYnJzgsHwJaLR0hUkQ1Njk7P/xAAYAQEBAQEBAAAAAAAAAAAAAAAAAQMCBP/EACMRAAICAgEEAgMAAAAAAAAAAAABAhEDEhMEITFBIjJDUWH/2gAMAwEAAhEDEQA/ALxRF89dXxwMzyvDG3AzHhc8EHg+hFpvyxo/1iP3rH5ZUf6xH9pWmcbx/ZukWso9paaZ4ZHMx7zezQdTbitmodJp+AiIhQiIgCIiAIiIAiIgCIiAIiIAiIgCIiAIiIAiIgCIl0AREQBERAEREAUV3l/N7/34/wAQUqUV3l/N7v34/wAQXUfKMs30ZU9JRumeGRtzPdwaO5bL8j6z9Xf93+q+jYI/4hD/ADfhKs/ajaaPDYO2mDi3MG2bqfW4aLeU2nSPDhwLIrbK52fon4bUtqaxhhgYHB0jhoC6wHC546KycJ2rpKvSnqIpDza14zfZvcKu8f21jx6B1DRseJpLOaZLNbaMhxu7++KrTGNnarDZQKiN0Lz7EjTobanLI3n3G3Aq8e/27M92OCxqkdSBZVY7qN4j6smlq3AzNbmjk4F7BxBH1hpc87hWaF55RcXTNEzX4zj8FFGJKmRsTCQ0F1/aPALTN3oYaSAKuO5IA48ToOSrbfXj3bVjKdrvVgbdw5GSS3HwAH2iq7khIAuCA4XBOlxwuPdxXohgTimxZ1s03WVD92G0/p1AzM68sNo5OtwNHeYsVMF5mtXRSPYpt/Q0srop6hkcjbXa69xfhyWywbHYa2PtKeRsrLkEtPAjkRyKoHer87T/AMn4V8exW2EmF1Aey5ieR20Y+k3qP2xyPkvTwXG0SzplaXHNsKWhe1lTM2NzwXNBvqAbE6DqvuwnFY6qFk0Lg+N4u1w6H+qp3f1+e0v8GT/6NWGOO0tWUtfAtqqavzeiytlyWzZb6X4fBZxzaimoMvpUrYs98ua+uW1+Hiq43B/pfjH8HLO/zhSeMvwYu+NcmpLLBwTbOkrnllNM2RzRmIbfQXtfULclyo3cX+fz/wABv4ipLvs2klgiip4nFnb5jI4aHs2/RBHC5I8kli+eqKSfEt5WH0zi19SwuGhDLvsehLbgHuK8afevhshsKlre94c0ebnCwVJ7F7HvxScxRvbGGNDnuPGxuBlbzN/cpliO4mZrfkalrz9WRlr9wLeHmtHixx7NkLhpK5kzQ+J7XtPBzCCD5he6rTc/sxU4e6rZVRGPMYy0ghzHeqQS0jTl0Ug3gbatwunzAB00l2xMPC4Grj+yFg4/LWPcpvsSxmGlZnnlZE3q9waPvUbl3t4a029Ivbm1jyPfZUPWVtTiE4MhfUTP0aAL8eTWDRoUsw/ctXytzPMUBP0XkuOvXKbA+a34Yx+zJZalDvNw6YgNqowSbAPOS5PAetbVSZkgcLggg8xqufMY3RYhTi7Y21DQNeycM3kxxBPvVlbmI3swzLKHNc2aYZXgggAiwsdQFnOEUriwidl1lHsV3gUFK4tlqYw8cWNOZwPQht7HxVa7zt5Ukkz6WkeWRM9WWRuhe7mwHk0cyOJ8FENmdhqrEdaeMZAbGV5yt7wDxcfBdRwqrk6Fl0x73cNJt6RbvLHgfBSXDcYhqmZ6eVkrfrMcHD7uCpOt3J10bCWPilPHI0lp8AXaFQ+jrKnDqgmMvp52Gzmkfc5nBw0/0XXFCX1Ys6pRRnYPbFuKU3aWyyMOSZg+i+wOnVpBuFJl5mqdMoREUAWh20weSrpHRQ5c5cwjMbCzXAnUA8h0W+RVOjmUdk0ypqfA5sHe2sqgzsYb5+zcXO9YWFm5R16r87R7WxbQQ+hUAd2xcJB2wMbMsfH1rE31GllKN7h/wmf+X4hVduhcBirL6fJya/ZXpjUo7vyjiEFjVIkuwO7GtocQjnnEPZsa8HJIXOu4ADQsHRTbeThLKnDKgOAuxhex3R7NQbqSmdv1h7wq33sbeQx0z6SF4fNMMr8huGM+kXEcCRoBxWScpzTNCpdma90FbTSN4iaIdNJHBjvHRx0XTGMYm2lgkmf7MbXOPkOHmudd3+BmtxGBgF2xubLIejYzca9S4DxsVYu/HaLJBHSMPrTHPIP/ABMtp5k2W+WO04xCKimllq5i4+tNO/lzfIQB/T3K1N6Gw7YcNp3xNF6NoY8i+sb7Zj5OAdryuqvwfGDR1Ec7QxzozdofwvbQ+XEKV1++apnifFIynLHtLXCx4EeK0mpWtfRD87pdpPQ68MebR1Pybr8BIPYPdzHuXQQXI0egFnG4tZ19Q5trOv1vYrpvYfaQYhQxTfStlkHSRmjvvCx6iHfYqKR3qfO0/wDJ+FeR2JkkwxldAC+xeJ4+JAadJG92mo93f671fnao8GfhVp7nWg4SwHUF0lx5rtzcIJoFXbvdvHYXLZ5LqWQ/KN45D/3G/wBQOPjx3O/GobJVUb2EOa6B5a4cCC9tl8+9Dd36A70imb/yzvaaP+k/w+oeXRQWepe9rGucS2IOawH6LXnM4Duv7l1FKTU0C19wf6X4x/Byzv8AOFJ4y/BixuD/AEvxj+Dlnf5wpPGX4MWX5iejT7i/z+f+A38TlMN7+x0ldAyaBuaWDNdg4ujdxA7wbG3Oyh+4v8/n/gN/E5W/jO0kFE6IVD+z7ZxYxx9nMBexP0dL6nRTK3HJaKcxUldLTyZ4nvikbpdt2uB6Fp+BCsDZ7fXUw2bVsFQzgXtAZJ7vZd15Kzsb2HosQ9eWJrnEWEsZyu+21U9vE3ff8KLHxyZ4ZDlAf7bXDw0cO/ktFOGTs13Bd+zm00GIQ9rTvzNvZwOjmusDlc06g2KpbfPWukxQsJ9WKJgaOheXF3vs33L6NyVa9mIPjF8kkZLhyuw6Hx1IXpvvwV0dbHUgExzRhhPIPjJ08S1xPkuYRUMlA3G4nBmFk9S4AyB4iYTyYGtcbdCS8+QCtpUNum22jw+R8NQcsM7g4Pto2Swbr0aQ1uvVXrDUteAWODgdQWkEW8llnT3bYR6Fa7HqnsKWeRvFscjhb6wabH4L1xDGIadpfNIyNo4lxA+5a3DcagxelmMBLo3dpCXOBbc2sSAdbarJJ+SnM0ALywE3Mjmgu5lzyLu97iV1VguGspoI4om5WMY1oA7gFy3V4e+lldDJpJC7Kf3mEEOHj6pHiF0RsNtvDiFO2zg2ZgDZIibEOAGo6tPIr19Qm0qIiUqn9++EMaaepAs57nQutzGVz2k9bZSPNW7LO1gJcQ0DiSQBZUPvb2yjr544qd2eKAuOcey6U6aHoBceaxwJ7WGe25CvLMRfEL5ZYnOI5XjLdf8AP9yvVUzuKwMummqiPVYOxY7q42L7HmPZHiCrnTO1uEERFiUIiICIb1ad0mFzNY0ucctg0XPEcgqGbgdU03EE4PUMeD7wF1QsLbHlcFRDlsYPWu07KpN+VpFuMI3W4hVOt2IgbzfMQNOoa25PhoujEXT6h+kKI5sbsVDhcRbH60j7dpKQMzrcB3NGth3qlNtXVNfXTTCnnyXyR3jf7DNAeGlzc+5dHJZcRyNO2Cv92mwsUdC11TTxvllJee1ja4tB9lvrDTTl3qVnZWj/AFSn/wDTH/tW1ssrhybdlKX3vbEFksM1JB6jwY5GQs0Dm6scWsHAi4v1sv1uaqZ6WokglhlbFOM7S5jgBIwWNyRpdtvsq5liy75Xrqwc/bzcInkxSdzIZHtIZ6zWOI9nqArO3R0r4sMY2RrmOD36OFjx6FTOyypLI3FRB41VK2VjmSNDmOBa5rhcEHiCFz/tzu4loZ/kI3y08lzGWguLSOLHAXPgefx6GWLKY8jg+wKq3HYfLD6V2sb2XMds7SL2Bva4Wd+VBJMKXso3yWMl8jS61w217K1Viy65HvsCltymFzRV0zpIpIwYWgF7XNBOY6ahS3exsfPiVPEKYMLoXl5Y82zAtLbA2OuqnlkspLI3LYlHM7RieHHKPS4f2Wh726dAMzR5WXi+nr8ReMzKmoeLAZ2vsBztmAaO+y6eyoAtef8Agor/AHXbvHYcHzVOU1EgsGtNwxg5Zubib30Uu2gwCKugdDO3Mx3vDhqHA8iCtmllg5NvYpz1tHumraRxMTfSYuToyM9j9Zhtr3gqNNiqoDlaKuK3JgnYP8tr+S6pshatl1D9olHMFFsvXVrhkgnkP15cwA7yZDfn0KvLdnstLhtF2U5aXukfIQwkhua2lyNTopbZZsucmZzVCiCbwN2jMS+WhIjqQLZvovA4B1ufQ8lTmKbHV1G75WCVpHB8QLxf9l0frD3BdPLFkhmcVQo5XEVXP6hFZJfTK/t3C/SztB5qWbL7oaqqc11S30aG93Akdq4cwGi4bfqT5K/MqLp9Q/XYUfJhWExUsTYoWBkbBZrR/ep719iIvP5KEREAREQBERAEREAREQBERAEREAREQBERAEREAREQBERAEREAREQBERAEREAREQBERAEREB//2Q=="/>
          <p:cNvSpPr>
            <a:spLocks noChangeAspect="1" noChangeArrowheads="1"/>
          </p:cNvSpPr>
          <p:nvPr/>
        </p:nvSpPr>
        <p:spPr bwMode="auto">
          <a:xfrm>
            <a:off x="0" y="-314325"/>
            <a:ext cx="2619375" cy="6477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4042" name="Picture 10" descr="http://www.topnews.in/files/Danisco%20logo.gif"/>
          <p:cNvPicPr>
            <a:picLocks noChangeAspect="1" noChangeArrowheads="1"/>
          </p:cNvPicPr>
          <p:nvPr/>
        </p:nvPicPr>
        <p:blipFill>
          <a:blip r:embed="rId8"/>
          <a:srcRect/>
          <a:stretch>
            <a:fillRect/>
          </a:stretch>
        </p:blipFill>
        <p:spPr bwMode="auto">
          <a:xfrm>
            <a:off x="4220235" y="3775296"/>
            <a:ext cx="1981440" cy="1083964"/>
          </a:xfrm>
          <a:prstGeom prst="rect">
            <a:avLst/>
          </a:prstGeom>
          <a:noFill/>
        </p:spPr>
      </p:pic>
      <p:pic>
        <p:nvPicPr>
          <p:cNvPr id="44044" name="Picture 12" descr="http://www.jeffstrainsite.com/support_pics/eastman.gif"/>
          <p:cNvPicPr>
            <a:picLocks noChangeAspect="1" noChangeArrowheads="1"/>
          </p:cNvPicPr>
          <p:nvPr/>
        </p:nvPicPr>
        <p:blipFill>
          <a:blip r:embed="rId9"/>
          <a:srcRect/>
          <a:stretch>
            <a:fillRect/>
          </a:stretch>
        </p:blipFill>
        <p:spPr bwMode="auto">
          <a:xfrm>
            <a:off x="832919" y="4018591"/>
            <a:ext cx="2238375" cy="504826"/>
          </a:xfrm>
          <a:prstGeom prst="rect">
            <a:avLst/>
          </a:prstGeom>
          <a:noFill/>
        </p:spPr>
      </p:pic>
      <p:pic>
        <p:nvPicPr>
          <p:cNvPr id="44046" name="Picture 14" descr="http://www.goodlogo.com/images/logos/dupont_logo_2775.gif"/>
          <p:cNvPicPr>
            <a:picLocks noChangeAspect="1" noChangeArrowheads="1"/>
          </p:cNvPicPr>
          <p:nvPr/>
        </p:nvPicPr>
        <p:blipFill>
          <a:blip r:embed="rId10"/>
          <a:srcRect/>
          <a:stretch>
            <a:fillRect/>
          </a:stretch>
        </p:blipFill>
        <p:spPr bwMode="auto">
          <a:xfrm>
            <a:off x="576263" y="4970352"/>
            <a:ext cx="2502488" cy="983346"/>
          </a:xfrm>
          <a:prstGeom prst="rect">
            <a:avLst/>
          </a:prstGeom>
          <a:noFill/>
        </p:spPr>
      </p:pic>
      <p:sp>
        <p:nvSpPr>
          <p:cNvPr id="18" name="Rectangle 17"/>
          <p:cNvSpPr/>
          <p:nvPr/>
        </p:nvSpPr>
        <p:spPr>
          <a:xfrm>
            <a:off x="3666653" y="5339684"/>
            <a:ext cx="4074060" cy="369332"/>
          </a:xfrm>
          <a:prstGeom prst="rect">
            <a:avLst/>
          </a:prstGeom>
        </p:spPr>
        <p:txBody>
          <a:bodyPr wrap="square">
            <a:spAutoFit/>
          </a:bodyPr>
          <a:lstStyle/>
          <a:p>
            <a:r>
              <a:rPr lang="en-US" b="1" dirty="0" smtClean="0"/>
              <a:t>DuPont Industrial Biosciences </a:t>
            </a:r>
            <a:endParaRPr lang="en-US" dirty="0"/>
          </a:p>
        </p:txBody>
      </p:sp>
      <p:sp>
        <p:nvSpPr>
          <p:cNvPr id="19" name="Rectangle 18"/>
          <p:cNvSpPr/>
          <p:nvPr/>
        </p:nvSpPr>
        <p:spPr>
          <a:xfrm>
            <a:off x="3597701" y="4018591"/>
            <a:ext cx="389850" cy="461665"/>
          </a:xfrm>
          <a:prstGeom prst="rect">
            <a:avLst/>
          </a:prstGeom>
        </p:spPr>
        <p:txBody>
          <a:bodyPr wrap="none">
            <a:spAutoFit/>
          </a:bodyPr>
          <a:lstStyle/>
          <a:p>
            <a:r>
              <a:rPr lang="en-US" sz="2400" dirty="0" smtClean="0"/>
              <a:t>&amp;</a:t>
            </a:r>
          </a:p>
        </p:txBody>
      </p:sp>
      <p:cxnSp>
        <p:nvCxnSpPr>
          <p:cNvPr id="21" name="Straight Arrow Connector 20"/>
          <p:cNvCxnSpPr/>
          <p:nvPr/>
        </p:nvCxnSpPr>
        <p:spPr>
          <a:xfrm>
            <a:off x="3286408" y="5477347"/>
            <a:ext cx="311293"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2919" y="723433"/>
            <a:ext cx="6120141" cy="369332"/>
          </a:xfrm>
          <a:prstGeom prst="rect">
            <a:avLst/>
          </a:prstGeom>
          <a:noFill/>
        </p:spPr>
        <p:txBody>
          <a:bodyPr wrap="square" rtlCol="0">
            <a:spAutoFit/>
          </a:bodyPr>
          <a:lstStyle/>
          <a:p>
            <a:r>
              <a:rPr lang="en-US" b="1" dirty="0" smtClean="0"/>
              <a:t>1982 to 2012: 30 years of industrial biotechnology</a:t>
            </a:r>
          </a:p>
        </p:txBody>
      </p:sp>
      <p:sp>
        <p:nvSpPr>
          <p:cNvPr id="23" name="TextBox 22"/>
          <p:cNvSpPr txBox="1"/>
          <p:nvPr/>
        </p:nvSpPr>
        <p:spPr>
          <a:xfrm>
            <a:off x="5703690" y="1356229"/>
            <a:ext cx="497941" cy="400110"/>
          </a:xfrm>
          <a:prstGeom prst="rect">
            <a:avLst/>
          </a:prstGeom>
          <a:noFill/>
        </p:spPr>
        <p:txBody>
          <a:bodyPr wrap="square" rtlCol="0">
            <a:spAutoFit/>
          </a:bodyPr>
          <a:lstStyle/>
          <a:p>
            <a:r>
              <a:rPr lang="en-US" sz="2000" b="1" dirty="0" smtClean="0"/>
              <a:t>=</a:t>
            </a:r>
          </a:p>
        </p:txBody>
      </p:sp>
      <p:sp>
        <p:nvSpPr>
          <p:cNvPr id="20" name="Slide Number Placeholder 19"/>
          <p:cNvSpPr>
            <a:spLocks noGrp="1"/>
          </p:cNvSpPr>
          <p:nvPr>
            <p:ph type="sldNum" sz="quarter" idx="11"/>
          </p:nvPr>
        </p:nvSpPr>
        <p:spPr/>
        <p:txBody>
          <a:bodyPr/>
          <a:lstStyle/>
          <a:p>
            <a:fld id="{36C2335A-005F-4FB0-A35A-A30816DACC3E}"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car_pp"/>
          <p:cNvPicPr preferRelativeResize="0">
            <a:picLocks noChangeAspect="1" noChangeArrowheads="1"/>
          </p:cNvPicPr>
          <p:nvPr/>
        </p:nvPicPr>
        <p:blipFill>
          <a:blip r:embed="rId3" cstate="print"/>
          <a:srcRect r="-11" b="38"/>
          <a:stretch>
            <a:fillRect/>
          </a:stretch>
        </p:blipFill>
        <p:spPr bwMode="auto">
          <a:xfrm>
            <a:off x="0" y="0"/>
            <a:ext cx="9144000" cy="4508500"/>
          </a:xfrm>
          <a:prstGeom prst="rect">
            <a:avLst/>
          </a:prstGeom>
          <a:noFill/>
          <a:ln w="9525">
            <a:noFill/>
            <a:miter lim="800000"/>
            <a:headEnd/>
            <a:tailEnd/>
          </a:ln>
          <a:effectLst/>
        </p:spPr>
      </p:pic>
      <p:sp>
        <p:nvSpPr>
          <p:cNvPr id="278531" name="Rectangle 3"/>
          <p:cNvSpPr>
            <a:spLocks noChangeArrowheads="1"/>
          </p:cNvSpPr>
          <p:nvPr/>
        </p:nvSpPr>
        <p:spPr bwMode="auto">
          <a:xfrm>
            <a:off x="0" y="4508500"/>
            <a:ext cx="9144000" cy="2349500"/>
          </a:xfrm>
          <a:prstGeom prst="rect">
            <a:avLst/>
          </a:prstGeom>
          <a:solidFill>
            <a:schemeClr val="tx2"/>
          </a:solidFill>
          <a:ln w="9525">
            <a:noFill/>
            <a:miter lim="800000"/>
            <a:headEnd/>
            <a:tailEnd/>
          </a:ln>
          <a:effectLst/>
        </p:spPr>
        <p:txBody>
          <a:bodyPr wrap="none" anchor="ctr"/>
          <a:lstStyle/>
          <a:p>
            <a:pPr algn="ctr"/>
            <a:endParaRPr lang="en-US" dirty="0"/>
          </a:p>
        </p:txBody>
      </p:sp>
      <p:pic>
        <p:nvPicPr>
          <p:cNvPr id="278536" name="Picture 8" descr="Genencor_logo_SG_white"/>
          <p:cNvPicPr>
            <a:picLocks noChangeAspect="1" noChangeArrowheads="1"/>
          </p:cNvPicPr>
          <p:nvPr/>
        </p:nvPicPr>
        <p:blipFill>
          <a:blip r:embed="rId4" cstate="print"/>
          <a:srcRect/>
          <a:stretch>
            <a:fillRect/>
          </a:stretch>
        </p:blipFill>
        <p:spPr bwMode="auto">
          <a:xfrm>
            <a:off x="6911975" y="215900"/>
            <a:ext cx="1800225" cy="384175"/>
          </a:xfrm>
          <a:prstGeom prst="rect">
            <a:avLst/>
          </a:prstGeom>
          <a:noFill/>
        </p:spPr>
      </p:pic>
      <p:sp>
        <p:nvSpPr>
          <p:cNvPr id="278538" name="Rectangle 10"/>
          <p:cNvSpPr>
            <a:spLocks noGrp="1" noChangeArrowheads="1"/>
          </p:cNvSpPr>
          <p:nvPr>
            <p:ph type="ctrTitle"/>
          </p:nvPr>
        </p:nvSpPr>
        <p:spPr>
          <a:xfrm>
            <a:off x="449262" y="4830539"/>
            <a:ext cx="6390989" cy="974725"/>
          </a:xfrm>
        </p:spPr>
        <p:txBody>
          <a:bodyPr/>
          <a:lstStyle/>
          <a:p>
            <a:r>
              <a:rPr lang="en-US" sz="2800" dirty="0" smtClean="0"/>
              <a:t>Together we can accomplish what can’t be don</a:t>
            </a:r>
            <a:r>
              <a:rPr lang="en-US" sz="2800" dirty="0"/>
              <a:t>e</a:t>
            </a:r>
            <a:r>
              <a:rPr lang="en-US" sz="2800" dirty="0" smtClean="0"/>
              <a:t> alone. Thank you.</a:t>
            </a:r>
            <a:endParaRPr lang="en-US" sz="2800" dirty="0"/>
          </a:p>
        </p:txBody>
      </p:sp>
      <p:sp>
        <p:nvSpPr>
          <p:cNvPr id="278539" name="Rectangle 11"/>
          <p:cNvSpPr>
            <a:spLocks noGrp="1" noChangeArrowheads="1"/>
          </p:cNvSpPr>
          <p:nvPr>
            <p:ph type="subTitle" idx="1"/>
          </p:nvPr>
        </p:nvSpPr>
        <p:spPr>
          <a:xfrm>
            <a:off x="449263" y="5965825"/>
            <a:ext cx="5422900" cy="360363"/>
          </a:xfrm>
        </p:spPr>
        <p:txBody>
          <a:bodyPr/>
          <a:lstStyle/>
          <a:p>
            <a:r>
              <a:rPr lang="da-DK" sz="2000" dirty="0" err="1" smtClean="0"/>
              <a:t>gnext.genencor.com</a:t>
            </a:r>
            <a:r>
              <a:rPr lang="da-DK" sz="2000" dirty="0" smtClean="0"/>
              <a:t> | </a:t>
            </a:r>
            <a:r>
              <a:rPr lang="da-DK" sz="2000" dirty="0" err="1" smtClean="0"/>
              <a:t>gnext@danisco.com</a:t>
            </a:r>
            <a:endParaRPr lang="da-DK" sz="2000" dirty="0"/>
          </a:p>
        </p:txBody>
      </p:sp>
    </p:spTree>
    <p:extLst>
      <p:ext uri="{BB962C8B-B14F-4D97-AF65-F5344CB8AC3E}">
        <p14:creationId xmlns:p14="http://schemas.microsoft.com/office/powerpoint/2010/main" val="15502987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da-DK"/>
          </a:p>
        </p:txBody>
      </p:sp>
      <p:sp>
        <p:nvSpPr>
          <p:cNvPr id="4" name="Slide Number Placeholder 3"/>
          <p:cNvSpPr>
            <a:spLocks noGrp="1"/>
          </p:cNvSpPr>
          <p:nvPr>
            <p:ph type="sldNum" sz="quarter" idx="15"/>
          </p:nvPr>
        </p:nvSpPr>
        <p:spPr/>
        <p:txBody>
          <a:bodyPr/>
          <a:lstStyle/>
          <a:p>
            <a:fld id="{B796214A-9CC8-45F6-92EC-41635AC8B10C}"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a:spLocks noChangeArrowheads="1"/>
          </p:cNvSpPr>
          <p:nvPr/>
        </p:nvSpPr>
        <p:spPr bwMode="auto">
          <a:xfrm>
            <a:off x="679450" y="1798638"/>
            <a:ext cx="2941638" cy="2651125"/>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endParaRPr lang="fr-FR">
              <a:solidFill>
                <a:srgbClr val="FFFFFF"/>
              </a:solidFill>
              <a:latin typeface="Calibri" pitchFamily="34" charset="0"/>
            </a:endParaRPr>
          </a:p>
        </p:txBody>
      </p:sp>
      <p:sp>
        <p:nvSpPr>
          <p:cNvPr id="5" name="Rectangle 4"/>
          <p:cNvSpPr>
            <a:spLocks noChangeArrowheads="1"/>
          </p:cNvSpPr>
          <p:nvPr/>
        </p:nvSpPr>
        <p:spPr bwMode="auto">
          <a:xfrm>
            <a:off x="3781425" y="1797050"/>
            <a:ext cx="2940050" cy="2652713"/>
          </a:xfrm>
          <a:prstGeom prst="rect">
            <a:avLst/>
          </a:prstGeom>
          <a:solidFill>
            <a:schemeClr val="bg1"/>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endParaRPr lang="fr-FR">
              <a:solidFill>
                <a:srgbClr val="FFFFFF"/>
              </a:solidFill>
              <a:latin typeface="Calibri" pitchFamily="34" charset="0"/>
            </a:endParaRPr>
          </a:p>
        </p:txBody>
      </p:sp>
      <p:sp>
        <p:nvSpPr>
          <p:cNvPr id="3" name="Rectangle 2"/>
          <p:cNvSpPr>
            <a:spLocks noChangeArrowheads="1"/>
          </p:cNvSpPr>
          <p:nvPr/>
        </p:nvSpPr>
        <p:spPr bwMode="auto">
          <a:xfrm>
            <a:off x="304800" y="5730875"/>
            <a:ext cx="8504238" cy="609600"/>
          </a:xfrm>
          <a:prstGeom prst="rect">
            <a:avLst/>
          </a:prstGeom>
          <a:solidFill>
            <a:srgbClr val="4F81BD"/>
          </a:solidFill>
          <a:ln w="9525">
            <a:noFill/>
            <a:miter lim="800000"/>
            <a:headEnd/>
            <a:tailEnd/>
          </a:ln>
          <a:effectLst>
            <a:outerShdw blurRad="63500" dist="23000" dir="5400000" rotWithShape="0">
              <a:srgbClr val="000000">
                <a:alpha val="34999"/>
              </a:srgbClr>
            </a:outerShdw>
          </a:effectLst>
        </p:spPr>
        <p:txBody>
          <a:bodyPr anchor="ctr"/>
          <a:lstStyle/>
          <a:p>
            <a:pPr algn="ctr"/>
            <a:endParaRPr lang="fr-FR">
              <a:solidFill>
                <a:srgbClr val="FFFFFF"/>
              </a:solidFill>
              <a:latin typeface="Calibri" pitchFamily="34" charset="0"/>
            </a:endParaRPr>
          </a:p>
        </p:txBody>
      </p:sp>
      <p:sp>
        <p:nvSpPr>
          <p:cNvPr id="29701" name="Rectangle 2" hidden="1"/>
          <p:cNvSpPr>
            <a:spLocks noChangeArrowheads="1"/>
          </p:cNvSpPr>
          <p:nvPr>
            <p:custDataLst>
              <p:tags r:id="rId1"/>
            </p:custDataLst>
          </p:nvPr>
        </p:nvSpPr>
        <p:spPr bwMode="auto">
          <a:xfrm>
            <a:off x="0" y="0"/>
            <a:ext cx="158750" cy="158750"/>
          </a:xfrm>
          <a:prstGeom prst="rect">
            <a:avLst/>
          </a:prstGeom>
          <a:noFill/>
          <a:ln w="9525">
            <a:noFill/>
            <a:miter lim="800000"/>
            <a:headEnd/>
            <a:tailEnd/>
          </a:ln>
        </p:spPr>
        <p:txBody>
          <a:bodyPr/>
          <a:lstStyle/>
          <a:p>
            <a:endParaRPr lang="da-DK" sz="1800"/>
          </a:p>
        </p:txBody>
      </p:sp>
      <p:sp>
        <p:nvSpPr>
          <p:cNvPr id="6" name="Rectangle 5" hidden="1"/>
          <p:cNvSpPr/>
          <p:nvPr>
            <p:custDataLst>
              <p:tags r:id="rId2"/>
            </p:custDataLst>
          </p:nvPr>
        </p:nvSpPr>
        <p:spPr bwMode="auto">
          <a:xfrm>
            <a:off x="0" y="0"/>
            <a:ext cx="158750" cy="158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914400"/>
            <a:r>
              <a:rPr lang="en-GB" sz="800">
                <a:solidFill>
                  <a:srgbClr val="FFFFFF"/>
                </a:solidFill>
                <a:ea typeface="ＭＳ Ｐゴシック" pitchFamily="34" charset="-128"/>
                <a:cs typeface="Arial" charset="0"/>
                <a:sym typeface="Arial" charset="0"/>
              </a:rPr>
              <a:t>W</a:t>
            </a:r>
          </a:p>
        </p:txBody>
      </p:sp>
      <p:sp>
        <p:nvSpPr>
          <p:cNvPr id="29703" name="Rectangle 20"/>
          <p:cNvSpPr>
            <a:spLocks noChangeArrowheads="1"/>
          </p:cNvSpPr>
          <p:nvPr/>
        </p:nvSpPr>
        <p:spPr bwMode="auto">
          <a:xfrm>
            <a:off x="887413" y="1984375"/>
            <a:ext cx="2528887" cy="484188"/>
          </a:xfrm>
          <a:prstGeom prst="roundRect">
            <a:avLst>
              <a:gd name="adj" fmla="val 981"/>
            </a:avLst>
          </a:prstGeom>
          <a:solidFill>
            <a:srgbClr val="4F81BD"/>
          </a:solidFill>
          <a:ln w="9525">
            <a:noFill/>
            <a:round/>
            <a:headEnd/>
            <a:tailEnd/>
          </a:ln>
        </p:spPr>
        <p:txBody>
          <a:bodyPr wrap="none"/>
          <a:lstStyle/>
          <a:p>
            <a:pPr defTabSz="914400">
              <a:spcBef>
                <a:spcPts val="2000"/>
              </a:spcBef>
            </a:pPr>
            <a:r>
              <a:rPr lang="en-GB" sz="2200" b="1">
                <a:solidFill>
                  <a:srgbClr val="FFFFFF"/>
                </a:solidFill>
                <a:cs typeface="Arial" charset="0"/>
              </a:rPr>
              <a:t>Food</a:t>
            </a:r>
            <a:endParaRPr lang="en-US" sz="2200" b="1">
              <a:solidFill>
                <a:srgbClr val="262626"/>
              </a:solidFill>
              <a:cs typeface="Arial" charset="0"/>
            </a:endParaRPr>
          </a:p>
        </p:txBody>
      </p:sp>
      <p:sp>
        <p:nvSpPr>
          <p:cNvPr id="29704" name="AutoShape 36"/>
          <p:cNvSpPr>
            <a:spLocks noChangeAspect="1" noChangeArrowheads="1" noTextEdit="1"/>
          </p:cNvSpPr>
          <p:nvPr/>
        </p:nvSpPr>
        <p:spPr bwMode="auto">
          <a:xfrm>
            <a:off x="2884488" y="2044700"/>
            <a:ext cx="311150" cy="366713"/>
          </a:xfrm>
          <a:prstGeom prst="rect">
            <a:avLst/>
          </a:prstGeom>
          <a:noFill/>
          <a:ln w="9525">
            <a:noFill/>
            <a:miter lim="800000"/>
            <a:headEnd/>
            <a:tailEnd/>
          </a:ln>
        </p:spPr>
        <p:txBody>
          <a:bodyPr/>
          <a:lstStyle/>
          <a:p>
            <a:endParaRPr lang="en-US"/>
          </a:p>
        </p:txBody>
      </p:sp>
      <p:sp>
        <p:nvSpPr>
          <p:cNvPr id="29705" name="Freeform 37"/>
          <p:cNvSpPr>
            <a:spLocks/>
          </p:cNvSpPr>
          <p:nvPr/>
        </p:nvSpPr>
        <p:spPr bwMode="auto">
          <a:xfrm>
            <a:off x="2886075" y="2225675"/>
            <a:ext cx="242888" cy="180975"/>
          </a:xfrm>
          <a:custGeom>
            <a:avLst/>
            <a:gdLst>
              <a:gd name="T0" fmla="*/ 2147483647 w 263"/>
              <a:gd name="T1" fmla="*/ 2147483647 h 228"/>
              <a:gd name="T2" fmla="*/ 2147483647 w 263"/>
              <a:gd name="T3" fmla="*/ 2147483647 h 228"/>
              <a:gd name="T4" fmla="*/ 2147483647 w 263"/>
              <a:gd name="T5" fmla="*/ 0 h 228"/>
              <a:gd name="T6" fmla="*/ 2147483647 w 263"/>
              <a:gd name="T7" fmla="*/ 2147483647 h 228"/>
              <a:gd name="T8" fmla="*/ 2147483647 w 263"/>
              <a:gd name="T9" fmla="*/ 2147483647 h 228"/>
              <a:gd name="T10" fmla="*/ 2147483647 w 263"/>
              <a:gd name="T11" fmla="*/ 2147483647 h 228"/>
              <a:gd name="T12" fmla="*/ 2147483647 w 263"/>
              <a:gd name="T13" fmla="*/ 2147483647 h 228"/>
              <a:gd name="T14" fmla="*/ 2147483647 w 263"/>
              <a:gd name="T15" fmla="*/ 2147483647 h 228"/>
              <a:gd name="T16" fmla="*/ 2147483647 w 263"/>
              <a:gd name="T17" fmla="*/ 2147483647 h 228"/>
              <a:gd name="T18" fmla="*/ 2147483647 w 263"/>
              <a:gd name="T19" fmla="*/ 2147483647 h 228"/>
              <a:gd name="T20" fmla="*/ 2147483647 w 263"/>
              <a:gd name="T21" fmla="*/ 2147483647 h 228"/>
              <a:gd name="T22" fmla="*/ 2147483647 w 263"/>
              <a:gd name="T23" fmla="*/ 2147483647 h 228"/>
              <a:gd name="T24" fmla="*/ 2147483647 w 263"/>
              <a:gd name="T25" fmla="*/ 2147483647 h 228"/>
              <a:gd name="T26" fmla="*/ 2147483647 w 263"/>
              <a:gd name="T27" fmla="*/ 2147483647 h 228"/>
              <a:gd name="T28" fmla="*/ 2147483647 w 263"/>
              <a:gd name="T29" fmla="*/ 2147483647 h 228"/>
              <a:gd name="T30" fmla="*/ 2147483647 w 263"/>
              <a:gd name="T31" fmla="*/ 2147483647 h 228"/>
              <a:gd name="T32" fmla="*/ 2147483647 w 263"/>
              <a:gd name="T33" fmla="*/ 2147483647 h 228"/>
              <a:gd name="T34" fmla="*/ 2147483647 w 263"/>
              <a:gd name="T35" fmla="*/ 2147483647 h 228"/>
              <a:gd name="T36" fmla="*/ 2147483647 w 263"/>
              <a:gd name="T37" fmla="*/ 2147483647 h 228"/>
              <a:gd name="T38" fmla="*/ 2147483647 w 263"/>
              <a:gd name="T39" fmla="*/ 2147483647 h 228"/>
              <a:gd name="T40" fmla="*/ 2147483647 w 263"/>
              <a:gd name="T41" fmla="*/ 2147483647 h 228"/>
              <a:gd name="T42" fmla="*/ 2147483647 w 263"/>
              <a:gd name="T43" fmla="*/ 2147483647 h 228"/>
              <a:gd name="T44" fmla="*/ 2147483647 w 263"/>
              <a:gd name="T45" fmla="*/ 2147483647 h 228"/>
              <a:gd name="T46" fmla="*/ 2147483647 w 263"/>
              <a:gd name="T47" fmla="*/ 2147483647 h 228"/>
              <a:gd name="T48" fmla="*/ 2147483647 w 263"/>
              <a:gd name="T49" fmla="*/ 2147483647 h 228"/>
              <a:gd name="T50" fmla="*/ 2147483647 w 263"/>
              <a:gd name="T51" fmla="*/ 2147483647 h 228"/>
              <a:gd name="T52" fmla="*/ 0 w 263"/>
              <a:gd name="T53" fmla="*/ 2147483647 h 228"/>
              <a:gd name="T54" fmla="*/ 2147483647 w 263"/>
              <a:gd name="T55" fmla="*/ 2147483647 h 228"/>
              <a:gd name="T56" fmla="*/ 2147483647 w 263"/>
              <a:gd name="T57" fmla="*/ 2147483647 h 228"/>
              <a:gd name="T58" fmla="*/ 2147483647 w 263"/>
              <a:gd name="T59" fmla="*/ 2147483647 h 228"/>
              <a:gd name="T60" fmla="*/ 2147483647 w 263"/>
              <a:gd name="T61" fmla="*/ 2147483647 h 228"/>
              <a:gd name="T62" fmla="*/ 2147483647 w 263"/>
              <a:gd name="T63" fmla="*/ 2147483647 h 228"/>
              <a:gd name="T64" fmla="*/ 2147483647 w 263"/>
              <a:gd name="T65" fmla="*/ 2147483647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3"/>
              <a:gd name="T100" fmla="*/ 0 h 228"/>
              <a:gd name="T101" fmla="*/ 263 w 263"/>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3" h="228">
                <a:moveTo>
                  <a:pt x="67" y="28"/>
                </a:moveTo>
                <a:lnTo>
                  <a:pt x="89" y="5"/>
                </a:lnTo>
                <a:lnTo>
                  <a:pt x="92" y="3"/>
                </a:lnTo>
                <a:lnTo>
                  <a:pt x="97" y="2"/>
                </a:lnTo>
                <a:lnTo>
                  <a:pt x="102" y="0"/>
                </a:lnTo>
                <a:lnTo>
                  <a:pt x="106" y="0"/>
                </a:lnTo>
                <a:lnTo>
                  <a:pt x="248" y="42"/>
                </a:lnTo>
                <a:lnTo>
                  <a:pt x="253" y="44"/>
                </a:lnTo>
                <a:lnTo>
                  <a:pt x="256" y="47"/>
                </a:lnTo>
                <a:lnTo>
                  <a:pt x="258" y="52"/>
                </a:lnTo>
                <a:lnTo>
                  <a:pt x="259" y="55"/>
                </a:lnTo>
                <a:lnTo>
                  <a:pt x="263" y="153"/>
                </a:lnTo>
                <a:lnTo>
                  <a:pt x="261" y="158"/>
                </a:lnTo>
                <a:lnTo>
                  <a:pt x="259" y="161"/>
                </a:lnTo>
                <a:lnTo>
                  <a:pt x="256" y="164"/>
                </a:lnTo>
                <a:lnTo>
                  <a:pt x="253" y="165"/>
                </a:lnTo>
                <a:lnTo>
                  <a:pt x="200" y="179"/>
                </a:lnTo>
                <a:lnTo>
                  <a:pt x="197" y="181"/>
                </a:lnTo>
                <a:lnTo>
                  <a:pt x="194" y="179"/>
                </a:lnTo>
                <a:lnTo>
                  <a:pt x="191" y="176"/>
                </a:lnTo>
                <a:lnTo>
                  <a:pt x="189" y="173"/>
                </a:lnTo>
                <a:lnTo>
                  <a:pt x="188" y="170"/>
                </a:lnTo>
                <a:lnTo>
                  <a:pt x="186" y="169"/>
                </a:lnTo>
                <a:lnTo>
                  <a:pt x="183" y="165"/>
                </a:lnTo>
                <a:lnTo>
                  <a:pt x="177" y="162"/>
                </a:lnTo>
                <a:lnTo>
                  <a:pt x="170" y="161"/>
                </a:lnTo>
                <a:lnTo>
                  <a:pt x="161" y="159"/>
                </a:lnTo>
                <a:lnTo>
                  <a:pt x="148" y="159"/>
                </a:lnTo>
                <a:lnTo>
                  <a:pt x="135" y="162"/>
                </a:lnTo>
                <a:lnTo>
                  <a:pt x="126" y="165"/>
                </a:lnTo>
                <a:lnTo>
                  <a:pt x="121" y="170"/>
                </a:lnTo>
                <a:lnTo>
                  <a:pt x="116" y="175"/>
                </a:lnTo>
                <a:lnTo>
                  <a:pt x="114" y="179"/>
                </a:lnTo>
                <a:lnTo>
                  <a:pt x="114" y="184"/>
                </a:lnTo>
                <a:lnTo>
                  <a:pt x="114" y="187"/>
                </a:lnTo>
                <a:lnTo>
                  <a:pt x="114" y="192"/>
                </a:lnTo>
                <a:lnTo>
                  <a:pt x="113" y="195"/>
                </a:lnTo>
                <a:lnTo>
                  <a:pt x="111" y="198"/>
                </a:lnTo>
                <a:lnTo>
                  <a:pt x="106" y="200"/>
                </a:lnTo>
                <a:lnTo>
                  <a:pt x="20" y="228"/>
                </a:lnTo>
                <a:lnTo>
                  <a:pt x="17" y="228"/>
                </a:lnTo>
                <a:lnTo>
                  <a:pt x="14" y="226"/>
                </a:lnTo>
                <a:lnTo>
                  <a:pt x="11" y="225"/>
                </a:lnTo>
                <a:lnTo>
                  <a:pt x="11" y="220"/>
                </a:lnTo>
                <a:lnTo>
                  <a:pt x="0" y="130"/>
                </a:lnTo>
                <a:lnTo>
                  <a:pt x="0" y="120"/>
                </a:lnTo>
                <a:lnTo>
                  <a:pt x="4" y="111"/>
                </a:lnTo>
                <a:lnTo>
                  <a:pt x="27" y="81"/>
                </a:lnTo>
                <a:lnTo>
                  <a:pt x="33" y="73"/>
                </a:lnTo>
                <a:lnTo>
                  <a:pt x="43" y="69"/>
                </a:lnTo>
                <a:lnTo>
                  <a:pt x="47" y="66"/>
                </a:lnTo>
                <a:lnTo>
                  <a:pt x="57" y="59"/>
                </a:lnTo>
                <a:lnTo>
                  <a:pt x="63" y="53"/>
                </a:lnTo>
                <a:lnTo>
                  <a:pt x="67" y="45"/>
                </a:lnTo>
                <a:lnTo>
                  <a:pt x="68" y="38"/>
                </a:lnTo>
                <a:lnTo>
                  <a:pt x="67" y="28"/>
                </a:lnTo>
                <a:close/>
              </a:path>
            </a:pathLst>
          </a:custGeom>
          <a:solidFill>
            <a:schemeClr val="bg1"/>
          </a:solidFill>
          <a:ln w="9525">
            <a:noFill/>
            <a:round/>
            <a:headEnd/>
            <a:tailEnd/>
          </a:ln>
        </p:spPr>
        <p:txBody>
          <a:bodyPr/>
          <a:lstStyle/>
          <a:p>
            <a:endParaRPr lang="en-US"/>
          </a:p>
        </p:txBody>
      </p:sp>
      <p:sp>
        <p:nvSpPr>
          <p:cNvPr id="29706" name="Freeform 38"/>
          <p:cNvSpPr>
            <a:spLocks/>
          </p:cNvSpPr>
          <p:nvPr/>
        </p:nvSpPr>
        <p:spPr bwMode="auto">
          <a:xfrm>
            <a:off x="2886075" y="2225675"/>
            <a:ext cx="242888" cy="180975"/>
          </a:xfrm>
          <a:custGeom>
            <a:avLst/>
            <a:gdLst>
              <a:gd name="T0" fmla="*/ 2147483647 w 263"/>
              <a:gd name="T1" fmla="*/ 2147483647 h 228"/>
              <a:gd name="T2" fmla="*/ 2147483647 w 263"/>
              <a:gd name="T3" fmla="*/ 2147483647 h 228"/>
              <a:gd name="T4" fmla="*/ 2147483647 w 263"/>
              <a:gd name="T5" fmla="*/ 0 h 228"/>
              <a:gd name="T6" fmla="*/ 2147483647 w 263"/>
              <a:gd name="T7" fmla="*/ 2147483647 h 228"/>
              <a:gd name="T8" fmla="*/ 2147483647 w 263"/>
              <a:gd name="T9" fmla="*/ 2147483647 h 228"/>
              <a:gd name="T10" fmla="*/ 2147483647 w 263"/>
              <a:gd name="T11" fmla="*/ 2147483647 h 228"/>
              <a:gd name="T12" fmla="*/ 2147483647 w 263"/>
              <a:gd name="T13" fmla="*/ 2147483647 h 228"/>
              <a:gd name="T14" fmla="*/ 2147483647 w 263"/>
              <a:gd name="T15" fmla="*/ 2147483647 h 228"/>
              <a:gd name="T16" fmla="*/ 2147483647 w 263"/>
              <a:gd name="T17" fmla="*/ 2147483647 h 228"/>
              <a:gd name="T18" fmla="*/ 2147483647 w 263"/>
              <a:gd name="T19" fmla="*/ 2147483647 h 228"/>
              <a:gd name="T20" fmla="*/ 2147483647 w 263"/>
              <a:gd name="T21" fmla="*/ 2147483647 h 228"/>
              <a:gd name="T22" fmla="*/ 2147483647 w 263"/>
              <a:gd name="T23" fmla="*/ 2147483647 h 228"/>
              <a:gd name="T24" fmla="*/ 2147483647 w 263"/>
              <a:gd name="T25" fmla="*/ 2147483647 h 228"/>
              <a:gd name="T26" fmla="*/ 2147483647 w 263"/>
              <a:gd name="T27" fmla="*/ 2147483647 h 228"/>
              <a:gd name="T28" fmla="*/ 2147483647 w 263"/>
              <a:gd name="T29" fmla="*/ 2147483647 h 228"/>
              <a:gd name="T30" fmla="*/ 2147483647 w 263"/>
              <a:gd name="T31" fmla="*/ 2147483647 h 228"/>
              <a:gd name="T32" fmla="*/ 2147483647 w 263"/>
              <a:gd name="T33" fmla="*/ 2147483647 h 228"/>
              <a:gd name="T34" fmla="*/ 2147483647 w 263"/>
              <a:gd name="T35" fmla="*/ 2147483647 h 228"/>
              <a:gd name="T36" fmla="*/ 2147483647 w 263"/>
              <a:gd name="T37" fmla="*/ 2147483647 h 228"/>
              <a:gd name="T38" fmla="*/ 2147483647 w 263"/>
              <a:gd name="T39" fmla="*/ 2147483647 h 228"/>
              <a:gd name="T40" fmla="*/ 2147483647 w 263"/>
              <a:gd name="T41" fmla="*/ 2147483647 h 228"/>
              <a:gd name="T42" fmla="*/ 2147483647 w 263"/>
              <a:gd name="T43" fmla="*/ 2147483647 h 228"/>
              <a:gd name="T44" fmla="*/ 2147483647 w 263"/>
              <a:gd name="T45" fmla="*/ 2147483647 h 228"/>
              <a:gd name="T46" fmla="*/ 2147483647 w 263"/>
              <a:gd name="T47" fmla="*/ 2147483647 h 228"/>
              <a:gd name="T48" fmla="*/ 2147483647 w 263"/>
              <a:gd name="T49" fmla="*/ 2147483647 h 228"/>
              <a:gd name="T50" fmla="*/ 2147483647 w 263"/>
              <a:gd name="T51" fmla="*/ 2147483647 h 228"/>
              <a:gd name="T52" fmla="*/ 0 w 263"/>
              <a:gd name="T53" fmla="*/ 2147483647 h 228"/>
              <a:gd name="T54" fmla="*/ 2147483647 w 263"/>
              <a:gd name="T55" fmla="*/ 2147483647 h 228"/>
              <a:gd name="T56" fmla="*/ 2147483647 w 263"/>
              <a:gd name="T57" fmla="*/ 2147483647 h 228"/>
              <a:gd name="T58" fmla="*/ 2147483647 w 263"/>
              <a:gd name="T59" fmla="*/ 2147483647 h 228"/>
              <a:gd name="T60" fmla="*/ 2147483647 w 263"/>
              <a:gd name="T61" fmla="*/ 2147483647 h 228"/>
              <a:gd name="T62" fmla="*/ 2147483647 w 263"/>
              <a:gd name="T63" fmla="*/ 2147483647 h 228"/>
              <a:gd name="T64" fmla="*/ 2147483647 w 263"/>
              <a:gd name="T65" fmla="*/ 2147483647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3"/>
              <a:gd name="T100" fmla="*/ 0 h 228"/>
              <a:gd name="T101" fmla="*/ 263 w 263"/>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3" h="228">
                <a:moveTo>
                  <a:pt x="67" y="28"/>
                </a:moveTo>
                <a:lnTo>
                  <a:pt x="89" y="5"/>
                </a:lnTo>
                <a:lnTo>
                  <a:pt x="92" y="3"/>
                </a:lnTo>
                <a:lnTo>
                  <a:pt x="97" y="2"/>
                </a:lnTo>
                <a:lnTo>
                  <a:pt x="102" y="0"/>
                </a:lnTo>
                <a:lnTo>
                  <a:pt x="106" y="0"/>
                </a:lnTo>
                <a:lnTo>
                  <a:pt x="248" y="42"/>
                </a:lnTo>
                <a:lnTo>
                  <a:pt x="253" y="44"/>
                </a:lnTo>
                <a:lnTo>
                  <a:pt x="256" y="47"/>
                </a:lnTo>
                <a:lnTo>
                  <a:pt x="258" y="52"/>
                </a:lnTo>
                <a:lnTo>
                  <a:pt x="259" y="55"/>
                </a:lnTo>
                <a:lnTo>
                  <a:pt x="263" y="153"/>
                </a:lnTo>
                <a:lnTo>
                  <a:pt x="261" y="158"/>
                </a:lnTo>
                <a:lnTo>
                  <a:pt x="259" y="161"/>
                </a:lnTo>
                <a:lnTo>
                  <a:pt x="256" y="164"/>
                </a:lnTo>
                <a:lnTo>
                  <a:pt x="253" y="165"/>
                </a:lnTo>
                <a:lnTo>
                  <a:pt x="200" y="179"/>
                </a:lnTo>
                <a:lnTo>
                  <a:pt x="197" y="181"/>
                </a:lnTo>
                <a:lnTo>
                  <a:pt x="194" y="179"/>
                </a:lnTo>
                <a:lnTo>
                  <a:pt x="191" y="176"/>
                </a:lnTo>
                <a:lnTo>
                  <a:pt x="189" y="173"/>
                </a:lnTo>
                <a:lnTo>
                  <a:pt x="188" y="170"/>
                </a:lnTo>
                <a:lnTo>
                  <a:pt x="186" y="169"/>
                </a:lnTo>
                <a:lnTo>
                  <a:pt x="183" y="165"/>
                </a:lnTo>
                <a:lnTo>
                  <a:pt x="177" y="162"/>
                </a:lnTo>
                <a:lnTo>
                  <a:pt x="170" y="161"/>
                </a:lnTo>
                <a:lnTo>
                  <a:pt x="161" y="159"/>
                </a:lnTo>
                <a:lnTo>
                  <a:pt x="148" y="159"/>
                </a:lnTo>
                <a:lnTo>
                  <a:pt x="135" y="162"/>
                </a:lnTo>
                <a:lnTo>
                  <a:pt x="126" y="165"/>
                </a:lnTo>
                <a:lnTo>
                  <a:pt x="121" y="170"/>
                </a:lnTo>
                <a:lnTo>
                  <a:pt x="116" y="175"/>
                </a:lnTo>
                <a:lnTo>
                  <a:pt x="114" y="179"/>
                </a:lnTo>
                <a:lnTo>
                  <a:pt x="114" y="184"/>
                </a:lnTo>
                <a:lnTo>
                  <a:pt x="114" y="187"/>
                </a:lnTo>
                <a:lnTo>
                  <a:pt x="114" y="192"/>
                </a:lnTo>
                <a:lnTo>
                  <a:pt x="113" y="195"/>
                </a:lnTo>
                <a:lnTo>
                  <a:pt x="111" y="198"/>
                </a:lnTo>
                <a:lnTo>
                  <a:pt x="106" y="200"/>
                </a:lnTo>
                <a:lnTo>
                  <a:pt x="20" y="228"/>
                </a:lnTo>
                <a:lnTo>
                  <a:pt x="17" y="228"/>
                </a:lnTo>
                <a:lnTo>
                  <a:pt x="14" y="226"/>
                </a:lnTo>
                <a:lnTo>
                  <a:pt x="11" y="225"/>
                </a:lnTo>
                <a:lnTo>
                  <a:pt x="11" y="220"/>
                </a:lnTo>
                <a:lnTo>
                  <a:pt x="0" y="130"/>
                </a:lnTo>
                <a:lnTo>
                  <a:pt x="0" y="120"/>
                </a:lnTo>
                <a:lnTo>
                  <a:pt x="4" y="111"/>
                </a:lnTo>
                <a:lnTo>
                  <a:pt x="27" y="81"/>
                </a:lnTo>
                <a:lnTo>
                  <a:pt x="33" y="73"/>
                </a:lnTo>
                <a:lnTo>
                  <a:pt x="43" y="69"/>
                </a:lnTo>
                <a:lnTo>
                  <a:pt x="47" y="66"/>
                </a:lnTo>
                <a:lnTo>
                  <a:pt x="57" y="59"/>
                </a:lnTo>
                <a:lnTo>
                  <a:pt x="63" y="53"/>
                </a:lnTo>
                <a:lnTo>
                  <a:pt x="67" y="45"/>
                </a:lnTo>
                <a:lnTo>
                  <a:pt x="68" y="38"/>
                </a:lnTo>
                <a:lnTo>
                  <a:pt x="67" y="28"/>
                </a:lnTo>
              </a:path>
            </a:pathLst>
          </a:custGeom>
          <a:noFill/>
          <a:ln w="9525">
            <a:noFill/>
            <a:round/>
            <a:headEnd/>
            <a:tailEnd/>
          </a:ln>
        </p:spPr>
        <p:txBody>
          <a:bodyPr/>
          <a:lstStyle/>
          <a:p>
            <a:endParaRPr lang="en-US"/>
          </a:p>
        </p:txBody>
      </p:sp>
      <p:sp>
        <p:nvSpPr>
          <p:cNvPr id="29707" name="Freeform 39"/>
          <p:cNvSpPr>
            <a:spLocks/>
          </p:cNvSpPr>
          <p:nvPr/>
        </p:nvSpPr>
        <p:spPr bwMode="auto">
          <a:xfrm>
            <a:off x="2884488" y="2266950"/>
            <a:ext cx="244475" cy="144463"/>
          </a:xfrm>
          <a:custGeom>
            <a:avLst/>
            <a:gdLst>
              <a:gd name="T0" fmla="*/ 0 w 265"/>
              <a:gd name="T1" fmla="*/ 2147483647 h 182"/>
              <a:gd name="T2" fmla="*/ 2147483647 w 265"/>
              <a:gd name="T3" fmla="*/ 2147483647 h 182"/>
              <a:gd name="T4" fmla="*/ 2147483647 w 265"/>
              <a:gd name="T5" fmla="*/ 2147483647 h 182"/>
              <a:gd name="T6" fmla="*/ 2147483647 w 265"/>
              <a:gd name="T7" fmla="*/ 2147483647 h 182"/>
              <a:gd name="T8" fmla="*/ 2147483647 w 265"/>
              <a:gd name="T9" fmla="*/ 2147483647 h 182"/>
              <a:gd name="T10" fmla="*/ 2147483647 w 265"/>
              <a:gd name="T11" fmla="*/ 2147483647 h 182"/>
              <a:gd name="T12" fmla="*/ 2147483647 w 265"/>
              <a:gd name="T13" fmla="*/ 2147483647 h 182"/>
              <a:gd name="T14" fmla="*/ 2147483647 w 265"/>
              <a:gd name="T15" fmla="*/ 2147483647 h 182"/>
              <a:gd name="T16" fmla="*/ 2147483647 w 265"/>
              <a:gd name="T17" fmla="*/ 2147483647 h 182"/>
              <a:gd name="T18" fmla="*/ 2147483647 w 265"/>
              <a:gd name="T19" fmla="*/ 2147483647 h 182"/>
              <a:gd name="T20" fmla="*/ 2147483647 w 265"/>
              <a:gd name="T21" fmla="*/ 2147483647 h 182"/>
              <a:gd name="T22" fmla="*/ 2147483647 w 265"/>
              <a:gd name="T23" fmla="*/ 2147483647 h 182"/>
              <a:gd name="T24" fmla="*/ 2147483647 w 265"/>
              <a:gd name="T25" fmla="*/ 2147483647 h 182"/>
              <a:gd name="T26" fmla="*/ 2147483647 w 265"/>
              <a:gd name="T27" fmla="*/ 2147483647 h 182"/>
              <a:gd name="T28" fmla="*/ 2147483647 w 265"/>
              <a:gd name="T29" fmla="*/ 2147483647 h 182"/>
              <a:gd name="T30" fmla="*/ 2147483647 w 265"/>
              <a:gd name="T31" fmla="*/ 2147483647 h 182"/>
              <a:gd name="T32" fmla="*/ 2147483647 w 265"/>
              <a:gd name="T33" fmla="*/ 2147483647 h 182"/>
              <a:gd name="T34" fmla="*/ 2147483647 w 265"/>
              <a:gd name="T35" fmla="*/ 2147483647 h 182"/>
              <a:gd name="T36" fmla="*/ 2147483647 w 265"/>
              <a:gd name="T37" fmla="*/ 2147483647 h 182"/>
              <a:gd name="T38" fmla="*/ 2147483647 w 265"/>
              <a:gd name="T39" fmla="*/ 2147483647 h 182"/>
              <a:gd name="T40" fmla="*/ 2147483647 w 265"/>
              <a:gd name="T41" fmla="*/ 0 h 182"/>
              <a:gd name="T42" fmla="*/ 0 w 265"/>
              <a:gd name="T43" fmla="*/ 2147483647 h 1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5"/>
              <a:gd name="T67" fmla="*/ 0 h 182"/>
              <a:gd name="T68" fmla="*/ 265 w 265"/>
              <a:gd name="T69" fmla="*/ 182 h 1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5" h="182">
                <a:moveTo>
                  <a:pt x="0" y="73"/>
                </a:moveTo>
                <a:lnTo>
                  <a:pt x="14" y="182"/>
                </a:lnTo>
                <a:lnTo>
                  <a:pt x="120" y="148"/>
                </a:lnTo>
                <a:lnTo>
                  <a:pt x="118" y="145"/>
                </a:lnTo>
                <a:lnTo>
                  <a:pt x="118" y="141"/>
                </a:lnTo>
                <a:lnTo>
                  <a:pt x="118" y="137"/>
                </a:lnTo>
                <a:lnTo>
                  <a:pt x="121" y="132"/>
                </a:lnTo>
                <a:lnTo>
                  <a:pt x="124" y="127"/>
                </a:lnTo>
                <a:lnTo>
                  <a:pt x="132" y="121"/>
                </a:lnTo>
                <a:lnTo>
                  <a:pt x="142" y="117"/>
                </a:lnTo>
                <a:lnTo>
                  <a:pt x="153" y="113"/>
                </a:lnTo>
                <a:lnTo>
                  <a:pt x="164" y="113"/>
                </a:lnTo>
                <a:lnTo>
                  <a:pt x="172" y="117"/>
                </a:lnTo>
                <a:lnTo>
                  <a:pt x="180" y="120"/>
                </a:lnTo>
                <a:lnTo>
                  <a:pt x="187" y="124"/>
                </a:lnTo>
                <a:lnTo>
                  <a:pt x="190" y="129"/>
                </a:lnTo>
                <a:lnTo>
                  <a:pt x="195" y="134"/>
                </a:lnTo>
                <a:lnTo>
                  <a:pt x="265" y="113"/>
                </a:lnTo>
                <a:lnTo>
                  <a:pt x="261" y="0"/>
                </a:lnTo>
                <a:lnTo>
                  <a:pt x="0" y="73"/>
                </a:lnTo>
                <a:close/>
              </a:path>
            </a:pathLst>
          </a:custGeom>
          <a:solidFill>
            <a:schemeClr val="bg2"/>
          </a:solidFill>
          <a:ln w="9525">
            <a:noFill/>
            <a:round/>
            <a:headEnd/>
            <a:tailEnd/>
          </a:ln>
        </p:spPr>
        <p:txBody>
          <a:bodyPr/>
          <a:lstStyle/>
          <a:p>
            <a:endParaRPr lang="en-US"/>
          </a:p>
        </p:txBody>
      </p:sp>
      <p:sp>
        <p:nvSpPr>
          <p:cNvPr id="29708" name="Freeform 40"/>
          <p:cNvSpPr>
            <a:spLocks/>
          </p:cNvSpPr>
          <p:nvPr/>
        </p:nvSpPr>
        <p:spPr bwMode="auto">
          <a:xfrm>
            <a:off x="2973388" y="2309813"/>
            <a:ext cx="53975" cy="19050"/>
          </a:xfrm>
          <a:custGeom>
            <a:avLst/>
            <a:gdLst>
              <a:gd name="T0" fmla="*/ 0 w 59"/>
              <a:gd name="T1" fmla="*/ 2147483647 h 24"/>
              <a:gd name="T2" fmla="*/ 0 w 59"/>
              <a:gd name="T3" fmla="*/ 2147483647 h 24"/>
              <a:gd name="T4" fmla="*/ 0 w 59"/>
              <a:gd name="T5" fmla="*/ 2147483647 h 24"/>
              <a:gd name="T6" fmla="*/ 2147483647 w 59"/>
              <a:gd name="T7" fmla="*/ 2147483647 h 24"/>
              <a:gd name="T8" fmla="*/ 2147483647 w 59"/>
              <a:gd name="T9" fmla="*/ 2147483647 h 24"/>
              <a:gd name="T10" fmla="*/ 2147483647 w 59"/>
              <a:gd name="T11" fmla="*/ 2147483647 h 24"/>
              <a:gd name="T12" fmla="*/ 2147483647 w 59"/>
              <a:gd name="T13" fmla="*/ 2147483647 h 24"/>
              <a:gd name="T14" fmla="*/ 2147483647 w 59"/>
              <a:gd name="T15" fmla="*/ 2147483647 h 24"/>
              <a:gd name="T16" fmla="*/ 2147483647 w 59"/>
              <a:gd name="T17" fmla="*/ 2147483647 h 24"/>
              <a:gd name="T18" fmla="*/ 2147483647 w 59"/>
              <a:gd name="T19" fmla="*/ 2147483647 h 24"/>
              <a:gd name="T20" fmla="*/ 2147483647 w 59"/>
              <a:gd name="T21" fmla="*/ 2147483647 h 24"/>
              <a:gd name="T22" fmla="*/ 2147483647 w 59"/>
              <a:gd name="T23" fmla="*/ 2147483647 h 24"/>
              <a:gd name="T24" fmla="*/ 2147483647 w 59"/>
              <a:gd name="T25" fmla="*/ 2147483647 h 24"/>
              <a:gd name="T26" fmla="*/ 2147483647 w 59"/>
              <a:gd name="T27" fmla="*/ 2147483647 h 24"/>
              <a:gd name="T28" fmla="*/ 2147483647 w 59"/>
              <a:gd name="T29" fmla="*/ 2147483647 h 24"/>
              <a:gd name="T30" fmla="*/ 2147483647 w 59"/>
              <a:gd name="T31" fmla="*/ 2147483647 h 24"/>
              <a:gd name="T32" fmla="*/ 2147483647 w 59"/>
              <a:gd name="T33" fmla="*/ 2147483647 h 24"/>
              <a:gd name="T34" fmla="*/ 2147483647 w 59"/>
              <a:gd name="T35" fmla="*/ 0 h 24"/>
              <a:gd name="T36" fmla="*/ 2147483647 w 59"/>
              <a:gd name="T37" fmla="*/ 0 h 24"/>
              <a:gd name="T38" fmla="*/ 2147483647 w 59"/>
              <a:gd name="T39" fmla="*/ 0 h 24"/>
              <a:gd name="T40" fmla="*/ 2147483647 w 59"/>
              <a:gd name="T41" fmla="*/ 2147483647 h 24"/>
              <a:gd name="T42" fmla="*/ 2147483647 w 59"/>
              <a:gd name="T43" fmla="*/ 2147483647 h 24"/>
              <a:gd name="T44" fmla="*/ 2147483647 w 59"/>
              <a:gd name="T45" fmla="*/ 2147483647 h 24"/>
              <a:gd name="T46" fmla="*/ 0 w 59"/>
              <a:gd name="T47" fmla="*/ 2147483647 h 24"/>
              <a:gd name="T48" fmla="*/ 0 w 59"/>
              <a:gd name="T49" fmla="*/ 2147483647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24"/>
              <a:gd name="T77" fmla="*/ 59 w 59"/>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24">
                <a:moveTo>
                  <a:pt x="0" y="13"/>
                </a:moveTo>
                <a:lnTo>
                  <a:pt x="0" y="13"/>
                </a:lnTo>
                <a:lnTo>
                  <a:pt x="0" y="16"/>
                </a:lnTo>
                <a:lnTo>
                  <a:pt x="1" y="17"/>
                </a:lnTo>
                <a:lnTo>
                  <a:pt x="8" y="20"/>
                </a:lnTo>
                <a:lnTo>
                  <a:pt x="17" y="22"/>
                </a:lnTo>
                <a:lnTo>
                  <a:pt x="30" y="24"/>
                </a:lnTo>
                <a:lnTo>
                  <a:pt x="41" y="22"/>
                </a:lnTo>
                <a:lnTo>
                  <a:pt x="51" y="19"/>
                </a:lnTo>
                <a:lnTo>
                  <a:pt x="57" y="14"/>
                </a:lnTo>
                <a:lnTo>
                  <a:pt x="59" y="13"/>
                </a:lnTo>
                <a:lnTo>
                  <a:pt x="59" y="11"/>
                </a:lnTo>
                <a:lnTo>
                  <a:pt x="57" y="8"/>
                </a:lnTo>
                <a:lnTo>
                  <a:pt x="55" y="6"/>
                </a:lnTo>
                <a:lnTo>
                  <a:pt x="49" y="3"/>
                </a:lnTo>
                <a:lnTo>
                  <a:pt x="40" y="0"/>
                </a:lnTo>
                <a:lnTo>
                  <a:pt x="28" y="0"/>
                </a:lnTo>
                <a:lnTo>
                  <a:pt x="17" y="2"/>
                </a:lnTo>
                <a:lnTo>
                  <a:pt x="8" y="5"/>
                </a:lnTo>
                <a:lnTo>
                  <a:pt x="1" y="8"/>
                </a:lnTo>
                <a:lnTo>
                  <a:pt x="0" y="11"/>
                </a:lnTo>
                <a:lnTo>
                  <a:pt x="0" y="13"/>
                </a:lnTo>
                <a:close/>
              </a:path>
            </a:pathLst>
          </a:custGeom>
          <a:solidFill>
            <a:schemeClr val="bg1"/>
          </a:solidFill>
          <a:ln w="9525">
            <a:noFill/>
            <a:round/>
            <a:headEnd/>
            <a:tailEnd/>
          </a:ln>
        </p:spPr>
        <p:txBody>
          <a:bodyPr/>
          <a:lstStyle/>
          <a:p>
            <a:endParaRPr lang="en-US"/>
          </a:p>
        </p:txBody>
      </p:sp>
      <p:sp>
        <p:nvSpPr>
          <p:cNvPr id="29709" name="Freeform 41"/>
          <p:cNvSpPr>
            <a:spLocks/>
          </p:cNvSpPr>
          <p:nvPr/>
        </p:nvSpPr>
        <p:spPr bwMode="auto">
          <a:xfrm>
            <a:off x="2973388" y="2309813"/>
            <a:ext cx="53975" cy="19050"/>
          </a:xfrm>
          <a:custGeom>
            <a:avLst/>
            <a:gdLst>
              <a:gd name="T0" fmla="*/ 0 w 59"/>
              <a:gd name="T1" fmla="*/ 2147483647 h 24"/>
              <a:gd name="T2" fmla="*/ 0 w 59"/>
              <a:gd name="T3" fmla="*/ 2147483647 h 24"/>
              <a:gd name="T4" fmla="*/ 0 w 59"/>
              <a:gd name="T5" fmla="*/ 2147483647 h 24"/>
              <a:gd name="T6" fmla="*/ 2147483647 w 59"/>
              <a:gd name="T7" fmla="*/ 2147483647 h 24"/>
              <a:gd name="T8" fmla="*/ 2147483647 w 59"/>
              <a:gd name="T9" fmla="*/ 2147483647 h 24"/>
              <a:gd name="T10" fmla="*/ 2147483647 w 59"/>
              <a:gd name="T11" fmla="*/ 2147483647 h 24"/>
              <a:gd name="T12" fmla="*/ 2147483647 w 59"/>
              <a:gd name="T13" fmla="*/ 2147483647 h 24"/>
              <a:gd name="T14" fmla="*/ 2147483647 w 59"/>
              <a:gd name="T15" fmla="*/ 2147483647 h 24"/>
              <a:gd name="T16" fmla="*/ 2147483647 w 59"/>
              <a:gd name="T17" fmla="*/ 2147483647 h 24"/>
              <a:gd name="T18" fmla="*/ 2147483647 w 59"/>
              <a:gd name="T19" fmla="*/ 2147483647 h 24"/>
              <a:gd name="T20" fmla="*/ 2147483647 w 59"/>
              <a:gd name="T21" fmla="*/ 2147483647 h 24"/>
              <a:gd name="T22" fmla="*/ 2147483647 w 59"/>
              <a:gd name="T23" fmla="*/ 2147483647 h 24"/>
              <a:gd name="T24" fmla="*/ 2147483647 w 59"/>
              <a:gd name="T25" fmla="*/ 2147483647 h 24"/>
              <a:gd name="T26" fmla="*/ 2147483647 w 59"/>
              <a:gd name="T27" fmla="*/ 2147483647 h 24"/>
              <a:gd name="T28" fmla="*/ 2147483647 w 59"/>
              <a:gd name="T29" fmla="*/ 2147483647 h 24"/>
              <a:gd name="T30" fmla="*/ 2147483647 w 59"/>
              <a:gd name="T31" fmla="*/ 2147483647 h 24"/>
              <a:gd name="T32" fmla="*/ 2147483647 w 59"/>
              <a:gd name="T33" fmla="*/ 2147483647 h 24"/>
              <a:gd name="T34" fmla="*/ 2147483647 w 59"/>
              <a:gd name="T35" fmla="*/ 0 h 24"/>
              <a:gd name="T36" fmla="*/ 2147483647 w 59"/>
              <a:gd name="T37" fmla="*/ 0 h 24"/>
              <a:gd name="T38" fmla="*/ 2147483647 w 59"/>
              <a:gd name="T39" fmla="*/ 0 h 24"/>
              <a:gd name="T40" fmla="*/ 2147483647 w 59"/>
              <a:gd name="T41" fmla="*/ 2147483647 h 24"/>
              <a:gd name="T42" fmla="*/ 2147483647 w 59"/>
              <a:gd name="T43" fmla="*/ 2147483647 h 24"/>
              <a:gd name="T44" fmla="*/ 2147483647 w 59"/>
              <a:gd name="T45" fmla="*/ 2147483647 h 24"/>
              <a:gd name="T46" fmla="*/ 0 w 59"/>
              <a:gd name="T47" fmla="*/ 2147483647 h 24"/>
              <a:gd name="T48" fmla="*/ 0 w 59"/>
              <a:gd name="T49" fmla="*/ 2147483647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24"/>
              <a:gd name="T77" fmla="*/ 59 w 59"/>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24">
                <a:moveTo>
                  <a:pt x="0" y="13"/>
                </a:moveTo>
                <a:lnTo>
                  <a:pt x="0" y="13"/>
                </a:lnTo>
                <a:lnTo>
                  <a:pt x="0" y="16"/>
                </a:lnTo>
                <a:lnTo>
                  <a:pt x="1" y="17"/>
                </a:lnTo>
                <a:lnTo>
                  <a:pt x="8" y="20"/>
                </a:lnTo>
                <a:lnTo>
                  <a:pt x="17" y="22"/>
                </a:lnTo>
                <a:lnTo>
                  <a:pt x="30" y="24"/>
                </a:lnTo>
                <a:lnTo>
                  <a:pt x="41" y="22"/>
                </a:lnTo>
                <a:lnTo>
                  <a:pt x="51" y="19"/>
                </a:lnTo>
                <a:lnTo>
                  <a:pt x="57" y="14"/>
                </a:lnTo>
                <a:lnTo>
                  <a:pt x="59" y="13"/>
                </a:lnTo>
                <a:lnTo>
                  <a:pt x="59" y="11"/>
                </a:lnTo>
                <a:lnTo>
                  <a:pt x="57" y="8"/>
                </a:lnTo>
                <a:lnTo>
                  <a:pt x="55" y="6"/>
                </a:lnTo>
                <a:lnTo>
                  <a:pt x="49" y="3"/>
                </a:lnTo>
                <a:lnTo>
                  <a:pt x="40" y="0"/>
                </a:lnTo>
                <a:lnTo>
                  <a:pt x="28" y="0"/>
                </a:lnTo>
                <a:lnTo>
                  <a:pt x="17" y="2"/>
                </a:lnTo>
                <a:lnTo>
                  <a:pt x="8" y="5"/>
                </a:lnTo>
                <a:lnTo>
                  <a:pt x="1" y="8"/>
                </a:lnTo>
                <a:lnTo>
                  <a:pt x="0" y="11"/>
                </a:lnTo>
                <a:lnTo>
                  <a:pt x="0" y="13"/>
                </a:lnTo>
              </a:path>
            </a:pathLst>
          </a:custGeom>
          <a:noFill/>
          <a:ln w="9525">
            <a:noFill/>
            <a:round/>
            <a:headEnd/>
            <a:tailEnd/>
          </a:ln>
        </p:spPr>
        <p:txBody>
          <a:bodyPr/>
          <a:lstStyle/>
          <a:p>
            <a:endParaRPr lang="en-US"/>
          </a:p>
        </p:txBody>
      </p:sp>
      <p:sp>
        <p:nvSpPr>
          <p:cNvPr id="29710" name="Freeform 42"/>
          <p:cNvSpPr>
            <a:spLocks/>
          </p:cNvSpPr>
          <p:nvPr/>
        </p:nvSpPr>
        <p:spPr bwMode="auto">
          <a:xfrm>
            <a:off x="3052763" y="2300288"/>
            <a:ext cx="46037" cy="23812"/>
          </a:xfrm>
          <a:custGeom>
            <a:avLst/>
            <a:gdLst>
              <a:gd name="T0" fmla="*/ 0 w 51"/>
              <a:gd name="T1" fmla="*/ 2147483647 h 30"/>
              <a:gd name="T2" fmla="*/ 0 w 51"/>
              <a:gd name="T3" fmla="*/ 2147483647 h 30"/>
              <a:gd name="T4" fmla="*/ 0 w 51"/>
              <a:gd name="T5" fmla="*/ 2147483647 h 30"/>
              <a:gd name="T6" fmla="*/ 2147483647 w 51"/>
              <a:gd name="T7" fmla="*/ 2147483647 h 30"/>
              <a:gd name="T8" fmla="*/ 2147483647 w 51"/>
              <a:gd name="T9" fmla="*/ 2147483647 h 30"/>
              <a:gd name="T10" fmla="*/ 2147483647 w 51"/>
              <a:gd name="T11" fmla="*/ 2147483647 h 30"/>
              <a:gd name="T12" fmla="*/ 2147483647 w 51"/>
              <a:gd name="T13" fmla="*/ 2147483647 h 30"/>
              <a:gd name="T14" fmla="*/ 2147483647 w 51"/>
              <a:gd name="T15" fmla="*/ 2147483647 h 30"/>
              <a:gd name="T16" fmla="*/ 2147483647 w 51"/>
              <a:gd name="T17" fmla="*/ 2147483647 h 30"/>
              <a:gd name="T18" fmla="*/ 2147483647 w 51"/>
              <a:gd name="T19" fmla="*/ 2147483647 h 30"/>
              <a:gd name="T20" fmla="*/ 2147483647 w 51"/>
              <a:gd name="T21" fmla="*/ 2147483647 h 30"/>
              <a:gd name="T22" fmla="*/ 2147483647 w 51"/>
              <a:gd name="T23" fmla="*/ 2147483647 h 30"/>
              <a:gd name="T24" fmla="*/ 2147483647 w 51"/>
              <a:gd name="T25" fmla="*/ 2147483647 h 30"/>
              <a:gd name="T26" fmla="*/ 2147483647 w 51"/>
              <a:gd name="T27" fmla="*/ 2147483647 h 30"/>
              <a:gd name="T28" fmla="*/ 2147483647 w 51"/>
              <a:gd name="T29" fmla="*/ 2147483647 h 30"/>
              <a:gd name="T30" fmla="*/ 2147483647 w 51"/>
              <a:gd name="T31" fmla="*/ 2147483647 h 30"/>
              <a:gd name="T32" fmla="*/ 2147483647 w 51"/>
              <a:gd name="T33" fmla="*/ 2147483647 h 30"/>
              <a:gd name="T34" fmla="*/ 2147483647 w 51"/>
              <a:gd name="T35" fmla="*/ 0 h 30"/>
              <a:gd name="T36" fmla="*/ 2147483647 w 51"/>
              <a:gd name="T37" fmla="*/ 0 h 30"/>
              <a:gd name="T38" fmla="*/ 2147483647 w 51"/>
              <a:gd name="T39" fmla="*/ 0 h 30"/>
              <a:gd name="T40" fmla="*/ 2147483647 w 51"/>
              <a:gd name="T41" fmla="*/ 0 h 30"/>
              <a:gd name="T42" fmla="*/ 2147483647 w 51"/>
              <a:gd name="T43" fmla="*/ 2147483647 h 30"/>
              <a:gd name="T44" fmla="*/ 2147483647 w 51"/>
              <a:gd name="T45" fmla="*/ 2147483647 h 30"/>
              <a:gd name="T46" fmla="*/ 0 w 51"/>
              <a:gd name="T47" fmla="*/ 2147483647 h 30"/>
              <a:gd name="T48" fmla="*/ 0 w 51"/>
              <a:gd name="T49" fmla="*/ 2147483647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30"/>
              <a:gd name="T77" fmla="*/ 51 w 51"/>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30">
                <a:moveTo>
                  <a:pt x="0" y="14"/>
                </a:moveTo>
                <a:lnTo>
                  <a:pt x="0" y="14"/>
                </a:lnTo>
                <a:lnTo>
                  <a:pt x="0" y="17"/>
                </a:lnTo>
                <a:lnTo>
                  <a:pt x="1" y="21"/>
                </a:lnTo>
                <a:lnTo>
                  <a:pt x="6" y="25"/>
                </a:lnTo>
                <a:lnTo>
                  <a:pt x="14" y="28"/>
                </a:lnTo>
                <a:lnTo>
                  <a:pt x="25" y="30"/>
                </a:lnTo>
                <a:lnTo>
                  <a:pt x="35" y="28"/>
                </a:lnTo>
                <a:lnTo>
                  <a:pt x="43" y="25"/>
                </a:lnTo>
                <a:lnTo>
                  <a:pt x="49" y="21"/>
                </a:lnTo>
                <a:lnTo>
                  <a:pt x="51" y="17"/>
                </a:lnTo>
                <a:lnTo>
                  <a:pt x="51" y="14"/>
                </a:lnTo>
                <a:lnTo>
                  <a:pt x="51" y="11"/>
                </a:lnTo>
                <a:lnTo>
                  <a:pt x="49" y="10"/>
                </a:lnTo>
                <a:lnTo>
                  <a:pt x="43" y="3"/>
                </a:lnTo>
                <a:lnTo>
                  <a:pt x="35" y="0"/>
                </a:lnTo>
                <a:lnTo>
                  <a:pt x="25" y="0"/>
                </a:lnTo>
                <a:lnTo>
                  <a:pt x="16" y="0"/>
                </a:lnTo>
                <a:lnTo>
                  <a:pt x="6" y="3"/>
                </a:lnTo>
                <a:lnTo>
                  <a:pt x="1" y="8"/>
                </a:lnTo>
                <a:lnTo>
                  <a:pt x="0" y="11"/>
                </a:lnTo>
                <a:lnTo>
                  <a:pt x="0" y="14"/>
                </a:lnTo>
                <a:close/>
              </a:path>
            </a:pathLst>
          </a:custGeom>
          <a:solidFill>
            <a:srgbClr val="FFFFFF"/>
          </a:solidFill>
          <a:ln w="9525">
            <a:noFill/>
            <a:round/>
            <a:headEnd/>
            <a:tailEnd/>
          </a:ln>
        </p:spPr>
        <p:txBody>
          <a:bodyPr/>
          <a:lstStyle/>
          <a:p>
            <a:endParaRPr lang="en-US"/>
          </a:p>
        </p:txBody>
      </p:sp>
      <p:sp>
        <p:nvSpPr>
          <p:cNvPr id="29711" name="Freeform 43"/>
          <p:cNvSpPr>
            <a:spLocks/>
          </p:cNvSpPr>
          <p:nvPr/>
        </p:nvSpPr>
        <p:spPr bwMode="auto">
          <a:xfrm>
            <a:off x="3052763" y="2300288"/>
            <a:ext cx="46037" cy="23812"/>
          </a:xfrm>
          <a:custGeom>
            <a:avLst/>
            <a:gdLst>
              <a:gd name="T0" fmla="*/ 0 w 51"/>
              <a:gd name="T1" fmla="*/ 2147483647 h 30"/>
              <a:gd name="T2" fmla="*/ 0 w 51"/>
              <a:gd name="T3" fmla="*/ 2147483647 h 30"/>
              <a:gd name="T4" fmla="*/ 0 w 51"/>
              <a:gd name="T5" fmla="*/ 2147483647 h 30"/>
              <a:gd name="T6" fmla="*/ 2147483647 w 51"/>
              <a:gd name="T7" fmla="*/ 2147483647 h 30"/>
              <a:gd name="T8" fmla="*/ 2147483647 w 51"/>
              <a:gd name="T9" fmla="*/ 2147483647 h 30"/>
              <a:gd name="T10" fmla="*/ 2147483647 w 51"/>
              <a:gd name="T11" fmla="*/ 2147483647 h 30"/>
              <a:gd name="T12" fmla="*/ 2147483647 w 51"/>
              <a:gd name="T13" fmla="*/ 2147483647 h 30"/>
              <a:gd name="T14" fmla="*/ 2147483647 w 51"/>
              <a:gd name="T15" fmla="*/ 2147483647 h 30"/>
              <a:gd name="T16" fmla="*/ 2147483647 w 51"/>
              <a:gd name="T17" fmla="*/ 2147483647 h 30"/>
              <a:gd name="T18" fmla="*/ 2147483647 w 51"/>
              <a:gd name="T19" fmla="*/ 2147483647 h 30"/>
              <a:gd name="T20" fmla="*/ 2147483647 w 51"/>
              <a:gd name="T21" fmla="*/ 2147483647 h 30"/>
              <a:gd name="T22" fmla="*/ 2147483647 w 51"/>
              <a:gd name="T23" fmla="*/ 2147483647 h 30"/>
              <a:gd name="T24" fmla="*/ 2147483647 w 51"/>
              <a:gd name="T25" fmla="*/ 2147483647 h 30"/>
              <a:gd name="T26" fmla="*/ 2147483647 w 51"/>
              <a:gd name="T27" fmla="*/ 2147483647 h 30"/>
              <a:gd name="T28" fmla="*/ 2147483647 w 51"/>
              <a:gd name="T29" fmla="*/ 2147483647 h 30"/>
              <a:gd name="T30" fmla="*/ 2147483647 w 51"/>
              <a:gd name="T31" fmla="*/ 2147483647 h 30"/>
              <a:gd name="T32" fmla="*/ 2147483647 w 51"/>
              <a:gd name="T33" fmla="*/ 2147483647 h 30"/>
              <a:gd name="T34" fmla="*/ 2147483647 w 51"/>
              <a:gd name="T35" fmla="*/ 0 h 30"/>
              <a:gd name="T36" fmla="*/ 2147483647 w 51"/>
              <a:gd name="T37" fmla="*/ 0 h 30"/>
              <a:gd name="T38" fmla="*/ 2147483647 w 51"/>
              <a:gd name="T39" fmla="*/ 0 h 30"/>
              <a:gd name="T40" fmla="*/ 2147483647 w 51"/>
              <a:gd name="T41" fmla="*/ 0 h 30"/>
              <a:gd name="T42" fmla="*/ 2147483647 w 51"/>
              <a:gd name="T43" fmla="*/ 2147483647 h 30"/>
              <a:gd name="T44" fmla="*/ 2147483647 w 51"/>
              <a:gd name="T45" fmla="*/ 2147483647 h 30"/>
              <a:gd name="T46" fmla="*/ 0 w 51"/>
              <a:gd name="T47" fmla="*/ 2147483647 h 30"/>
              <a:gd name="T48" fmla="*/ 0 w 51"/>
              <a:gd name="T49" fmla="*/ 2147483647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30"/>
              <a:gd name="T77" fmla="*/ 51 w 51"/>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30">
                <a:moveTo>
                  <a:pt x="0" y="14"/>
                </a:moveTo>
                <a:lnTo>
                  <a:pt x="0" y="14"/>
                </a:lnTo>
                <a:lnTo>
                  <a:pt x="0" y="17"/>
                </a:lnTo>
                <a:lnTo>
                  <a:pt x="1" y="21"/>
                </a:lnTo>
                <a:lnTo>
                  <a:pt x="6" y="25"/>
                </a:lnTo>
                <a:lnTo>
                  <a:pt x="14" y="28"/>
                </a:lnTo>
                <a:lnTo>
                  <a:pt x="25" y="30"/>
                </a:lnTo>
                <a:lnTo>
                  <a:pt x="35" y="28"/>
                </a:lnTo>
                <a:lnTo>
                  <a:pt x="43" y="25"/>
                </a:lnTo>
                <a:lnTo>
                  <a:pt x="49" y="21"/>
                </a:lnTo>
                <a:lnTo>
                  <a:pt x="51" y="17"/>
                </a:lnTo>
                <a:lnTo>
                  <a:pt x="51" y="14"/>
                </a:lnTo>
                <a:lnTo>
                  <a:pt x="51" y="11"/>
                </a:lnTo>
                <a:lnTo>
                  <a:pt x="49" y="10"/>
                </a:lnTo>
                <a:lnTo>
                  <a:pt x="43" y="3"/>
                </a:lnTo>
                <a:lnTo>
                  <a:pt x="35" y="0"/>
                </a:lnTo>
                <a:lnTo>
                  <a:pt x="25" y="0"/>
                </a:lnTo>
                <a:lnTo>
                  <a:pt x="16" y="0"/>
                </a:lnTo>
                <a:lnTo>
                  <a:pt x="6" y="3"/>
                </a:lnTo>
                <a:lnTo>
                  <a:pt x="1" y="8"/>
                </a:lnTo>
                <a:lnTo>
                  <a:pt x="0" y="11"/>
                </a:lnTo>
                <a:lnTo>
                  <a:pt x="0" y="14"/>
                </a:lnTo>
              </a:path>
            </a:pathLst>
          </a:custGeom>
          <a:solidFill>
            <a:schemeClr val="bg1"/>
          </a:solidFill>
          <a:ln w="9525">
            <a:noFill/>
            <a:round/>
            <a:headEnd/>
            <a:tailEnd/>
          </a:ln>
        </p:spPr>
        <p:txBody>
          <a:bodyPr/>
          <a:lstStyle/>
          <a:p>
            <a:endParaRPr lang="en-US"/>
          </a:p>
        </p:txBody>
      </p:sp>
      <p:sp>
        <p:nvSpPr>
          <p:cNvPr id="29712" name="Freeform 44"/>
          <p:cNvSpPr>
            <a:spLocks/>
          </p:cNvSpPr>
          <p:nvPr/>
        </p:nvSpPr>
        <p:spPr bwMode="auto">
          <a:xfrm>
            <a:off x="2913063" y="2339975"/>
            <a:ext cx="55562" cy="26988"/>
          </a:xfrm>
          <a:custGeom>
            <a:avLst/>
            <a:gdLst>
              <a:gd name="T0" fmla="*/ 0 w 59"/>
              <a:gd name="T1" fmla="*/ 2147483647 h 34"/>
              <a:gd name="T2" fmla="*/ 0 w 59"/>
              <a:gd name="T3" fmla="*/ 2147483647 h 34"/>
              <a:gd name="T4" fmla="*/ 2147483647 w 59"/>
              <a:gd name="T5" fmla="*/ 2147483647 h 34"/>
              <a:gd name="T6" fmla="*/ 2147483647 w 59"/>
              <a:gd name="T7" fmla="*/ 2147483647 h 34"/>
              <a:gd name="T8" fmla="*/ 2147483647 w 59"/>
              <a:gd name="T9" fmla="*/ 2147483647 h 34"/>
              <a:gd name="T10" fmla="*/ 2147483647 w 59"/>
              <a:gd name="T11" fmla="*/ 2147483647 h 34"/>
              <a:gd name="T12" fmla="*/ 2147483647 w 59"/>
              <a:gd name="T13" fmla="*/ 2147483647 h 34"/>
              <a:gd name="T14" fmla="*/ 2147483647 w 59"/>
              <a:gd name="T15" fmla="*/ 2147483647 h 34"/>
              <a:gd name="T16" fmla="*/ 2147483647 w 59"/>
              <a:gd name="T17" fmla="*/ 2147483647 h 34"/>
              <a:gd name="T18" fmla="*/ 2147483647 w 59"/>
              <a:gd name="T19" fmla="*/ 2147483647 h 34"/>
              <a:gd name="T20" fmla="*/ 2147483647 w 59"/>
              <a:gd name="T21" fmla="*/ 2147483647 h 34"/>
              <a:gd name="T22" fmla="*/ 2147483647 w 59"/>
              <a:gd name="T23" fmla="*/ 2147483647 h 34"/>
              <a:gd name="T24" fmla="*/ 2147483647 w 59"/>
              <a:gd name="T25" fmla="*/ 2147483647 h 34"/>
              <a:gd name="T26" fmla="*/ 2147483647 w 59"/>
              <a:gd name="T27" fmla="*/ 2147483647 h 34"/>
              <a:gd name="T28" fmla="*/ 2147483647 w 59"/>
              <a:gd name="T29" fmla="*/ 2147483647 h 34"/>
              <a:gd name="T30" fmla="*/ 2147483647 w 59"/>
              <a:gd name="T31" fmla="*/ 0 h 34"/>
              <a:gd name="T32" fmla="*/ 2147483647 w 59"/>
              <a:gd name="T33" fmla="*/ 0 h 34"/>
              <a:gd name="T34" fmla="*/ 2147483647 w 59"/>
              <a:gd name="T35" fmla="*/ 2147483647 h 34"/>
              <a:gd name="T36" fmla="*/ 2147483647 w 59"/>
              <a:gd name="T37" fmla="*/ 2147483647 h 34"/>
              <a:gd name="T38" fmla="*/ 2147483647 w 59"/>
              <a:gd name="T39" fmla="*/ 2147483647 h 34"/>
              <a:gd name="T40" fmla="*/ 2147483647 w 59"/>
              <a:gd name="T41" fmla="*/ 2147483647 h 34"/>
              <a:gd name="T42" fmla="*/ 2147483647 w 59"/>
              <a:gd name="T43" fmla="*/ 2147483647 h 34"/>
              <a:gd name="T44" fmla="*/ 0 w 59"/>
              <a:gd name="T45" fmla="*/ 2147483647 h 34"/>
              <a:gd name="T46" fmla="*/ 0 w 59"/>
              <a:gd name="T47" fmla="*/ 2147483647 h 34"/>
              <a:gd name="T48" fmla="*/ 0 w 59"/>
              <a:gd name="T49" fmla="*/ 2147483647 h 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4"/>
              <a:gd name="T77" fmla="*/ 59 w 59"/>
              <a:gd name="T78" fmla="*/ 34 h 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4">
                <a:moveTo>
                  <a:pt x="0" y="29"/>
                </a:moveTo>
                <a:lnTo>
                  <a:pt x="0" y="29"/>
                </a:lnTo>
                <a:lnTo>
                  <a:pt x="1" y="32"/>
                </a:lnTo>
                <a:lnTo>
                  <a:pt x="5" y="34"/>
                </a:lnTo>
                <a:lnTo>
                  <a:pt x="13" y="34"/>
                </a:lnTo>
                <a:lnTo>
                  <a:pt x="22" y="32"/>
                </a:lnTo>
                <a:lnTo>
                  <a:pt x="35" y="28"/>
                </a:lnTo>
                <a:lnTo>
                  <a:pt x="46" y="21"/>
                </a:lnTo>
                <a:lnTo>
                  <a:pt x="54" y="15"/>
                </a:lnTo>
                <a:lnTo>
                  <a:pt x="59" y="9"/>
                </a:lnTo>
                <a:lnTo>
                  <a:pt x="59" y="6"/>
                </a:lnTo>
                <a:lnTo>
                  <a:pt x="59" y="3"/>
                </a:lnTo>
                <a:lnTo>
                  <a:pt x="57" y="1"/>
                </a:lnTo>
                <a:lnTo>
                  <a:pt x="54" y="0"/>
                </a:lnTo>
                <a:lnTo>
                  <a:pt x="46" y="0"/>
                </a:lnTo>
                <a:lnTo>
                  <a:pt x="35" y="1"/>
                </a:lnTo>
                <a:lnTo>
                  <a:pt x="24" y="6"/>
                </a:lnTo>
                <a:lnTo>
                  <a:pt x="13" y="12"/>
                </a:lnTo>
                <a:lnTo>
                  <a:pt x="5" y="18"/>
                </a:lnTo>
                <a:lnTo>
                  <a:pt x="0" y="25"/>
                </a:lnTo>
                <a:lnTo>
                  <a:pt x="0" y="28"/>
                </a:lnTo>
                <a:lnTo>
                  <a:pt x="0" y="29"/>
                </a:lnTo>
                <a:close/>
              </a:path>
            </a:pathLst>
          </a:custGeom>
          <a:solidFill>
            <a:schemeClr val="bg1"/>
          </a:solidFill>
          <a:ln w="9525">
            <a:noFill/>
            <a:round/>
            <a:headEnd/>
            <a:tailEnd/>
          </a:ln>
        </p:spPr>
        <p:txBody>
          <a:bodyPr/>
          <a:lstStyle/>
          <a:p>
            <a:endParaRPr lang="en-US"/>
          </a:p>
        </p:txBody>
      </p:sp>
      <p:sp>
        <p:nvSpPr>
          <p:cNvPr id="29713" name="Freeform 45"/>
          <p:cNvSpPr>
            <a:spLocks/>
          </p:cNvSpPr>
          <p:nvPr/>
        </p:nvSpPr>
        <p:spPr bwMode="auto">
          <a:xfrm>
            <a:off x="2913063" y="2339975"/>
            <a:ext cx="55562" cy="26988"/>
          </a:xfrm>
          <a:custGeom>
            <a:avLst/>
            <a:gdLst>
              <a:gd name="T0" fmla="*/ 0 w 59"/>
              <a:gd name="T1" fmla="*/ 2147483647 h 34"/>
              <a:gd name="T2" fmla="*/ 0 w 59"/>
              <a:gd name="T3" fmla="*/ 2147483647 h 34"/>
              <a:gd name="T4" fmla="*/ 2147483647 w 59"/>
              <a:gd name="T5" fmla="*/ 2147483647 h 34"/>
              <a:gd name="T6" fmla="*/ 2147483647 w 59"/>
              <a:gd name="T7" fmla="*/ 2147483647 h 34"/>
              <a:gd name="T8" fmla="*/ 2147483647 w 59"/>
              <a:gd name="T9" fmla="*/ 2147483647 h 34"/>
              <a:gd name="T10" fmla="*/ 2147483647 w 59"/>
              <a:gd name="T11" fmla="*/ 2147483647 h 34"/>
              <a:gd name="T12" fmla="*/ 2147483647 w 59"/>
              <a:gd name="T13" fmla="*/ 2147483647 h 34"/>
              <a:gd name="T14" fmla="*/ 2147483647 w 59"/>
              <a:gd name="T15" fmla="*/ 2147483647 h 34"/>
              <a:gd name="T16" fmla="*/ 2147483647 w 59"/>
              <a:gd name="T17" fmla="*/ 2147483647 h 34"/>
              <a:gd name="T18" fmla="*/ 2147483647 w 59"/>
              <a:gd name="T19" fmla="*/ 2147483647 h 34"/>
              <a:gd name="T20" fmla="*/ 2147483647 w 59"/>
              <a:gd name="T21" fmla="*/ 2147483647 h 34"/>
              <a:gd name="T22" fmla="*/ 2147483647 w 59"/>
              <a:gd name="T23" fmla="*/ 2147483647 h 34"/>
              <a:gd name="T24" fmla="*/ 2147483647 w 59"/>
              <a:gd name="T25" fmla="*/ 2147483647 h 34"/>
              <a:gd name="T26" fmla="*/ 2147483647 w 59"/>
              <a:gd name="T27" fmla="*/ 2147483647 h 34"/>
              <a:gd name="T28" fmla="*/ 2147483647 w 59"/>
              <a:gd name="T29" fmla="*/ 2147483647 h 34"/>
              <a:gd name="T30" fmla="*/ 2147483647 w 59"/>
              <a:gd name="T31" fmla="*/ 0 h 34"/>
              <a:gd name="T32" fmla="*/ 2147483647 w 59"/>
              <a:gd name="T33" fmla="*/ 0 h 34"/>
              <a:gd name="T34" fmla="*/ 2147483647 w 59"/>
              <a:gd name="T35" fmla="*/ 2147483647 h 34"/>
              <a:gd name="T36" fmla="*/ 2147483647 w 59"/>
              <a:gd name="T37" fmla="*/ 2147483647 h 34"/>
              <a:gd name="T38" fmla="*/ 2147483647 w 59"/>
              <a:gd name="T39" fmla="*/ 2147483647 h 34"/>
              <a:gd name="T40" fmla="*/ 2147483647 w 59"/>
              <a:gd name="T41" fmla="*/ 2147483647 h 34"/>
              <a:gd name="T42" fmla="*/ 2147483647 w 59"/>
              <a:gd name="T43" fmla="*/ 2147483647 h 34"/>
              <a:gd name="T44" fmla="*/ 0 w 59"/>
              <a:gd name="T45" fmla="*/ 2147483647 h 34"/>
              <a:gd name="T46" fmla="*/ 0 w 59"/>
              <a:gd name="T47" fmla="*/ 2147483647 h 34"/>
              <a:gd name="T48" fmla="*/ 0 w 59"/>
              <a:gd name="T49" fmla="*/ 2147483647 h 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4"/>
              <a:gd name="T77" fmla="*/ 59 w 59"/>
              <a:gd name="T78" fmla="*/ 34 h 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4">
                <a:moveTo>
                  <a:pt x="0" y="29"/>
                </a:moveTo>
                <a:lnTo>
                  <a:pt x="0" y="29"/>
                </a:lnTo>
                <a:lnTo>
                  <a:pt x="1" y="32"/>
                </a:lnTo>
                <a:lnTo>
                  <a:pt x="5" y="34"/>
                </a:lnTo>
                <a:lnTo>
                  <a:pt x="13" y="34"/>
                </a:lnTo>
                <a:lnTo>
                  <a:pt x="22" y="32"/>
                </a:lnTo>
                <a:lnTo>
                  <a:pt x="35" y="28"/>
                </a:lnTo>
                <a:lnTo>
                  <a:pt x="46" y="21"/>
                </a:lnTo>
                <a:lnTo>
                  <a:pt x="54" y="15"/>
                </a:lnTo>
                <a:lnTo>
                  <a:pt x="59" y="9"/>
                </a:lnTo>
                <a:lnTo>
                  <a:pt x="59" y="6"/>
                </a:lnTo>
                <a:lnTo>
                  <a:pt x="59" y="3"/>
                </a:lnTo>
                <a:lnTo>
                  <a:pt x="57" y="1"/>
                </a:lnTo>
                <a:lnTo>
                  <a:pt x="54" y="0"/>
                </a:lnTo>
                <a:lnTo>
                  <a:pt x="46" y="0"/>
                </a:lnTo>
                <a:lnTo>
                  <a:pt x="35" y="1"/>
                </a:lnTo>
                <a:lnTo>
                  <a:pt x="24" y="6"/>
                </a:lnTo>
                <a:lnTo>
                  <a:pt x="13" y="12"/>
                </a:lnTo>
                <a:lnTo>
                  <a:pt x="5" y="18"/>
                </a:lnTo>
                <a:lnTo>
                  <a:pt x="0" y="25"/>
                </a:lnTo>
                <a:lnTo>
                  <a:pt x="0" y="28"/>
                </a:lnTo>
                <a:lnTo>
                  <a:pt x="0" y="29"/>
                </a:lnTo>
              </a:path>
            </a:pathLst>
          </a:custGeom>
          <a:noFill/>
          <a:ln w="9525">
            <a:noFill/>
            <a:round/>
            <a:headEnd/>
            <a:tailEnd/>
          </a:ln>
        </p:spPr>
        <p:txBody>
          <a:bodyPr/>
          <a:lstStyle/>
          <a:p>
            <a:endParaRPr lang="en-US"/>
          </a:p>
        </p:txBody>
      </p:sp>
      <p:sp>
        <p:nvSpPr>
          <p:cNvPr id="29714" name="Freeform 46"/>
          <p:cNvSpPr>
            <a:spLocks/>
          </p:cNvSpPr>
          <p:nvPr/>
        </p:nvSpPr>
        <p:spPr bwMode="auto">
          <a:xfrm>
            <a:off x="3101975" y="2066925"/>
            <a:ext cx="65088" cy="6350"/>
          </a:xfrm>
          <a:custGeom>
            <a:avLst/>
            <a:gdLst>
              <a:gd name="T0" fmla="*/ 2147483647 w 70"/>
              <a:gd name="T1" fmla="*/ 2147483647 h 9"/>
              <a:gd name="T2" fmla="*/ 2147483647 w 70"/>
              <a:gd name="T3" fmla="*/ 2147483647 h 9"/>
              <a:gd name="T4" fmla="*/ 2147483647 w 70"/>
              <a:gd name="T5" fmla="*/ 2147483647 h 9"/>
              <a:gd name="T6" fmla="*/ 2147483647 w 70"/>
              <a:gd name="T7" fmla="*/ 2147483647 h 9"/>
              <a:gd name="T8" fmla="*/ 2147483647 w 70"/>
              <a:gd name="T9" fmla="*/ 2147483647 h 9"/>
              <a:gd name="T10" fmla="*/ 2147483647 w 70"/>
              <a:gd name="T11" fmla="*/ 2147483647 h 9"/>
              <a:gd name="T12" fmla="*/ 0 w 70"/>
              <a:gd name="T13" fmla="*/ 2147483647 h 9"/>
              <a:gd name="T14" fmla="*/ 0 w 70"/>
              <a:gd name="T15" fmla="*/ 0 h 9"/>
              <a:gd name="T16" fmla="*/ 2147483647 w 70"/>
              <a:gd name="T17" fmla="*/ 0 h 9"/>
              <a:gd name="T18" fmla="*/ 2147483647 w 70"/>
              <a:gd name="T19" fmla="*/ 0 h 9"/>
              <a:gd name="T20" fmla="*/ 2147483647 w 70"/>
              <a:gd name="T21" fmla="*/ 0 h 9"/>
              <a:gd name="T22" fmla="*/ 2147483647 w 70"/>
              <a:gd name="T23" fmla="*/ 0 h 9"/>
              <a:gd name="T24" fmla="*/ 2147483647 w 70"/>
              <a:gd name="T25" fmla="*/ 2147483647 h 9"/>
              <a:gd name="T26" fmla="*/ 2147483647 w 70"/>
              <a:gd name="T27" fmla="*/ 2147483647 h 9"/>
              <a:gd name="T28" fmla="*/ 2147483647 w 70"/>
              <a:gd name="T29" fmla="*/ 2147483647 h 9"/>
              <a:gd name="T30" fmla="*/ 2147483647 w 70"/>
              <a:gd name="T31" fmla="*/ 2147483647 h 9"/>
              <a:gd name="T32" fmla="*/ 2147483647 w 70"/>
              <a:gd name="T33" fmla="*/ 2147483647 h 9"/>
              <a:gd name="T34" fmla="*/ 2147483647 w 70"/>
              <a:gd name="T35" fmla="*/ 2147483647 h 9"/>
              <a:gd name="T36" fmla="*/ 2147483647 w 70"/>
              <a:gd name="T37" fmla="*/ 2147483647 h 9"/>
              <a:gd name="T38" fmla="*/ 2147483647 w 70"/>
              <a:gd name="T39" fmla="*/ 2147483647 h 9"/>
              <a:gd name="T40" fmla="*/ 2147483647 w 70"/>
              <a:gd name="T41" fmla="*/ 2147483647 h 9"/>
              <a:gd name="T42" fmla="*/ 2147483647 w 70"/>
              <a:gd name="T43" fmla="*/ 2147483647 h 9"/>
              <a:gd name="T44" fmla="*/ 2147483647 w 70"/>
              <a:gd name="T45" fmla="*/ 0 h 9"/>
              <a:gd name="T46" fmla="*/ 2147483647 w 70"/>
              <a:gd name="T47" fmla="*/ 0 h 9"/>
              <a:gd name="T48" fmla="*/ 2147483647 w 70"/>
              <a:gd name="T49" fmla="*/ 0 h 9"/>
              <a:gd name="T50" fmla="*/ 2147483647 w 70"/>
              <a:gd name="T51" fmla="*/ 0 h 9"/>
              <a:gd name="T52" fmla="*/ 2147483647 w 70"/>
              <a:gd name="T53" fmla="*/ 0 h 9"/>
              <a:gd name="T54" fmla="*/ 2147483647 w 70"/>
              <a:gd name="T55" fmla="*/ 2147483647 h 9"/>
              <a:gd name="T56" fmla="*/ 2147483647 w 70"/>
              <a:gd name="T57" fmla="*/ 2147483647 h 9"/>
              <a:gd name="T58" fmla="*/ 2147483647 w 70"/>
              <a:gd name="T59" fmla="*/ 2147483647 h 9"/>
              <a:gd name="T60" fmla="*/ 2147483647 w 70"/>
              <a:gd name="T61" fmla="*/ 2147483647 h 9"/>
              <a:gd name="T62" fmla="*/ 2147483647 w 70"/>
              <a:gd name="T63" fmla="*/ 2147483647 h 9"/>
              <a:gd name="T64" fmla="*/ 2147483647 w 70"/>
              <a:gd name="T65" fmla="*/ 2147483647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9"/>
              <a:gd name="T101" fmla="*/ 70 w 70"/>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9">
                <a:moveTo>
                  <a:pt x="35" y="9"/>
                </a:moveTo>
                <a:lnTo>
                  <a:pt x="35" y="9"/>
                </a:lnTo>
                <a:lnTo>
                  <a:pt x="22" y="9"/>
                </a:lnTo>
                <a:lnTo>
                  <a:pt x="11" y="8"/>
                </a:lnTo>
                <a:lnTo>
                  <a:pt x="2" y="5"/>
                </a:lnTo>
                <a:lnTo>
                  <a:pt x="0" y="2"/>
                </a:lnTo>
                <a:lnTo>
                  <a:pt x="0" y="0"/>
                </a:lnTo>
                <a:lnTo>
                  <a:pt x="3" y="0"/>
                </a:lnTo>
                <a:lnTo>
                  <a:pt x="5" y="2"/>
                </a:lnTo>
                <a:lnTo>
                  <a:pt x="13" y="3"/>
                </a:lnTo>
                <a:lnTo>
                  <a:pt x="22" y="5"/>
                </a:lnTo>
                <a:lnTo>
                  <a:pt x="35" y="5"/>
                </a:lnTo>
                <a:lnTo>
                  <a:pt x="46" y="5"/>
                </a:lnTo>
                <a:lnTo>
                  <a:pt x="56" y="3"/>
                </a:lnTo>
                <a:lnTo>
                  <a:pt x="64" y="2"/>
                </a:lnTo>
                <a:lnTo>
                  <a:pt x="65" y="0"/>
                </a:lnTo>
                <a:lnTo>
                  <a:pt x="70" y="0"/>
                </a:lnTo>
                <a:lnTo>
                  <a:pt x="69" y="2"/>
                </a:lnTo>
                <a:lnTo>
                  <a:pt x="67" y="5"/>
                </a:lnTo>
                <a:lnTo>
                  <a:pt x="59" y="8"/>
                </a:lnTo>
                <a:lnTo>
                  <a:pt x="48" y="9"/>
                </a:lnTo>
                <a:lnTo>
                  <a:pt x="35" y="9"/>
                </a:lnTo>
                <a:close/>
              </a:path>
            </a:pathLst>
          </a:custGeom>
          <a:solidFill>
            <a:srgbClr val="31566D"/>
          </a:solidFill>
          <a:ln w="9525">
            <a:noFill/>
            <a:round/>
            <a:headEnd/>
            <a:tailEnd/>
          </a:ln>
        </p:spPr>
        <p:txBody>
          <a:bodyPr/>
          <a:lstStyle/>
          <a:p>
            <a:endParaRPr lang="en-US"/>
          </a:p>
        </p:txBody>
      </p:sp>
      <p:sp>
        <p:nvSpPr>
          <p:cNvPr id="29715" name="Freeform 47"/>
          <p:cNvSpPr>
            <a:spLocks/>
          </p:cNvSpPr>
          <p:nvPr/>
        </p:nvSpPr>
        <p:spPr bwMode="auto">
          <a:xfrm>
            <a:off x="3101975" y="2066925"/>
            <a:ext cx="65088" cy="6350"/>
          </a:xfrm>
          <a:custGeom>
            <a:avLst/>
            <a:gdLst>
              <a:gd name="T0" fmla="*/ 2147483647 w 70"/>
              <a:gd name="T1" fmla="*/ 2147483647 h 9"/>
              <a:gd name="T2" fmla="*/ 2147483647 w 70"/>
              <a:gd name="T3" fmla="*/ 2147483647 h 9"/>
              <a:gd name="T4" fmla="*/ 2147483647 w 70"/>
              <a:gd name="T5" fmla="*/ 2147483647 h 9"/>
              <a:gd name="T6" fmla="*/ 2147483647 w 70"/>
              <a:gd name="T7" fmla="*/ 2147483647 h 9"/>
              <a:gd name="T8" fmla="*/ 2147483647 w 70"/>
              <a:gd name="T9" fmla="*/ 2147483647 h 9"/>
              <a:gd name="T10" fmla="*/ 2147483647 w 70"/>
              <a:gd name="T11" fmla="*/ 2147483647 h 9"/>
              <a:gd name="T12" fmla="*/ 0 w 70"/>
              <a:gd name="T13" fmla="*/ 2147483647 h 9"/>
              <a:gd name="T14" fmla="*/ 0 w 70"/>
              <a:gd name="T15" fmla="*/ 0 h 9"/>
              <a:gd name="T16" fmla="*/ 2147483647 w 70"/>
              <a:gd name="T17" fmla="*/ 0 h 9"/>
              <a:gd name="T18" fmla="*/ 2147483647 w 70"/>
              <a:gd name="T19" fmla="*/ 0 h 9"/>
              <a:gd name="T20" fmla="*/ 2147483647 w 70"/>
              <a:gd name="T21" fmla="*/ 0 h 9"/>
              <a:gd name="T22" fmla="*/ 2147483647 w 70"/>
              <a:gd name="T23" fmla="*/ 0 h 9"/>
              <a:gd name="T24" fmla="*/ 2147483647 w 70"/>
              <a:gd name="T25" fmla="*/ 2147483647 h 9"/>
              <a:gd name="T26" fmla="*/ 2147483647 w 70"/>
              <a:gd name="T27" fmla="*/ 2147483647 h 9"/>
              <a:gd name="T28" fmla="*/ 2147483647 w 70"/>
              <a:gd name="T29" fmla="*/ 2147483647 h 9"/>
              <a:gd name="T30" fmla="*/ 2147483647 w 70"/>
              <a:gd name="T31" fmla="*/ 2147483647 h 9"/>
              <a:gd name="T32" fmla="*/ 2147483647 w 70"/>
              <a:gd name="T33" fmla="*/ 2147483647 h 9"/>
              <a:gd name="T34" fmla="*/ 2147483647 w 70"/>
              <a:gd name="T35" fmla="*/ 2147483647 h 9"/>
              <a:gd name="T36" fmla="*/ 2147483647 w 70"/>
              <a:gd name="T37" fmla="*/ 2147483647 h 9"/>
              <a:gd name="T38" fmla="*/ 2147483647 w 70"/>
              <a:gd name="T39" fmla="*/ 2147483647 h 9"/>
              <a:gd name="T40" fmla="*/ 2147483647 w 70"/>
              <a:gd name="T41" fmla="*/ 2147483647 h 9"/>
              <a:gd name="T42" fmla="*/ 2147483647 w 70"/>
              <a:gd name="T43" fmla="*/ 2147483647 h 9"/>
              <a:gd name="T44" fmla="*/ 2147483647 w 70"/>
              <a:gd name="T45" fmla="*/ 0 h 9"/>
              <a:gd name="T46" fmla="*/ 2147483647 w 70"/>
              <a:gd name="T47" fmla="*/ 0 h 9"/>
              <a:gd name="T48" fmla="*/ 2147483647 w 70"/>
              <a:gd name="T49" fmla="*/ 0 h 9"/>
              <a:gd name="T50" fmla="*/ 2147483647 w 70"/>
              <a:gd name="T51" fmla="*/ 0 h 9"/>
              <a:gd name="T52" fmla="*/ 2147483647 w 70"/>
              <a:gd name="T53" fmla="*/ 0 h 9"/>
              <a:gd name="T54" fmla="*/ 2147483647 w 70"/>
              <a:gd name="T55" fmla="*/ 2147483647 h 9"/>
              <a:gd name="T56" fmla="*/ 2147483647 w 70"/>
              <a:gd name="T57" fmla="*/ 2147483647 h 9"/>
              <a:gd name="T58" fmla="*/ 2147483647 w 70"/>
              <a:gd name="T59" fmla="*/ 2147483647 h 9"/>
              <a:gd name="T60" fmla="*/ 2147483647 w 70"/>
              <a:gd name="T61" fmla="*/ 2147483647 h 9"/>
              <a:gd name="T62" fmla="*/ 2147483647 w 70"/>
              <a:gd name="T63" fmla="*/ 2147483647 h 9"/>
              <a:gd name="T64" fmla="*/ 2147483647 w 70"/>
              <a:gd name="T65" fmla="*/ 2147483647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9"/>
              <a:gd name="T101" fmla="*/ 70 w 70"/>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9">
                <a:moveTo>
                  <a:pt x="35" y="9"/>
                </a:moveTo>
                <a:lnTo>
                  <a:pt x="35" y="9"/>
                </a:lnTo>
                <a:lnTo>
                  <a:pt x="22" y="9"/>
                </a:lnTo>
                <a:lnTo>
                  <a:pt x="11" y="8"/>
                </a:lnTo>
                <a:lnTo>
                  <a:pt x="2" y="5"/>
                </a:lnTo>
                <a:lnTo>
                  <a:pt x="0" y="2"/>
                </a:lnTo>
                <a:lnTo>
                  <a:pt x="0" y="0"/>
                </a:lnTo>
                <a:lnTo>
                  <a:pt x="3" y="0"/>
                </a:lnTo>
                <a:lnTo>
                  <a:pt x="5" y="2"/>
                </a:lnTo>
                <a:lnTo>
                  <a:pt x="13" y="3"/>
                </a:lnTo>
                <a:lnTo>
                  <a:pt x="22" y="5"/>
                </a:lnTo>
                <a:lnTo>
                  <a:pt x="35" y="5"/>
                </a:lnTo>
                <a:lnTo>
                  <a:pt x="46" y="5"/>
                </a:lnTo>
                <a:lnTo>
                  <a:pt x="56" y="3"/>
                </a:lnTo>
                <a:lnTo>
                  <a:pt x="64" y="2"/>
                </a:lnTo>
                <a:lnTo>
                  <a:pt x="65" y="0"/>
                </a:lnTo>
                <a:lnTo>
                  <a:pt x="70" y="0"/>
                </a:lnTo>
                <a:lnTo>
                  <a:pt x="69" y="2"/>
                </a:lnTo>
                <a:lnTo>
                  <a:pt x="67" y="5"/>
                </a:lnTo>
                <a:lnTo>
                  <a:pt x="59" y="8"/>
                </a:lnTo>
                <a:lnTo>
                  <a:pt x="48" y="9"/>
                </a:lnTo>
                <a:lnTo>
                  <a:pt x="35" y="9"/>
                </a:lnTo>
              </a:path>
            </a:pathLst>
          </a:custGeom>
          <a:noFill/>
          <a:ln w="9525">
            <a:noFill/>
            <a:round/>
            <a:headEnd/>
            <a:tailEnd/>
          </a:ln>
        </p:spPr>
        <p:txBody>
          <a:bodyPr/>
          <a:lstStyle/>
          <a:p>
            <a:endParaRPr lang="en-US"/>
          </a:p>
        </p:txBody>
      </p:sp>
      <p:sp>
        <p:nvSpPr>
          <p:cNvPr id="29716" name="Freeform 48"/>
          <p:cNvSpPr>
            <a:spLocks/>
          </p:cNvSpPr>
          <p:nvPr/>
        </p:nvSpPr>
        <p:spPr bwMode="auto">
          <a:xfrm>
            <a:off x="3074988" y="2044700"/>
            <a:ext cx="120650" cy="366713"/>
          </a:xfrm>
          <a:custGeom>
            <a:avLst/>
            <a:gdLst>
              <a:gd name="T0" fmla="*/ 2147483647 w 132"/>
              <a:gd name="T1" fmla="*/ 2147483647 h 463"/>
              <a:gd name="T2" fmla="*/ 2147483647 w 132"/>
              <a:gd name="T3" fmla="*/ 2147483647 h 463"/>
              <a:gd name="T4" fmla="*/ 2147483647 w 132"/>
              <a:gd name="T5" fmla="*/ 2147483647 h 463"/>
              <a:gd name="T6" fmla="*/ 2147483647 w 132"/>
              <a:gd name="T7" fmla="*/ 2147483647 h 463"/>
              <a:gd name="T8" fmla="*/ 2147483647 w 132"/>
              <a:gd name="T9" fmla="*/ 2147483647 h 463"/>
              <a:gd name="T10" fmla="*/ 2147483647 w 132"/>
              <a:gd name="T11" fmla="*/ 2147483647 h 463"/>
              <a:gd name="T12" fmla="*/ 2147483647 w 132"/>
              <a:gd name="T13" fmla="*/ 2147483647 h 463"/>
              <a:gd name="T14" fmla="*/ 2147483647 w 132"/>
              <a:gd name="T15" fmla="*/ 2147483647 h 463"/>
              <a:gd name="T16" fmla="*/ 2147483647 w 132"/>
              <a:gd name="T17" fmla="*/ 2147483647 h 463"/>
              <a:gd name="T18" fmla="*/ 2147483647 w 132"/>
              <a:gd name="T19" fmla="*/ 2147483647 h 463"/>
              <a:gd name="T20" fmla="*/ 2147483647 w 132"/>
              <a:gd name="T21" fmla="*/ 2147483647 h 463"/>
              <a:gd name="T22" fmla="*/ 2147483647 w 132"/>
              <a:gd name="T23" fmla="*/ 2147483647 h 463"/>
              <a:gd name="T24" fmla="*/ 2147483647 w 132"/>
              <a:gd name="T25" fmla="*/ 2147483647 h 463"/>
              <a:gd name="T26" fmla="*/ 2147483647 w 132"/>
              <a:gd name="T27" fmla="*/ 2147483647 h 463"/>
              <a:gd name="T28" fmla="*/ 2147483647 w 132"/>
              <a:gd name="T29" fmla="*/ 2147483647 h 463"/>
              <a:gd name="T30" fmla="*/ 2147483647 w 132"/>
              <a:gd name="T31" fmla="*/ 2147483647 h 463"/>
              <a:gd name="T32" fmla="*/ 2147483647 w 132"/>
              <a:gd name="T33" fmla="*/ 0 h 463"/>
              <a:gd name="T34" fmla="*/ 2147483647 w 132"/>
              <a:gd name="T35" fmla="*/ 0 h 463"/>
              <a:gd name="T36" fmla="*/ 2147483647 w 132"/>
              <a:gd name="T37" fmla="*/ 2147483647 h 463"/>
              <a:gd name="T38" fmla="*/ 2147483647 w 132"/>
              <a:gd name="T39" fmla="*/ 2147483647 h 463"/>
              <a:gd name="T40" fmla="*/ 2147483647 w 132"/>
              <a:gd name="T41" fmla="*/ 2147483647 h 463"/>
              <a:gd name="T42" fmla="*/ 2147483647 w 132"/>
              <a:gd name="T43" fmla="*/ 2147483647 h 463"/>
              <a:gd name="T44" fmla="*/ 2147483647 w 132"/>
              <a:gd name="T45" fmla="*/ 2147483647 h 463"/>
              <a:gd name="T46" fmla="*/ 2147483647 w 132"/>
              <a:gd name="T47" fmla="*/ 2147483647 h 463"/>
              <a:gd name="T48" fmla="*/ 2147483647 w 132"/>
              <a:gd name="T49" fmla="*/ 2147483647 h 463"/>
              <a:gd name="T50" fmla="*/ 2147483647 w 132"/>
              <a:gd name="T51" fmla="*/ 2147483647 h 463"/>
              <a:gd name="T52" fmla="*/ 2147483647 w 132"/>
              <a:gd name="T53" fmla="*/ 2147483647 h 463"/>
              <a:gd name="T54" fmla="*/ 0 w 132"/>
              <a:gd name="T55" fmla="*/ 2147483647 h 463"/>
              <a:gd name="T56" fmla="*/ 0 w 132"/>
              <a:gd name="T57" fmla="*/ 2147483647 h 463"/>
              <a:gd name="T58" fmla="*/ 2147483647 w 132"/>
              <a:gd name="T59" fmla="*/ 2147483647 h 463"/>
              <a:gd name="T60" fmla="*/ 2147483647 w 132"/>
              <a:gd name="T61" fmla="*/ 2147483647 h 463"/>
              <a:gd name="T62" fmla="*/ 2147483647 w 132"/>
              <a:gd name="T63" fmla="*/ 2147483647 h 463"/>
              <a:gd name="T64" fmla="*/ 2147483647 w 132"/>
              <a:gd name="T65" fmla="*/ 2147483647 h 463"/>
              <a:gd name="T66" fmla="*/ 2147483647 w 132"/>
              <a:gd name="T67" fmla="*/ 2147483647 h 463"/>
              <a:gd name="T68" fmla="*/ 2147483647 w 132"/>
              <a:gd name="T69" fmla="*/ 2147483647 h 463"/>
              <a:gd name="T70" fmla="*/ 2147483647 w 132"/>
              <a:gd name="T71" fmla="*/ 2147483647 h 463"/>
              <a:gd name="T72" fmla="*/ 2147483647 w 132"/>
              <a:gd name="T73" fmla="*/ 2147483647 h 463"/>
              <a:gd name="T74" fmla="*/ 2147483647 w 132"/>
              <a:gd name="T75" fmla="*/ 2147483647 h 463"/>
              <a:gd name="T76" fmla="*/ 2147483647 w 132"/>
              <a:gd name="T77" fmla="*/ 2147483647 h 463"/>
              <a:gd name="T78" fmla="*/ 2147483647 w 132"/>
              <a:gd name="T79" fmla="*/ 2147483647 h 463"/>
              <a:gd name="T80" fmla="*/ 2147483647 w 132"/>
              <a:gd name="T81" fmla="*/ 2147483647 h 463"/>
              <a:gd name="T82" fmla="*/ 2147483647 w 132"/>
              <a:gd name="T83" fmla="*/ 2147483647 h 463"/>
              <a:gd name="T84" fmla="*/ 2147483647 w 132"/>
              <a:gd name="T85" fmla="*/ 2147483647 h 463"/>
              <a:gd name="T86" fmla="*/ 2147483647 w 132"/>
              <a:gd name="T87" fmla="*/ 2147483647 h 463"/>
              <a:gd name="T88" fmla="*/ 2147483647 w 132"/>
              <a:gd name="T89" fmla="*/ 2147483647 h 463"/>
              <a:gd name="T90" fmla="*/ 2147483647 w 132"/>
              <a:gd name="T91" fmla="*/ 2147483647 h 463"/>
              <a:gd name="T92" fmla="*/ 2147483647 w 132"/>
              <a:gd name="T93" fmla="*/ 2147483647 h 463"/>
              <a:gd name="T94" fmla="*/ 2147483647 w 132"/>
              <a:gd name="T95" fmla="*/ 2147483647 h 463"/>
              <a:gd name="T96" fmla="*/ 2147483647 w 132"/>
              <a:gd name="T97" fmla="*/ 2147483647 h 463"/>
              <a:gd name="T98" fmla="*/ 2147483647 w 132"/>
              <a:gd name="T99" fmla="*/ 2147483647 h 4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2"/>
              <a:gd name="T151" fmla="*/ 0 h 463"/>
              <a:gd name="T152" fmla="*/ 132 w 132"/>
              <a:gd name="T153" fmla="*/ 463 h 4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2" h="463">
                <a:moveTo>
                  <a:pt x="33" y="355"/>
                </a:moveTo>
                <a:lnTo>
                  <a:pt x="33" y="355"/>
                </a:lnTo>
                <a:lnTo>
                  <a:pt x="30" y="355"/>
                </a:lnTo>
                <a:lnTo>
                  <a:pt x="27" y="354"/>
                </a:lnTo>
                <a:lnTo>
                  <a:pt x="25" y="352"/>
                </a:lnTo>
                <a:lnTo>
                  <a:pt x="25" y="349"/>
                </a:lnTo>
                <a:lnTo>
                  <a:pt x="25" y="274"/>
                </a:lnTo>
                <a:lnTo>
                  <a:pt x="25" y="271"/>
                </a:lnTo>
                <a:lnTo>
                  <a:pt x="27" y="270"/>
                </a:lnTo>
                <a:lnTo>
                  <a:pt x="30" y="268"/>
                </a:lnTo>
                <a:lnTo>
                  <a:pt x="33" y="268"/>
                </a:lnTo>
                <a:lnTo>
                  <a:pt x="130" y="268"/>
                </a:lnTo>
                <a:lnTo>
                  <a:pt x="129" y="239"/>
                </a:lnTo>
                <a:lnTo>
                  <a:pt x="126" y="217"/>
                </a:lnTo>
                <a:lnTo>
                  <a:pt x="121" y="186"/>
                </a:lnTo>
                <a:lnTo>
                  <a:pt x="114" y="148"/>
                </a:lnTo>
                <a:lnTo>
                  <a:pt x="102" y="89"/>
                </a:lnTo>
                <a:lnTo>
                  <a:pt x="97" y="62"/>
                </a:lnTo>
                <a:lnTo>
                  <a:pt x="94" y="44"/>
                </a:lnTo>
                <a:lnTo>
                  <a:pt x="99" y="41"/>
                </a:lnTo>
                <a:lnTo>
                  <a:pt x="103" y="37"/>
                </a:lnTo>
                <a:lnTo>
                  <a:pt x="106" y="33"/>
                </a:lnTo>
                <a:lnTo>
                  <a:pt x="108" y="28"/>
                </a:lnTo>
                <a:lnTo>
                  <a:pt x="108" y="14"/>
                </a:lnTo>
                <a:lnTo>
                  <a:pt x="106" y="9"/>
                </a:lnTo>
                <a:lnTo>
                  <a:pt x="102" y="5"/>
                </a:lnTo>
                <a:lnTo>
                  <a:pt x="95" y="2"/>
                </a:lnTo>
                <a:lnTo>
                  <a:pt x="89" y="0"/>
                </a:lnTo>
                <a:lnTo>
                  <a:pt x="43" y="0"/>
                </a:lnTo>
                <a:lnTo>
                  <a:pt x="36" y="2"/>
                </a:lnTo>
                <a:lnTo>
                  <a:pt x="30" y="5"/>
                </a:lnTo>
                <a:lnTo>
                  <a:pt x="27" y="9"/>
                </a:lnTo>
                <a:lnTo>
                  <a:pt x="25" y="14"/>
                </a:lnTo>
                <a:lnTo>
                  <a:pt x="25" y="28"/>
                </a:lnTo>
                <a:lnTo>
                  <a:pt x="27" y="33"/>
                </a:lnTo>
                <a:lnTo>
                  <a:pt x="30" y="37"/>
                </a:lnTo>
                <a:lnTo>
                  <a:pt x="33" y="41"/>
                </a:lnTo>
                <a:lnTo>
                  <a:pt x="40" y="42"/>
                </a:lnTo>
                <a:lnTo>
                  <a:pt x="30" y="89"/>
                </a:lnTo>
                <a:lnTo>
                  <a:pt x="17" y="148"/>
                </a:lnTo>
                <a:lnTo>
                  <a:pt x="9" y="184"/>
                </a:lnTo>
                <a:lnTo>
                  <a:pt x="4" y="215"/>
                </a:lnTo>
                <a:lnTo>
                  <a:pt x="1" y="246"/>
                </a:lnTo>
                <a:lnTo>
                  <a:pt x="0" y="287"/>
                </a:lnTo>
                <a:lnTo>
                  <a:pt x="0" y="327"/>
                </a:lnTo>
                <a:lnTo>
                  <a:pt x="0" y="366"/>
                </a:lnTo>
                <a:lnTo>
                  <a:pt x="0" y="399"/>
                </a:lnTo>
                <a:lnTo>
                  <a:pt x="3" y="426"/>
                </a:lnTo>
                <a:lnTo>
                  <a:pt x="4" y="451"/>
                </a:lnTo>
                <a:lnTo>
                  <a:pt x="6" y="452"/>
                </a:lnTo>
                <a:lnTo>
                  <a:pt x="9" y="455"/>
                </a:lnTo>
                <a:lnTo>
                  <a:pt x="17" y="458"/>
                </a:lnTo>
                <a:lnTo>
                  <a:pt x="22" y="460"/>
                </a:lnTo>
                <a:lnTo>
                  <a:pt x="28" y="460"/>
                </a:lnTo>
                <a:lnTo>
                  <a:pt x="38" y="458"/>
                </a:lnTo>
                <a:lnTo>
                  <a:pt x="43" y="455"/>
                </a:lnTo>
                <a:lnTo>
                  <a:pt x="44" y="454"/>
                </a:lnTo>
                <a:lnTo>
                  <a:pt x="46" y="454"/>
                </a:lnTo>
                <a:lnTo>
                  <a:pt x="48" y="457"/>
                </a:lnTo>
                <a:lnTo>
                  <a:pt x="49" y="460"/>
                </a:lnTo>
                <a:lnTo>
                  <a:pt x="55" y="463"/>
                </a:lnTo>
                <a:lnTo>
                  <a:pt x="65" y="463"/>
                </a:lnTo>
                <a:lnTo>
                  <a:pt x="76" y="463"/>
                </a:lnTo>
                <a:lnTo>
                  <a:pt x="81" y="460"/>
                </a:lnTo>
                <a:lnTo>
                  <a:pt x="84" y="457"/>
                </a:lnTo>
                <a:lnTo>
                  <a:pt x="86" y="454"/>
                </a:lnTo>
                <a:lnTo>
                  <a:pt x="89" y="455"/>
                </a:lnTo>
                <a:lnTo>
                  <a:pt x="94" y="458"/>
                </a:lnTo>
                <a:lnTo>
                  <a:pt x="103" y="460"/>
                </a:lnTo>
                <a:lnTo>
                  <a:pt x="110" y="460"/>
                </a:lnTo>
                <a:lnTo>
                  <a:pt x="114" y="458"/>
                </a:lnTo>
                <a:lnTo>
                  <a:pt x="121" y="455"/>
                </a:lnTo>
                <a:lnTo>
                  <a:pt x="126" y="452"/>
                </a:lnTo>
                <a:lnTo>
                  <a:pt x="126" y="451"/>
                </a:lnTo>
                <a:lnTo>
                  <a:pt x="129" y="426"/>
                </a:lnTo>
                <a:lnTo>
                  <a:pt x="130" y="399"/>
                </a:lnTo>
                <a:lnTo>
                  <a:pt x="132" y="365"/>
                </a:lnTo>
                <a:lnTo>
                  <a:pt x="132" y="355"/>
                </a:lnTo>
                <a:lnTo>
                  <a:pt x="33" y="355"/>
                </a:lnTo>
                <a:close/>
              </a:path>
            </a:pathLst>
          </a:custGeom>
          <a:solidFill>
            <a:schemeClr val="bg1"/>
          </a:solidFill>
          <a:ln w="9525">
            <a:noFill/>
            <a:round/>
            <a:headEnd/>
            <a:tailEnd/>
          </a:ln>
        </p:spPr>
        <p:txBody>
          <a:bodyPr/>
          <a:lstStyle/>
          <a:p>
            <a:endParaRPr lang="en-US"/>
          </a:p>
        </p:txBody>
      </p:sp>
      <p:sp>
        <p:nvSpPr>
          <p:cNvPr id="29717" name="Freeform 49"/>
          <p:cNvSpPr>
            <a:spLocks/>
          </p:cNvSpPr>
          <p:nvPr/>
        </p:nvSpPr>
        <p:spPr bwMode="auto">
          <a:xfrm>
            <a:off x="3097213" y="2255838"/>
            <a:ext cx="98425" cy="73025"/>
          </a:xfrm>
          <a:custGeom>
            <a:avLst/>
            <a:gdLst>
              <a:gd name="T0" fmla="*/ 2147483647 w 108"/>
              <a:gd name="T1" fmla="*/ 0 h 92"/>
              <a:gd name="T2" fmla="*/ 2147483647 w 108"/>
              <a:gd name="T3" fmla="*/ 0 h 92"/>
              <a:gd name="T4" fmla="*/ 2147483647 w 108"/>
              <a:gd name="T5" fmla="*/ 0 h 92"/>
              <a:gd name="T6" fmla="*/ 2147483647 w 108"/>
              <a:gd name="T7" fmla="*/ 0 h 92"/>
              <a:gd name="T8" fmla="*/ 2147483647 w 108"/>
              <a:gd name="T9" fmla="*/ 2147483647 h 92"/>
              <a:gd name="T10" fmla="*/ 0 w 108"/>
              <a:gd name="T11" fmla="*/ 2147483647 h 92"/>
              <a:gd name="T12" fmla="*/ 0 w 108"/>
              <a:gd name="T13" fmla="*/ 2147483647 h 92"/>
              <a:gd name="T14" fmla="*/ 0 w 108"/>
              <a:gd name="T15" fmla="*/ 2147483647 h 92"/>
              <a:gd name="T16" fmla="*/ 0 w 108"/>
              <a:gd name="T17" fmla="*/ 2147483647 h 92"/>
              <a:gd name="T18" fmla="*/ 0 w 108"/>
              <a:gd name="T19" fmla="*/ 2147483647 h 92"/>
              <a:gd name="T20" fmla="*/ 2147483647 w 108"/>
              <a:gd name="T21" fmla="*/ 2147483647 h 92"/>
              <a:gd name="T22" fmla="*/ 2147483647 w 108"/>
              <a:gd name="T23" fmla="*/ 2147483647 h 92"/>
              <a:gd name="T24" fmla="*/ 2147483647 w 108"/>
              <a:gd name="T25" fmla="*/ 2147483647 h 92"/>
              <a:gd name="T26" fmla="*/ 2147483647 w 108"/>
              <a:gd name="T27" fmla="*/ 2147483647 h 92"/>
              <a:gd name="T28" fmla="*/ 2147483647 w 108"/>
              <a:gd name="T29" fmla="*/ 2147483647 h 92"/>
              <a:gd name="T30" fmla="*/ 2147483647 w 108"/>
              <a:gd name="T31" fmla="*/ 2147483647 h 92"/>
              <a:gd name="T32" fmla="*/ 2147483647 w 108"/>
              <a:gd name="T33" fmla="*/ 0 h 92"/>
              <a:gd name="T34" fmla="*/ 2147483647 w 108"/>
              <a:gd name="T35" fmla="*/ 0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92"/>
              <a:gd name="T56" fmla="*/ 108 w 108"/>
              <a:gd name="T57" fmla="*/ 92 h 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92">
                <a:moveTo>
                  <a:pt x="106" y="0"/>
                </a:moveTo>
                <a:lnTo>
                  <a:pt x="9" y="0"/>
                </a:lnTo>
                <a:lnTo>
                  <a:pt x="4" y="0"/>
                </a:lnTo>
                <a:lnTo>
                  <a:pt x="1" y="1"/>
                </a:lnTo>
                <a:lnTo>
                  <a:pt x="0" y="4"/>
                </a:lnTo>
                <a:lnTo>
                  <a:pt x="0" y="7"/>
                </a:lnTo>
                <a:lnTo>
                  <a:pt x="0" y="82"/>
                </a:lnTo>
                <a:lnTo>
                  <a:pt x="0" y="85"/>
                </a:lnTo>
                <a:lnTo>
                  <a:pt x="1" y="88"/>
                </a:lnTo>
                <a:lnTo>
                  <a:pt x="4" y="90"/>
                </a:lnTo>
                <a:lnTo>
                  <a:pt x="9" y="92"/>
                </a:lnTo>
                <a:lnTo>
                  <a:pt x="108" y="92"/>
                </a:lnTo>
                <a:lnTo>
                  <a:pt x="108" y="45"/>
                </a:lnTo>
                <a:lnTo>
                  <a:pt x="106" y="0"/>
                </a:lnTo>
                <a:close/>
              </a:path>
            </a:pathLst>
          </a:custGeom>
          <a:solidFill>
            <a:srgbClr val="4F81BD"/>
          </a:solidFill>
          <a:ln w="9525">
            <a:noFill/>
            <a:round/>
            <a:headEnd/>
            <a:tailEnd/>
          </a:ln>
        </p:spPr>
        <p:txBody>
          <a:bodyPr/>
          <a:lstStyle/>
          <a:p>
            <a:endParaRPr lang="en-US"/>
          </a:p>
        </p:txBody>
      </p:sp>
      <p:sp>
        <p:nvSpPr>
          <p:cNvPr id="29718" name="Rectangle 20"/>
          <p:cNvSpPr>
            <a:spLocks noChangeArrowheads="1"/>
          </p:cNvSpPr>
          <p:nvPr/>
        </p:nvSpPr>
        <p:spPr bwMode="auto">
          <a:xfrm>
            <a:off x="3978275" y="1981200"/>
            <a:ext cx="2411413" cy="484188"/>
          </a:xfrm>
          <a:prstGeom prst="roundRect">
            <a:avLst>
              <a:gd name="adj" fmla="val 981"/>
            </a:avLst>
          </a:prstGeom>
          <a:solidFill>
            <a:schemeClr val="accent1"/>
          </a:solidFill>
          <a:ln w="9525">
            <a:noFill/>
            <a:round/>
            <a:headEnd/>
            <a:tailEnd/>
          </a:ln>
        </p:spPr>
        <p:txBody>
          <a:bodyPr wrap="none"/>
          <a:lstStyle/>
          <a:p>
            <a:pPr defTabSz="914400">
              <a:spcBef>
                <a:spcPts val="2000"/>
              </a:spcBef>
            </a:pPr>
            <a:r>
              <a:rPr lang="en-GB" sz="2200" b="1">
                <a:solidFill>
                  <a:srgbClr val="FFFFFF"/>
                </a:solidFill>
                <a:cs typeface="Arial" charset="0"/>
              </a:rPr>
              <a:t>Health</a:t>
            </a:r>
            <a:endParaRPr lang="en-US" sz="2200" b="1">
              <a:solidFill>
                <a:srgbClr val="262626"/>
              </a:solidFill>
              <a:cs typeface="Arial" charset="0"/>
            </a:endParaRPr>
          </a:p>
        </p:txBody>
      </p:sp>
      <p:sp>
        <p:nvSpPr>
          <p:cNvPr id="29719" name="Freeform 18"/>
          <p:cNvSpPr>
            <a:spLocks/>
          </p:cNvSpPr>
          <p:nvPr/>
        </p:nvSpPr>
        <p:spPr bwMode="auto">
          <a:xfrm>
            <a:off x="5795963" y="2052638"/>
            <a:ext cx="400050" cy="307975"/>
          </a:xfrm>
          <a:custGeom>
            <a:avLst/>
            <a:gdLst>
              <a:gd name="T0" fmla="*/ 0 w 592"/>
              <a:gd name="T1" fmla="*/ 2147483647 h 506"/>
              <a:gd name="T2" fmla="*/ 2147483647 w 592"/>
              <a:gd name="T3" fmla="*/ 2147483647 h 506"/>
              <a:gd name="T4" fmla="*/ 2147483647 w 592"/>
              <a:gd name="T5" fmla="*/ 2147483647 h 506"/>
              <a:gd name="T6" fmla="*/ 2147483647 w 592"/>
              <a:gd name="T7" fmla="*/ 2147483647 h 506"/>
              <a:gd name="T8" fmla="*/ 2147483647 w 592"/>
              <a:gd name="T9" fmla="*/ 2147483647 h 506"/>
              <a:gd name="T10" fmla="*/ 2147483647 w 592"/>
              <a:gd name="T11" fmla="*/ 2147483647 h 506"/>
              <a:gd name="T12" fmla="*/ 2147483647 w 592"/>
              <a:gd name="T13" fmla="*/ 2147483647 h 506"/>
              <a:gd name="T14" fmla="*/ 2147483647 w 592"/>
              <a:gd name="T15" fmla="*/ 2147483647 h 506"/>
              <a:gd name="T16" fmla="*/ 2147483647 w 592"/>
              <a:gd name="T17" fmla="*/ 0 h 506"/>
              <a:gd name="T18" fmla="*/ 2147483647 w 592"/>
              <a:gd name="T19" fmla="*/ 2147483647 h 506"/>
              <a:gd name="T20" fmla="*/ 2147483647 w 592"/>
              <a:gd name="T21" fmla="*/ 2147483647 h 506"/>
              <a:gd name="T22" fmla="*/ 2147483647 w 592"/>
              <a:gd name="T23" fmla="*/ 2147483647 h 506"/>
              <a:gd name="T24" fmla="*/ 2147483647 w 592"/>
              <a:gd name="T25" fmla="*/ 2147483647 h 506"/>
              <a:gd name="T26" fmla="*/ 2147483647 w 592"/>
              <a:gd name="T27" fmla="*/ 2147483647 h 506"/>
              <a:gd name="T28" fmla="*/ 2147483647 w 592"/>
              <a:gd name="T29" fmla="*/ 2147483647 h 506"/>
              <a:gd name="T30" fmla="*/ 2147483647 w 592"/>
              <a:gd name="T31" fmla="*/ 2147483647 h 506"/>
              <a:gd name="T32" fmla="*/ 2147483647 w 592"/>
              <a:gd name="T33" fmla="*/ 2147483647 h 506"/>
              <a:gd name="T34" fmla="*/ 2147483647 w 592"/>
              <a:gd name="T35" fmla="*/ 2147483647 h 506"/>
              <a:gd name="T36" fmla="*/ 2147483647 w 592"/>
              <a:gd name="T37" fmla="*/ 2147483647 h 506"/>
              <a:gd name="T38" fmla="*/ 2147483647 w 592"/>
              <a:gd name="T39" fmla="*/ 2147483647 h 506"/>
              <a:gd name="T40" fmla="*/ 2147483647 w 592"/>
              <a:gd name="T41" fmla="*/ 2147483647 h 506"/>
              <a:gd name="T42" fmla="*/ 2147483647 w 592"/>
              <a:gd name="T43" fmla="*/ 0 h 506"/>
              <a:gd name="T44" fmla="*/ 2147483647 w 592"/>
              <a:gd name="T45" fmla="*/ 2147483647 h 506"/>
              <a:gd name="T46" fmla="*/ 2147483647 w 592"/>
              <a:gd name="T47" fmla="*/ 2147483647 h 506"/>
              <a:gd name="T48" fmla="*/ 2147483647 w 592"/>
              <a:gd name="T49" fmla="*/ 2147483647 h 506"/>
              <a:gd name="T50" fmla="*/ 2147483647 w 592"/>
              <a:gd name="T51" fmla="*/ 2147483647 h 506"/>
              <a:gd name="T52" fmla="*/ 2147483647 w 592"/>
              <a:gd name="T53" fmla="*/ 2147483647 h 506"/>
              <a:gd name="T54" fmla="*/ 2147483647 w 592"/>
              <a:gd name="T55" fmla="*/ 2147483647 h 506"/>
              <a:gd name="T56" fmla="*/ 2147483647 w 592"/>
              <a:gd name="T57" fmla="*/ 2147483647 h 506"/>
              <a:gd name="T58" fmla="*/ 2147483647 w 592"/>
              <a:gd name="T59" fmla="*/ 2147483647 h 506"/>
              <a:gd name="T60" fmla="*/ 2147483647 w 592"/>
              <a:gd name="T61" fmla="*/ 2147483647 h 506"/>
              <a:gd name="T62" fmla="*/ 2147483647 w 592"/>
              <a:gd name="T63" fmla="*/ 2147483647 h 506"/>
              <a:gd name="T64" fmla="*/ 2147483647 w 592"/>
              <a:gd name="T65" fmla="*/ 2147483647 h 506"/>
              <a:gd name="T66" fmla="*/ 2147483647 w 592"/>
              <a:gd name="T67" fmla="*/ 2147483647 h 506"/>
              <a:gd name="T68" fmla="*/ 2147483647 w 592"/>
              <a:gd name="T69" fmla="*/ 2147483647 h 506"/>
              <a:gd name="T70" fmla="*/ 2147483647 w 592"/>
              <a:gd name="T71" fmla="*/ 2147483647 h 506"/>
              <a:gd name="T72" fmla="*/ 2147483647 w 592"/>
              <a:gd name="T73" fmla="*/ 2147483647 h 506"/>
              <a:gd name="T74" fmla="*/ 2147483647 w 592"/>
              <a:gd name="T75" fmla="*/ 2147483647 h 506"/>
              <a:gd name="T76" fmla="*/ 2147483647 w 592"/>
              <a:gd name="T77" fmla="*/ 2147483647 h 506"/>
              <a:gd name="T78" fmla="*/ 2147483647 w 592"/>
              <a:gd name="T79" fmla="*/ 2147483647 h 506"/>
              <a:gd name="T80" fmla="*/ 2147483647 w 592"/>
              <a:gd name="T81" fmla="*/ 2147483647 h 506"/>
              <a:gd name="T82" fmla="*/ 2147483647 w 592"/>
              <a:gd name="T83" fmla="*/ 2147483647 h 506"/>
              <a:gd name="T84" fmla="*/ 2147483647 w 592"/>
              <a:gd name="T85" fmla="*/ 2147483647 h 506"/>
              <a:gd name="T86" fmla="*/ 2147483647 w 592"/>
              <a:gd name="T87" fmla="*/ 2147483647 h 506"/>
              <a:gd name="T88" fmla="*/ 0 w 592"/>
              <a:gd name="T89" fmla="*/ 2147483647 h 5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92"/>
              <a:gd name="T136" fmla="*/ 0 h 506"/>
              <a:gd name="T137" fmla="*/ 592 w 592"/>
              <a:gd name="T138" fmla="*/ 506 h 5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92" h="506">
                <a:moveTo>
                  <a:pt x="0" y="154"/>
                </a:moveTo>
                <a:lnTo>
                  <a:pt x="0" y="154"/>
                </a:lnTo>
                <a:lnTo>
                  <a:pt x="0" y="138"/>
                </a:lnTo>
                <a:lnTo>
                  <a:pt x="2" y="124"/>
                </a:lnTo>
                <a:lnTo>
                  <a:pt x="6" y="110"/>
                </a:lnTo>
                <a:lnTo>
                  <a:pt x="12" y="96"/>
                </a:lnTo>
                <a:lnTo>
                  <a:pt x="18" y="82"/>
                </a:lnTo>
                <a:lnTo>
                  <a:pt x="28" y="70"/>
                </a:lnTo>
                <a:lnTo>
                  <a:pt x="36" y="58"/>
                </a:lnTo>
                <a:lnTo>
                  <a:pt x="48" y="46"/>
                </a:lnTo>
                <a:lnTo>
                  <a:pt x="60" y="36"/>
                </a:lnTo>
                <a:lnTo>
                  <a:pt x="72" y="28"/>
                </a:lnTo>
                <a:lnTo>
                  <a:pt x="86" y="20"/>
                </a:lnTo>
                <a:lnTo>
                  <a:pt x="100" y="12"/>
                </a:lnTo>
                <a:lnTo>
                  <a:pt x="116" y="8"/>
                </a:lnTo>
                <a:lnTo>
                  <a:pt x="132" y="4"/>
                </a:lnTo>
                <a:lnTo>
                  <a:pt x="150" y="0"/>
                </a:lnTo>
                <a:lnTo>
                  <a:pt x="168" y="0"/>
                </a:lnTo>
                <a:lnTo>
                  <a:pt x="190" y="2"/>
                </a:lnTo>
                <a:lnTo>
                  <a:pt x="210" y="4"/>
                </a:lnTo>
                <a:lnTo>
                  <a:pt x="228" y="10"/>
                </a:lnTo>
                <a:lnTo>
                  <a:pt x="244" y="16"/>
                </a:lnTo>
                <a:lnTo>
                  <a:pt x="258" y="26"/>
                </a:lnTo>
                <a:lnTo>
                  <a:pt x="270" y="36"/>
                </a:lnTo>
                <a:lnTo>
                  <a:pt x="280" y="48"/>
                </a:lnTo>
                <a:lnTo>
                  <a:pt x="288" y="60"/>
                </a:lnTo>
                <a:lnTo>
                  <a:pt x="290" y="62"/>
                </a:lnTo>
                <a:lnTo>
                  <a:pt x="292" y="66"/>
                </a:lnTo>
                <a:lnTo>
                  <a:pt x="294" y="68"/>
                </a:lnTo>
                <a:lnTo>
                  <a:pt x="298" y="68"/>
                </a:lnTo>
                <a:lnTo>
                  <a:pt x="300" y="66"/>
                </a:lnTo>
                <a:lnTo>
                  <a:pt x="302" y="60"/>
                </a:lnTo>
                <a:lnTo>
                  <a:pt x="310" y="48"/>
                </a:lnTo>
                <a:lnTo>
                  <a:pt x="320" y="36"/>
                </a:lnTo>
                <a:lnTo>
                  <a:pt x="332" y="26"/>
                </a:lnTo>
                <a:lnTo>
                  <a:pt x="346" y="16"/>
                </a:lnTo>
                <a:lnTo>
                  <a:pt x="362" y="10"/>
                </a:lnTo>
                <a:lnTo>
                  <a:pt x="380" y="4"/>
                </a:lnTo>
                <a:lnTo>
                  <a:pt x="400" y="2"/>
                </a:lnTo>
                <a:lnTo>
                  <a:pt x="422" y="0"/>
                </a:lnTo>
                <a:lnTo>
                  <a:pt x="440" y="0"/>
                </a:lnTo>
                <a:lnTo>
                  <a:pt x="458" y="4"/>
                </a:lnTo>
                <a:lnTo>
                  <a:pt x="474" y="8"/>
                </a:lnTo>
                <a:lnTo>
                  <a:pt x="490" y="12"/>
                </a:lnTo>
                <a:lnTo>
                  <a:pt x="504" y="20"/>
                </a:lnTo>
                <a:lnTo>
                  <a:pt x="518" y="28"/>
                </a:lnTo>
                <a:lnTo>
                  <a:pt x="532" y="36"/>
                </a:lnTo>
                <a:lnTo>
                  <a:pt x="544" y="46"/>
                </a:lnTo>
                <a:lnTo>
                  <a:pt x="554" y="58"/>
                </a:lnTo>
                <a:lnTo>
                  <a:pt x="564" y="70"/>
                </a:lnTo>
                <a:lnTo>
                  <a:pt x="572" y="82"/>
                </a:lnTo>
                <a:lnTo>
                  <a:pt x="578" y="96"/>
                </a:lnTo>
                <a:lnTo>
                  <a:pt x="584" y="110"/>
                </a:lnTo>
                <a:lnTo>
                  <a:pt x="588" y="124"/>
                </a:lnTo>
                <a:lnTo>
                  <a:pt x="590" y="138"/>
                </a:lnTo>
                <a:lnTo>
                  <a:pt x="592" y="154"/>
                </a:lnTo>
                <a:lnTo>
                  <a:pt x="590" y="180"/>
                </a:lnTo>
                <a:lnTo>
                  <a:pt x="582" y="208"/>
                </a:lnTo>
                <a:lnTo>
                  <a:pt x="572" y="234"/>
                </a:lnTo>
                <a:lnTo>
                  <a:pt x="558" y="260"/>
                </a:lnTo>
                <a:lnTo>
                  <a:pt x="542" y="286"/>
                </a:lnTo>
                <a:lnTo>
                  <a:pt x="524" y="310"/>
                </a:lnTo>
                <a:lnTo>
                  <a:pt x="502" y="334"/>
                </a:lnTo>
                <a:lnTo>
                  <a:pt x="480" y="358"/>
                </a:lnTo>
                <a:lnTo>
                  <a:pt x="434" y="402"/>
                </a:lnTo>
                <a:lnTo>
                  <a:pt x="386" y="442"/>
                </a:lnTo>
                <a:lnTo>
                  <a:pt x="308" y="502"/>
                </a:lnTo>
                <a:lnTo>
                  <a:pt x="306" y="502"/>
                </a:lnTo>
                <a:lnTo>
                  <a:pt x="300" y="504"/>
                </a:lnTo>
                <a:lnTo>
                  <a:pt x="292" y="506"/>
                </a:lnTo>
                <a:lnTo>
                  <a:pt x="288" y="504"/>
                </a:lnTo>
                <a:lnTo>
                  <a:pt x="282" y="502"/>
                </a:lnTo>
                <a:lnTo>
                  <a:pt x="204" y="442"/>
                </a:lnTo>
                <a:lnTo>
                  <a:pt x="158" y="402"/>
                </a:lnTo>
                <a:lnTo>
                  <a:pt x="110" y="358"/>
                </a:lnTo>
                <a:lnTo>
                  <a:pt x="88" y="334"/>
                </a:lnTo>
                <a:lnTo>
                  <a:pt x="68" y="310"/>
                </a:lnTo>
                <a:lnTo>
                  <a:pt x="48" y="286"/>
                </a:lnTo>
                <a:lnTo>
                  <a:pt x="32" y="260"/>
                </a:lnTo>
                <a:lnTo>
                  <a:pt x="18" y="234"/>
                </a:lnTo>
                <a:lnTo>
                  <a:pt x="8" y="208"/>
                </a:lnTo>
                <a:lnTo>
                  <a:pt x="2" y="180"/>
                </a:lnTo>
                <a:lnTo>
                  <a:pt x="0" y="154"/>
                </a:lnTo>
                <a:close/>
              </a:path>
            </a:pathLst>
          </a:custGeom>
          <a:solidFill>
            <a:schemeClr val="bg1"/>
          </a:solidFill>
          <a:ln w="9525">
            <a:noFill/>
            <a:round/>
            <a:headEnd/>
            <a:tailEnd/>
          </a:ln>
        </p:spPr>
        <p:txBody>
          <a:bodyPr/>
          <a:lstStyle/>
          <a:p>
            <a:endParaRPr lang="en-US"/>
          </a:p>
        </p:txBody>
      </p:sp>
      <p:sp>
        <p:nvSpPr>
          <p:cNvPr id="29720" name="Freeform 19"/>
          <p:cNvSpPr>
            <a:spLocks/>
          </p:cNvSpPr>
          <p:nvPr/>
        </p:nvSpPr>
        <p:spPr bwMode="auto">
          <a:xfrm>
            <a:off x="6013450" y="2119313"/>
            <a:ext cx="133350" cy="103187"/>
          </a:xfrm>
          <a:custGeom>
            <a:avLst/>
            <a:gdLst>
              <a:gd name="T0" fmla="*/ 0 w 198"/>
              <a:gd name="T1" fmla="*/ 2147483647 h 168"/>
              <a:gd name="T2" fmla="*/ 0 w 198"/>
              <a:gd name="T3" fmla="*/ 2147483647 h 168"/>
              <a:gd name="T4" fmla="*/ 0 w 198"/>
              <a:gd name="T5" fmla="*/ 2147483647 h 168"/>
              <a:gd name="T6" fmla="*/ 2147483647 w 198"/>
              <a:gd name="T7" fmla="*/ 2147483647 h 168"/>
              <a:gd name="T8" fmla="*/ 2147483647 w 198"/>
              <a:gd name="T9" fmla="*/ 2147483647 h 168"/>
              <a:gd name="T10" fmla="*/ 2147483647 w 198"/>
              <a:gd name="T11" fmla="*/ 2147483647 h 168"/>
              <a:gd name="T12" fmla="*/ 2147483647 w 198"/>
              <a:gd name="T13" fmla="*/ 2147483647 h 168"/>
              <a:gd name="T14" fmla="*/ 2147483647 w 198"/>
              <a:gd name="T15" fmla="*/ 2147483647 h 168"/>
              <a:gd name="T16" fmla="*/ 2147483647 w 198"/>
              <a:gd name="T17" fmla="*/ 0 h 168"/>
              <a:gd name="T18" fmla="*/ 2147483647 w 198"/>
              <a:gd name="T19" fmla="*/ 0 h 168"/>
              <a:gd name="T20" fmla="*/ 2147483647 w 198"/>
              <a:gd name="T21" fmla="*/ 0 h 168"/>
              <a:gd name="T22" fmla="*/ 2147483647 w 198"/>
              <a:gd name="T23" fmla="*/ 0 h 168"/>
              <a:gd name="T24" fmla="*/ 2147483647 w 198"/>
              <a:gd name="T25" fmla="*/ 2147483647 h 168"/>
              <a:gd name="T26" fmla="*/ 2147483647 w 198"/>
              <a:gd name="T27" fmla="*/ 2147483647 h 168"/>
              <a:gd name="T28" fmla="*/ 2147483647 w 198"/>
              <a:gd name="T29" fmla="*/ 2147483647 h 168"/>
              <a:gd name="T30" fmla="*/ 2147483647 w 198"/>
              <a:gd name="T31" fmla="*/ 2147483647 h 168"/>
              <a:gd name="T32" fmla="*/ 2147483647 w 198"/>
              <a:gd name="T33" fmla="*/ 2147483647 h 168"/>
              <a:gd name="T34" fmla="*/ 2147483647 w 198"/>
              <a:gd name="T35" fmla="*/ 2147483647 h 168"/>
              <a:gd name="T36" fmla="*/ 2147483647 w 198"/>
              <a:gd name="T37" fmla="*/ 2147483647 h 168"/>
              <a:gd name="T38" fmla="*/ 2147483647 w 198"/>
              <a:gd name="T39" fmla="*/ 2147483647 h 168"/>
              <a:gd name="T40" fmla="*/ 2147483647 w 198"/>
              <a:gd name="T41" fmla="*/ 2147483647 h 168"/>
              <a:gd name="T42" fmla="*/ 2147483647 w 198"/>
              <a:gd name="T43" fmla="*/ 2147483647 h 168"/>
              <a:gd name="T44" fmla="*/ 2147483647 w 198"/>
              <a:gd name="T45" fmla="*/ 0 h 168"/>
              <a:gd name="T46" fmla="*/ 2147483647 w 198"/>
              <a:gd name="T47" fmla="*/ 0 h 168"/>
              <a:gd name="T48" fmla="*/ 2147483647 w 198"/>
              <a:gd name="T49" fmla="*/ 0 h 168"/>
              <a:gd name="T50" fmla="*/ 2147483647 w 198"/>
              <a:gd name="T51" fmla="*/ 0 h 168"/>
              <a:gd name="T52" fmla="*/ 2147483647 w 198"/>
              <a:gd name="T53" fmla="*/ 2147483647 h 168"/>
              <a:gd name="T54" fmla="*/ 2147483647 w 198"/>
              <a:gd name="T55" fmla="*/ 2147483647 h 168"/>
              <a:gd name="T56" fmla="*/ 2147483647 w 198"/>
              <a:gd name="T57" fmla="*/ 2147483647 h 168"/>
              <a:gd name="T58" fmla="*/ 2147483647 w 198"/>
              <a:gd name="T59" fmla="*/ 2147483647 h 168"/>
              <a:gd name="T60" fmla="*/ 2147483647 w 198"/>
              <a:gd name="T61" fmla="*/ 2147483647 h 168"/>
              <a:gd name="T62" fmla="*/ 2147483647 w 198"/>
              <a:gd name="T63" fmla="*/ 2147483647 h 168"/>
              <a:gd name="T64" fmla="*/ 2147483647 w 198"/>
              <a:gd name="T65" fmla="*/ 2147483647 h 168"/>
              <a:gd name="T66" fmla="*/ 2147483647 w 198"/>
              <a:gd name="T67" fmla="*/ 2147483647 h 168"/>
              <a:gd name="T68" fmla="*/ 2147483647 w 198"/>
              <a:gd name="T69" fmla="*/ 2147483647 h 168"/>
              <a:gd name="T70" fmla="*/ 2147483647 w 198"/>
              <a:gd name="T71" fmla="*/ 2147483647 h 168"/>
              <a:gd name="T72" fmla="*/ 2147483647 w 198"/>
              <a:gd name="T73" fmla="*/ 2147483647 h 168"/>
              <a:gd name="T74" fmla="*/ 2147483647 w 198"/>
              <a:gd name="T75" fmla="*/ 2147483647 h 168"/>
              <a:gd name="T76" fmla="*/ 2147483647 w 198"/>
              <a:gd name="T77" fmla="*/ 2147483647 h 168"/>
              <a:gd name="T78" fmla="*/ 2147483647 w 198"/>
              <a:gd name="T79" fmla="*/ 2147483647 h 168"/>
              <a:gd name="T80" fmla="*/ 2147483647 w 198"/>
              <a:gd name="T81" fmla="*/ 2147483647 h 168"/>
              <a:gd name="T82" fmla="*/ 2147483647 w 198"/>
              <a:gd name="T83" fmla="*/ 2147483647 h 168"/>
              <a:gd name="T84" fmla="*/ 2147483647 w 198"/>
              <a:gd name="T85" fmla="*/ 2147483647 h 168"/>
              <a:gd name="T86" fmla="*/ 2147483647 w 198"/>
              <a:gd name="T87" fmla="*/ 2147483647 h 168"/>
              <a:gd name="T88" fmla="*/ 2147483647 w 198"/>
              <a:gd name="T89" fmla="*/ 2147483647 h 168"/>
              <a:gd name="T90" fmla="*/ 2147483647 w 198"/>
              <a:gd name="T91" fmla="*/ 2147483647 h 168"/>
              <a:gd name="T92" fmla="*/ 2147483647 w 198"/>
              <a:gd name="T93" fmla="*/ 2147483647 h 168"/>
              <a:gd name="T94" fmla="*/ 2147483647 w 198"/>
              <a:gd name="T95" fmla="*/ 2147483647 h 168"/>
              <a:gd name="T96" fmla="*/ 2147483647 w 198"/>
              <a:gd name="T97" fmla="*/ 2147483647 h 168"/>
              <a:gd name="T98" fmla="*/ 2147483647 w 198"/>
              <a:gd name="T99" fmla="*/ 2147483647 h 168"/>
              <a:gd name="T100" fmla="*/ 2147483647 w 198"/>
              <a:gd name="T101" fmla="*/ 2147483647 h 168"/>
              <a:gd name="T102" fmla="*/ 2147483647 w 198"/>
              <a:gd name="T103" fmla="*/ 2147483647 h 168"/>
              <a:gd name="T104" fmla="*/ 2147483647 w 198"/>
              <a:gd name="T105" fmla="*/ 2147483647 h 168"/>
              <a:gd name="T106" fmla="*/ 0 w 198"/>
              <a:gd name="T107" fmla="*/ 2147483647 h 168"/>
              <a:gd name="T108" fmla="*/ 0 w 198"/>
              <a:gd name="T109" fmla="*/ 2147483647 h 1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8"/>
              <a:gd name="T166" fmla="*/ 0 h 168"/>
              <a:gd name="T167" fmla="*/ 198 w 198"/>
              <a:gd name="T168" fmla="*/ 168 h 1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8" h="168">
                <a:moveTo>
                  <a:pt x="0" y="50"/>
                </a:moveTo>
                <a:lnTo>
                  <a:pt x="0" y="50"/>
                </a:lnTo>
                <a:lnTo>
                  <a:pt x="0" y="40"/>
                </a:lnTo>
                <a:lnTo>
                  <a:pt x="4" y="32"/>
                </a:lnTo>
                <a:lnTo>
                  <a:pt x="8" y="22"/>
                </a:lnTo>
                <a:lnTo>
                  <a:pt x="16" y="14"/>
                </a:lnTo>
                <a:lnTo>
                  <a:pt x="24" y="8"/>
                </a:lnTo>
                <a:lnTo>
                  <a:pt x="34" y="4"/>
                </a:lnTo>
                <a:lnTo>
                  <a:pt x="44" y="0"/>
                </a:lnTo>
                <a:lnTo>
                  <a:pt x="56" y="0"/>
                </a:lnTo>
                <a:lnTo>
                  <a:pt x="70" y="0"/>
                </a:lnTo>
                <a:lnTo>
                  <a:pt x="82" y="4"/>
                </a:lnTo>
                <a:lnTo>
                  <a:pt x="90" y="12"/>
                </a:lnTo>
                <a:lnTo>
                  <a:pt x="96" y="20"/>
                </a:lnTo>
                <a:lnTo>
                  <a:pt x="98" y="22"/>
                </a:lnTo>
                <a:lnTo>
                  <a:pt x="100" y="22"/>
                </a:lnTo>
                <a:lnTo>
                  <a:pt x="102" y="20"/>
                </a:lnTo>
                <a:lnTo>
                  <a:pt x="108" y="12"/>
                </a:lnTo>
                <a:lnTo>
                  <a:pt x="116" y="4"/>
                </a:lnTo>
                <a:lnTo>
                  <a:pt x="128" y="0"/>
                </a:lnTo>
                <a:lnTo>
                  <a:pt x="142" y="0"/>
                </a:lnTo>
                <a:lnTo>
                  <a:pt x="154" y="0"/>
                </a:lnTo>
                <a:lnTo>
                  <a:pt x="164" y="4"/>
                </a:lnTo>
                <a:lnTo>
                  <a:pt x="174" y="8"/>
                </a:lnTo>
                <a:lnTo>
                  <a:pt x="182" y="14"/>
                </a:lnTo>
                <a:lnTo>
                  <a:pt x="188" y="22"/>
                </a:lnTo>
                <a:lnTo>
                  <a:pt x="194" y="32"/>
                </a:lnTo>
                <a:lnTo>
                  <a:pt x="198" y="40"/>
                </a:lnTo>
                <a:lnTo>
                  <a:pt x="198" y="50"/>
                </a:lnTo>
                <a:lnTo>
                  <a:pt x="198" y="60"/>
                </a:lnTo>
                <a:lnTo>
                  <a:pt x="196" y="68"/>
                </a:lnTo>
                <a:lnTo>
                  <a:pt x="188" y="86"/>
                </a:lnTo>
                <a:lnTo>
                  <a:pt x="176" y="104"/>
                </a:lnTo>
                <a:lnTo>
                  <a:pt x="160" y="120"/>
                </a:lnTo>
                <a:lnTo>
                  <a:pt x="146" y="134"/>
                </a:lnTo>
                <a:lnTo>
                  <a:pt x="130" y="148"/>
                </a:lnTo>
                <a:lnTo>
                  <a:pt x="104" y="168"/>
                </a:lnTo>
                <a:lnTo>
                  <a:pt x="100" y="168"/>
                </a:lnTo>
                <a:lnTo>
                  <a:pt x="98" y="168"/>
                </a:lnTo>
                <a:lnTo>
                  <a:pt x="94" y="168"/>
                </a:lnTo>
                <a:lnTo>
                  <a:pt x="68" y="148"/>
                </a:lnTo>
                <a:lnTo>
                  <a:pt x="52" y="134"/>
                </a:lnTo>
                <a:lnTo>
                  <a:pt x="36" y="120"/>
                </a:lnTo>
                <a:lnTo>
                  <a:pt x="22" y="104"/>
                </a:lnTo>
                <a:lnTo>
                  <a:pt x="10" y="86"/>
                </a:lnTo>
                <a:lnTo>
                  <a:pt x="2" y="68"/>
                </a:lnTo>
                <a:lnTo>
                  <a:pt x="0" y="60"/>
                </a:lnTo>
                <a:lnTo>
                  <a:pt x="0" y="50"/>
                </a:lnTo>
                <a:close/>
              </a:path>
            </a:pathLst>
          </a:custGeom>
          <a:solidFill>
            <a:srgbClr val="4F81BD"/>
          </a:solidFill>
          <a:ln w="9525">
            <a:noFill/>
            <a:round/>
            <a:headEnd/>
            <a:tailEnd/>
          </a:ln>
        </p:spPr>
        <p:txBody>
          <a:bodyPr/>
          <a:lstStyle/>
          <a:p>
            <a:endParaRPr lang="en-US"/>
          </a:p>
        </p:txBody>
      </p:sp>
      <p:sp>
        <p:nvSpPr>
          <p:cNvPr id="29721" name="Rectangle 24"/>
          <p:cNvSpPr txBox="1">
            <a:spLocks noChangeArrowheads="1"/>
          </p:cNvSpPr>
          <p:nvPr/>
        </p:nvSpPr>
        <p:spPr bwMode="auto">
          <a:xfrm>
            <a:off x="679450" y="2649538"/>
            <a:ext cx="2941638" cy="1754187"/>
          </a:xfrm>
          <a:prstGeom prst="rect">
            <a:avLst/>
          </a:prstGeom>
          <a:noFill/>
          <a:ln w="9525">
            <a:noFill/>
            <a:miter lim="800000"/>
            <a:headEnd/>
            <a:tailEnd/>
          </a:ln>
        </p:spPr>
        <p:txBody>
          <a:bodyPr lIns="45720" rIns="45720">
            <a:spAutoFit/>
          </a:bodyPr>
          <a:lstStyle/>
          <a:p>
            <a:pPr marL="354013" lvl="1" indent="-177800" defTabSz="914400" eaLnBrk="0" hangingPunct="0">
              <a:spcBef>
                <a:spcPts val="400"/>
              </a:spcBef>
              <a:buSzPct val="50000"/>
              <a:buFont typeface="Wingdings" pitchFamily="2" charset="2"/>
              <a:buChar char="l"/>
            </a:pPr>
            <a:r>
              <a:rPr lang="en-US" sz="1400">
                <a:cs typeface="Arial" charset="0"/>
              </a:rPr>
              <a:t>Need to increase food supply significantly</a:t>
            </a:r>
          </a:p>
          <a:p>
            <a:pPr marL="354013" lvl="1" indent="-177800" defTabSz="914400" eaLnBrk="0" hangingPunct="0">
              <a:spcBef>
                <a:spcPts val="400"/>
              </a:spcBef>
              <a:buSzPct val="50000"/>
              <a:buFont typeface="Wingdings" pitchFamily="2" charset="2"/>
              <a:buChar char="l"/>
            </a:pPr>
            <a:r>
              <a:rPr lang="en-US" sz="1400">
                <a:cs typeface="Arial" charset="0"/>
              </a:rPr>
              <a:t>Rising raw material prices</a:t>
            </a:r>
          </a:p>
          <a:p>
            <a:pPr marL="354013" lvl="1" indent="-177800" defTabSz="914400" eaLnBrk="0" hangingPunct="0">
              <a:spcBef>
                <a:spcPts val="400"/>
              </a:spcBef>
              <a:buSzPct val="50000"/>
              <a:buFont typeface="Wingdings" pitchFamily="2" charset="2"/>
              <a:buChar char="l"/>
            </a:pPr>
            <a:r>
              <a:rPr lang="da-DK" sz="1400">
                <a:cs typeface="Arial" charset="0"/>
              </a:rPr>
              <a:t>Need for </a:t>
            </a:r>
            <a:r>
              <a:rPr lang="en-US" sz="1400">
                <a:cs typeface="Arial" charset="0"/>
              </a:rPr>
              <a:t>affordable and sustainable food</a:t>
            </a:r>
          </a:p>
          <a:p>
            <a:pPr marL="354013" lvl="1" indent="-177800" defTabSz="914400" eaLnBrk="0" hangingPunct="0">
              <a:spcBef>
                <a:spcPts val="400"/>
              </a:spcBef>
              <a:buSzPct val="50000"/>
              <a:buFont typeface="Wingdings" pitchFamily="2" charset="2"/>
              <a:buChar char="l"/>
            </a:pPr>
            <a:r>
              <a:rPr lang="en-US" sz="1400">
                <a:cs typeface="Arial" charset="0"/>
              </a:rPr>
              <a:t>Trend for natural, clean label product</a:t>
            </a:r>
          </a:p>
        </p:txBody>
      </p:sp>
      <p:sp>
        <p:nvSpPr>
          <p:cNvPr id="29722" name="Rectangle 25"/>
          <p:cNvSpPr>
            <a:spLocks noChangeArrowheads="1"/>
          </p:cNvSpPr>
          <p:nvPr/>
        </p:nvSpPr>
        <p:spPr bwMode="auto">
          <a:xfrm>
            <a:off x="3781425" y="2649538"/>
            <a:ext cx="2886075" cy="1374775"/>
          </a:xfrm>
          <a:prstGeom prst="rect">
            <a:avLst/>
          </a:prstGeom>
          <a:noFill/>
          <a:ln w="9525">
            <a:noFill/>
            <a:miter lim="800000"/>
            <a:headEnd/>
            <a:tailEnd/>
          </a:ln>
        </p:spPr>
        <p:txBody>
          <a:bodyPr lIns="45720" rIns="45720">
            <a:spAutoFit/>
          </a:bodyPr>
          <a:lstStyle/>
          <a:p>
            <a:pPr marL="354013" lvl="1" indent="-177800" defTabSz="914400" eaLnBrk="0" hangingPunct="0">
              <a:spcBef>
                <a:spcPts val="400"/>
              </a:spcBef>
              <a:buSzPct val="50000"/>
              <a:buFont typeface="Wingdings" pitchFamily="2" charset="2"/>
              <a:buChar char="l"/>
            </a:pPr>
            <a:r>
              <a:rPr lang="da-DK" sz="1400">
                <a:cs typeface="Arial" charset="0"/>
              </a:rPr>
              <a:t>Twin challenges of obesity </a:t>
            </a:r>
            <a:br>
              <a:rPr lang="da-DK" sz="1400">
                <a:cs typeface="Arial" charset="0"/>
              </a:rPr>
            </a:br>
            <a:r>
              <a:rPr lang="da-DK" sz="1400">
                <a:cs typeface="Arial" charset="0"/>
              </a:rPr>
              <a:t>and aging</a:t>
            </a:r>
          </a:p>
          <a:p>
            <a:pPr marL="354013" lvl="1" indent="-177800" defTabSz="914400" eaLnBrk="0" hangingPunct="0">
              <a:spcBef>
                <a:spcPts val="400"/>
              </a:spcBef>
              <a:buSzPct val="50000"/>
              <a:buFont typeface="Wingdings" pitchFamily="2" charset="2"/>
              <a:buChar char="l"/>
            </a:pPr>
            <a:r>
              <a:rPr lang="en-US" sz="1400">
                <a:cs typeface="Arial" charset="0"/>
              </a:rPr>
              <a:t>Chronic disease</a:t>
            </a:r>
          </a:p>
          <a:p>
            <a:pPr marL="354013" lvl="1" indent="-177800" defTabSz="914400" eaLnBrk="0" hangingPunct="0">
              <a:spcBef>
                <a:spcPts val="400"/>
              </a:spcBef>
              <a:buSzPct val="50000"/>
              <a:buFont typeface="Wingdings" pitchFamily="2" charset="2"/>
              <a:buChar char="l"/>
            </a:pPr>
            <a:r>
              <a:rPr lang="en-US" sz="1400">
                <a:cs typeface="Arial" charset="0"/>
              </a:rPr>
              <a:t>Food safety and pandemics</a:t>
            </a:r>
          </a:p>
          <a:p>
            <a:pPr marL="354013" lvl="1" indent="-177800" defTabSz="914400" eaLnBrk="0" hangingPunct="0">
              <a:spcBef>
                <a:spcPts val="400"/>
              </a:spcBef>
              <a:buSzPct val="50000"/>
              <a:buFont typeface="Wingdings" pitchFamily="2" charset="2"/>
              <a:buChar char="l"/>
            </a:pPr>
            <a:r>
              <a:rPr lang="en-US" sz="1400">
                <a:cs typeface="Arial" charset="0"/>
              </a:rPr>
              <a:t>Demand for healthy foods</a:t>
            </a:r>
          </a:p>
        </p:txBody>
      </p:sp>
      <p:sp>
        <p:nvSpPr>
          <p:cNvPr id="29723" name="Text Box 36"/>
          <p:cNvSpPr txBox="1">
            <a:spLocks noChangeArrowheads="1"/>
          </p:cNvSpPr>
          <p:nvPr/>
        </p:nvSpPr>
        <p:spPr bwMode="auto">
          <a:xfrm>
            <a:off x="92075" y="5857875"/>
            <a:ext cx="8991600" cy="381000"/>
          </a:xfrm>
          <a:prstGeom prst="rect">
            <a:avLst/>
          </a:prstGeom>
          <a:noFill/>
          <a:ln w="9525">
            <a:noFill/>
            <a:miter lim="800000"/>
            <a:headEnd/>
            <a:tailEnd/>
          </a:ln>
        </p:spPr>
        <p:txBody>
          <a:bodyPr>
            <a:spAutoFit/>
          </a:bodyPr>
          <a:lstStyle/>
          <a:p>
            <a:pPr algn="ctr">
              <a:spcBef>
                <a:spcPct val="50000"/>
              </a:spcBef>
            </a:pPr>
            <a:r>
              <a:rPr lang="en-US" sz="1900" b="1" i="1">
                <a:solidFill>
                  <a:schemeClr val="bg1"/>
                </a:solidFill>
                <a:cs typeface="Arial" charset="0"/>
              </a:rPr>
              <a:t>We will be the premier specialty food ingredient and food safety leader</a:t>
            </a:r>
          </a:p>
        </p:txBody>
      </p:sp>
      <p:sp>
        <p:nvSpPr>
          <p:cNvPr id="29724" name="Text Box 10"/>
          <p:cNvSpPr>
            <a:spLocks noChangeArrowheads="1"/>
          </p:cNvSpPr>
          <p:nvPr/>
        </p:nvSpPr>
        <p:spPr bwMode="auto">
          <a:xfrm>
            <a:off x="7718425" y="3975100"/>
            <a:ext cx="989013" cy="990600"/>
          </a:xfrm>
          <a:prstGeom prst="ellipse">
            <a:avLst/>
          </a:prstGeom>
          <a:solidFill>
            <a:srgbClr val="4F81BD">
              <a:alpha val="69019"/>
            </a:srgbClr>
          </a:solidFill>
          <a:ln w="9525">
            <a:noFill/>
            <a:miter lim="800000"/>
            <a:headEnd/>
            <a:tailEnd/>
          </a:ln>
        </p:spPr>
        <p:txBody>
          <a:bodyPr wrap="none" lIns="0" tIns="0" rIns="0" bIns="0" anchor="ctr"/>
          <a:lstStyle/>
          <a:p>
            <a:pPr algn="ctr" defTabSz="820738"/>
            <a:r>
              <a:rPr lang="en-US" sz="1400" b="1">
                <a:solidFill>
                  <a:schemeClr val="bg1"/>
                </a:solidFill>
                <a:cs typeface="Arial" charset="0"/>
              </a:rPr>
              <a:t>Nutrition</a:t>
            </a:r>
            <a:endParaRPr lang="en-US" sz="1800" b="1" i="1">
              <a:solidFill>
                <a:schemeClr val="bg1"/>
              </a:solidFill>
              <a:cs typeface="Arial" charset="0"/>
            </a:endParaRPr>
          </a:p>
        </p:txBody>
      </p:sp>
      <p:sp>
        <p:nvSpPr>
          <p:cNvPr id="29725" name="Text Box 10"/>
          <p:cNvSpPr>
            <a:spLocks noChangeArrowheads="1"/>
          </p:cNvSpPr>
          <p:nvPr/>
        </p:nvSpPr>
        <p:spPr bwMode="auto">
          <a:xfrm>
            <a:off x="7170738" y="4557713"/>
            <a:ext cx="815975" cy="815975"/>
          </a:xfrm>
          <a:prstGeom prst="ellipse">
            <a:avLst/>
          </a:prstGeom>
          <a:solidFill>
            <a:srgbClr val="4F81BD">
              <a:alpha val="87842"/>
            </a:srgbClr>
          </a:solidFill>
          <a:ln w="9525">
            <a:noFill/>
            <a:miter lim="800000"/>
            <a:headEnd/>
            <a:tailEnd/>
          </a:ln>
        </p:spPr>
        <p:txBody>
          <a:bodyPr wrap="none" lIns="0" tIns="0" rIns="0" bIns="0" anchor="ctr"/>
          <a:lstStyle/>
          <a:p>
            <a:pPr algn="ctr" defTabSz="820738"/>
            <a:r>
              <a:rPr lang="en-US" sz="1400" b="1">
                <a:solidFill>
                  <a:schemeClr val="bg1"/>
                </a:solidFill>
                <a:cs typeface="Arial" charset="0"/>
              </a:rPr>
              <a:t>Safety</a:t>
            </a:r>
            <a:endParaRPr lang="en-US" sz="1800" b="1" i="1">
              <a:solidFill>
                <a:schemeClr val="bg1"/>
              </a:solidFill>
              <a:cs typeface="Arial" charset="0"/>
            </a:endParaRPr>
          </a:p>
        </p:txBody>
      </p:sp>
      <p:sp>
        <p:nvSpPr>
          <p:cNvPr id="29726" name="Text Box 10"/>
          <p:cNvSpPr>
            <a:spLocks noChangeArrowheads="1"/>
          </p:cNvSpPr>
          <p:nvPr/>
        </p:nvSpPr>
        <p:spPr bwMode="auto">
          <a:xfrm>
            <a:off x="7151688" y="2465388"/>
            <a:ext cx="1668462" cy="1666875"/>
          </a:xfrm>
          <a:prstGeom prst="ellipse">
            <a:avLst/>
          </a:prstGeom>
          <a:solidFill>
            <a:srgbClr val="4F81BD">
              <a:alpha val="65097"/>
            </a:srgbClr>
          </a:solidFill>
          <a:ln w="9525">
            <a:noFill/>
            <a:miter lim="800000"/>
            <a:headEnd/>
            <a:tailEnd/>
          </a:ln>
        </p:spPr>
        <p:txBody>
          <a:bodyPr wrap="none" lIns="0" tIns="0" rIns="0" bIns="0" anchor="ctr"/>
          <a:lstStyle/>
          <a:p>
            <a:pPr algn="ctr" defTabSz="820738"/>
            <a:r>
              <a:rPr lang="en-US" sz="1600" b="1">
                <a:solidFill>
                  <a:schemeClr val="bg1"/>
                </a:solidFill>
                <a:cs typeface="Arial" charset="0"/>
              </a:rPr>
              <a:t>Sustainability</a:t>
            </a:r>
          </a:p>
        </p:txBody>
      </p:sp>
      <p:sp>
        <p:nvSpPr>
          <p:cNvPr id="29727" name="Rectangle 2"/>
          <p:cNvSpPr txBox="1">
            <a:spLocks/>
          </p:cNvSpPr>
          <p:nvPr/>
        </p:nvSpPr>
        <p:spPr bwMode="auto">
          <a:xfrm>
            <a:off x="576263" y="576263"/>
            <a:ext cx="8229600" cy="1143000"/>
          </a:xfrm>
          <a:prstGeom prst="rect">
            <a:avLst/>
          </a:prstGeom>
          <a:noFill/>
          <a:ln w="9525">
            <a:noFill/>
            <a:miter lim="800000"/>
            <a:headEnd/>
            <a:tailEnd/>
          </a:ln>
        </p:spPr>
        <p:txBody>
          <a:bodyPr anchor="ctr"/>
          <a:lstStyle/>
          <a:p>
            <a:pPr eaLnBrk="0" hangingPunct="0"/>
            <a:r>
              <a:rPr lang="fr-FR" sz="2800" b="1"/>
              <a:t>Nutrition &amp; Health: Business Opportunity</a:t>
            </a:r>
          </a:p>
        </p:txBody>
      </p:sp>
      <p:grpSp>
        <p:nvGrpSpPr>
          <p:cNvPr id="2" name="Group 1"/>
          <p:cNvGrpSpPr>
            <a:grpSpLocks/>
          </p:cNvGrpSpPr>
          <p:nvPr/>
        </p:nvGrpSpPr>
        <p:grpSpPr bwMode="auto">
          <a:xfrm>
            <a:off x="868363" y="4730750"/>
            <a:ext cx="5283200" cy="784225"/>
            <a:chOff x="922338" y="4606925"/>
            <a:chExt cx="4900612" cy="727075"/>
          </a:xfrm>
        </p:grpSpPr>
        <p:pic>
          <p:nvPicPr>
            <p:cNvPr id="29730" name="Picture 8"/>
            <p:cNvPicPr>
              <a:picLocks noChangeAspect="1" noChangeArrowheads="1"/>
            </p:cNvPicPr>
            <p:nvPr/>
          </p:nvPicPr>
          <p:blipFill>
            <a:blip r:embed="rId5"/>
            <a:srcRect l="32083" t="49229"/>
            <a:stretch>
              <a:fillRect/>
            </a:stretch>
          </p:blipFill>
          <p:spPr bwMode="auto">
            <a:xfrm>
              <a:off x="3827463" y="4606925"/>
              <a:ext cx="1995487" cy="711200"/>
            </a:xfrm>
            <a:prstGeom prst="rect">
              <a:avLst/>
            </a:prstGeom>
            <a:noFill/>
            <a:ln w="9525">
              <a:noFill/>
              <a:miter lim="800000"/>
              <a:headEnd/>
              <a:tailEnd/>
            </a:ln>
          </p:spPr>
        </p:pic>
        <p:pic>
          <p:nvPicPr>
            <p:cNvPr id="29731" name="Picture 8"/>
            <p:cNvPicPr>
              <a:picLocks noChangeAspect="1" noChangeArrowheads="1"/>
            </p:cNvPicPr>
            <p:nvPr/>
          </p:nvPicPr>
          <p:blipFill>
            <a:blip r:embed="rId5"/>
            <a:srcRect b="49683"/>
            <a:stretch>
              <a:fillRect/>
            </a:stretch>
          </p:blipFill>
          <p:spPr bwMode="auto">
            <a:xfrm>
              <a:off x="922338" y="4629150"/>
              <a:ext cx="2936875" cy="704850"/>
            </a:xfrm>
            <a:prstGeom prst="rect">
              <a:avLst/>
            </a:prstGeom>
            <a:noFill/>
            <a:ln w="9525">
              <a:noFill/>
              <a:miter lim="800000"/>
              <a:headEnd/>
              <a:tailEnd/>
            </a:ln>
          </p:spPr>
        </p:pic>
      </p:grpSp>
      <p:sp>
        <p:nvSpPr>
          <p:cNvPr id="29729" name="Slide Number Placeholder 3"/>
          <p:cNvSpPr txBox="1">
            <a:spLocks noGrp="1"/>
          </p:cNvSpPr>
          <p:nvPr/>
        </p:nvSpPr>
        <p:spPr bwMode="auto">
          <a:xfrm>
            <a:off x="8143875" y="6289675"/>
            <a:ext cx="542925" cy="365125"/>
          </a:xfrm>
          <a:prstGeom prst="rect">
            <a:avLst/>
          </a:prstGeom>
          <a:noFill/>
          <a:ln w="9525">
            <a:noFill/>
            <a:miter lim="800000"/>
            <a:headEnd/>
            <a:tailEnd/>
          </a:ln>
        </p:spPr>
        <p:txBody>
          <a:bodyPr anchor="ctr"/>
          <a:lstStyle/>
          <a:p>
            <a:pPr algn="r"/>
            <a:fld id="{BAE260EC-011C-4F22-94D1-6CD2153DB4C6}" type="slidenum">
              <a:rPr lang="en-US" sz="900">
                <a:cs typeface="Arial" charset="0"/>
              </a:rPr>
              <a:pPr algn="r"/>
              <a:t>22</a:t>
            </a:fld>
            <a:endParaRPr lang="en-US" sz="90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Industrial or White Biotechnology?</a:t>
            </a:r>
            <a:endParaRPr lang="en-US" dirty="0"/>
          </a:p>
        </p:txBody>
      </p:sp>
      <p:sp>
        <p:nvSpPr>
          <p:cNvPr id="3" name="Content Placeholder 2"/>
          <p:cNvSpPr>
            <a:spLocks noGrp="1"/>
          </p:cNvSpPr>
          <p:nvPr>
            <p:ph idx="1"/>
          </p:nvPr>
        </p:nvSpPr>
        <p:spPr/>
        <p:txBody>
          <a:bodyPr/>
          <a:lstStyle/>
          <a:p>
            <a:r>
              <a:rPr lang="en-US" dirty="0" smtClean="0"/>
              <a:t>“The application of biotechnology for industrial applications…” (Wikipedia)</a:t>
            </a:r>
            <a:endParaRPr lang="en-US" dirty="0"/>
          </a:p>
        </p:txBody>
      </p:sp>
      <p:sp>
        <p:nvSpPr>
          <p:cNvPr id="5" name="Slide Number Placeholder 4"/>
          <p:cNvSpPr>
            <a:spLocks noGrp="1"/>
          </p:cNvSpPr>
          <p:nvPr>
            <p:ph type="sldNum" sz="quarter" idx="11"/>
          </p:nvPr>
        </p:nvSpPr>
        <p:spPr/>
        <p:txBody>
          <a:bodyPr/>
          <a:lstStyle/>
          <a:p>
            <a:fld id="{36C2335A-005F-4FB0-A35A-A30816DACC3E}" type="slidenum">
              <a:rPr lang="en-US" smtClean="0"/>
              <a:pPr/>
              <a:t>3</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92974"/>
            <a:ext cx="8229600" cy="1143000"/>
          </a:xfrm>
        </p:spPr>
        <p:txBody>
          <a:bodyPr/>
          <a:lstStyle/>
          <a:p>
            <a:r>
              <a:rPr lang="en-US" dirty="0">
                <a:solidFill>
                  <a:schemeClr val="bg1"/>
                </a:solidFill>
              </a:rPr>
              <a:t>Key Market Segments in Our Business</a:t>
            </a:r>
          </a:p>
        </p:txBody>
      </p:sp>
      <p:sp>
        <p:nvSpPr>
          <p:cNvPr id="4" name="Slide Number Placeholder 3"/>
          <p:cNvSpPr>
            <a:spLocks noGrp="1"/>
          </p:cNvSpPr>
          <p:nvPr>
            <p:ph type="sldNum" sz="quarter" idx="12"/>
          </p:nvPr>
        </p:nvSpPr>
        <p:spPr/>
        <p:txBody>
          <a:bodyPr/>
          <a:lstStyle/>
          <a:p>
            <a:fld id="{48F4DF70-715E-4865-AF76-2280FB643A6D}" type="slidenum">
              <a:rPr lang="en-US" smtClean="0">
                <a:solidFill>
                  <a:srgbClr val="272626">
                    <a:tint val="75000"/>
                  </a:srgbClr>
                </a:solidFill>
              </a:rPr>
              <a:pPr/>
              <a:t>4</a:t>
            </a:fld>
            <a:endParaRPr lang="en-US" dirty="0">
              <a:solidFill>
                <a:srgbClr val="272626">
                  <a:tint val="75000"/>
                </a:srgbClr>
              </a:solidFill>
            </a:endParaRPr>
          </a:p>
        </p:txBody>
      </p:sp>
      <p:sp>
        <p:nvSpPr>
          <p:cNvPr id="44" name="Rounded Rectangle 43"/>
          <p:cNvSpPr>
            <a:spLocks noChangeArrowheads="1"/>
          </p:cNvSpPr>
          <p:nvPr>
            <p:custDataLst>
              <p:tags r:id="rId1"/>
            </p:custDataLst>
          </p:nvPr>
        </p:nvSpPr>
        <p:spPr bwMode="auto">
          <a:xfrm>
            <a:off x="5173183" y="1693816"/>
            <a:ext cx="3694592" cy="1130233"/>
          </a:xfrm>
          <a:prstGeom prst="roundRect">
            <a:avLst>
              <a:gd name="adj" fmla="val 7397"/>
            </a:avLst>
          </a:prstGeom>
          <a:solidFill>
            <a:srgbClr val="548DD4"/>
          </a:solidFill>
          <a:ln w="38100" cap="flat" cmpd="sng" algn="ctr">
            <a:noFill/>
            <a:prstDash val="solid"/>
          </a:ln>
          <a:effectLst/>
        </p:spPr>
        <p:txBody>
          <a:bodyPr tIns="91440" bIns="91440" spcCol="1270" anchor="t"/>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en-US" sz="1400" b="1" i="0" u="none" strike="noStrike" kern="0" cap="none" spc="0" normalizeH="0" baseline="0" noProof="0" dirty="0" smtClean="0">
                <a:ln>
                  <a:noFill/>
                </a:ln>
                <a:solidFill>
                  <a:sysClr val="window" lastClr="FFFFFF"/>
                </a:solidFill>
                <a:effectLst/>
                <a:uLnTx/>
                <a:uFillTx/>
                <a:latin typeface="Arial" pitchFamily="34" charset="0"/>
                <a:ea typeface="+mn-ea"/>
                <a:cs typeface="Arial" pitchFamily="34" charset="0"/>
              </a:rPr>
              <a:t>Bioactives</a:t>
            </a:r>
            <a:endParaRPr kumimoji="0" lang="en-US" sz="1400" b="1"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sp>
        <p:nvSpPr>
          <p:cNvPr id="45" name="Rounded Rectangle 44"/>
          <p:cNvSpPr>
            <a:spLocks noChangeArrowheads="1"/>
          </p:cNvSpPr>
          <p:nvPr>
            <p:custDataLst>
              <p:tags r:id="rId2"/>
            </p:custDataLst>
          </p:nvPr>
        </p:nvSpPr>
        <p:spPr bwMode="auto">
          <a:xfrm>
            <a:off x="5173183" y="3046366"/>
            <a:ext cx="3694592" cy="1130233"/>
          </a:xfrm>
          <a:prstGeom prst="roundRect">
            <a:avLst>
              <a:gd name="adj" fmla="val 7397"/>
            </a:avLst>
          </a:prstGeom>
          <a:solidFill>
            <a:srgbClr val="E41F3A"/>
          </a:solidFill>
          <a:ln w="38100" cap="flat" cmpd="sng" algn="ctr">
            <a:noFill/>
            <a:prstDash val="solid"/>
          </a:ln>
          <a:effectLst/>
        </p:spPr>
        <p:txBody>
          <a:bodyPr tIns="91440" bIns="91440" spcCol="1270" anchor="t"/>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en-US" sz="1400" b="1" i="0" u="none" strike="noStrike" kern="0" cap="none" spc="0" normalizeH="0" baseline="0" noProof="0" dirty="0" smtClean="0">
                <a:ln>
                  <a:noFill/>
                </a:ln>
                <a:solidFill>
                  <a:sysClr val="window" lastClr="FFFFFF"/>
                </a:solidFill>
                <a:effectLst/>
                <a:uLnTx/>
                <a:uFillTx/>
                <a:latin typeface="Arial" pitchFamily="34" charset="0"/>
                <a:ea typeface="+mn-ea"/>
                <a:cs typeface="Arial" pitchFamily="34" charset="0"/>
              </a:rPr>
              <a:t>Biomaterials</a:t>
            </a:r>
            <a:endParaRPr kumimoji="0" lang="en-US" sz="1400" b="1"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sp>
        <p:nvSpPr>
          <p:cNvPr id="46" name="Rounded Rectangle 45"/>
          <p:cNvSpPr>
            <a:spLocks noChangeArrowheads="1"/>
          </p:cNvSpPr>
          <p:nvPr>
            <p:custDataLst>
              <p:tags r:id="rId3"/>
            </p:custDataLst>
          </p:nvPr>
        </p:nvSpPr>
        <p:spPr bwMode="auto">
          <a:xfrm>
            <a:off x="5173183" y="4389391"/>
            <a:ext cx="3694592" cy="1130233"/>
          </a:xfrm>
          <a:prstGeom prst="roundRect">
            <a:avLst>
              <a:gd name="adj" fmla="val 7397"/>
            </a:avLst>
          </a:prstGeom>
          <a:solidFill>
            <a:srgbClr val="629A38"/>
          </a:solidFill>
          <a:ln w="38100" cap="flat" cmpd="sng" algn="ctr">
            <a:noFill/>
            <a:prstDash val="solid"/>
          </a:ln>
          <a:effectLst/>
        </p:spPr>
        <p:txBody>
          <a:bodyPr tIns="91440" bIns="91440" spcCol="1270" anchor="t"/>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en-US" sz="14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rPr>
              <a:t>Biorefineries</a:t>
            </a:r>
            <a:endParaRPr kumimoji="0" lang="en-US" sz="14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47" name="TextBox 46"/>
          <p:cNvSpPr txBox="1"/>
          <p:nvPr/>
        </p:nvSpPr>
        <p:spPr>
          <a:xfrm>
            <a:off x="5248275" y="1339178"/>
            <a:ext cx="1710845" cy="307777"/>
          </a:xfrm>
          <a:prstGeom prst="rect">
            <a:avLst/>
          </a:prstGeom>
          <a:noFill/>
          <a:ln w="28575">
            <a:noFill/>
          </a:ln>
        </p:spPr>
        <p:txBody>
          <a:bodyPr vert="horz" wrap="square" lIns="0" tIns="45720" rIns="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ysClr val="windowText" lastClr="000000">
                    <a:lumMod val="65000"/>
                    <a:lumOff val="35000"/>
                  </a:sysClr>
                </a:solidFill>
                <a:effectLst/>
                <a:uLnTx/>
                <a:uFillTx/>
                <a:latin typeface="Arial" pitchFamily="34" charset="0"/>
              </a:rPr>
              <a:t>P</a:t>
            </a:r>
            <a:r>
              <a:rPr kumimoji="0" lang="en-US" sz="1400" b="1" i="0" u="none" strike="noStrike" kern="0" cap="none" spc="0" normalizeH="0" baseline="0" noProof="0" dirty="0" smtClean="0">
                <a:ln>
                  <a:noFill/>
                </a:ln>
                <a:solidFill>
                  <a:sysClr val="windowText" lastClr="000000">
                    <a:lumMod val="65000"/>
                    <a:lumOff val="35000"/>
                  </a:sysClr>
                </a:solidFill>
                <a:effectLst/>
                <a:uLnTx/>
                <a:uFillTx/>
                <a:latin typeface="Arial" pitchFamily="34" charset="0"/>
              </a:rPr>
              <a:t>roducts</a:t>
            </a:r>
            <a:endParaRPr kumimoji="0" lang="en-US" sz="1600" b="0" i="0" u="none" strike="noStrike" kern="0" cap="none" spc="0" normalizeH="0" baseline="0" noProof="0" dirty="0" smtClean="0">
              <a:ln>
                <a:noFill/>
              </a:ln>
              <a:solidFill>
                <a:sysClr val="windowText" lastClr="000000">
                  <a:lumMod val="65000"/>
                  <a:lumOff val="35000"/>
                </a:sysClr>
              </a:solidFill>
              <a:effectLst/>
              <a:uLnTx/>
              <a:uFillTx/>
              <a:latin typeface="Arial" pitchFamily="34" charset="0"/>
            </a:endParaRPr>
          </a:p>
        </p:txBody>
      </p:sp>
      <p:sp>
        <p:nvSpPr>
          <p:cNvPr id="48" name="TextBox 47"/>
          <p:cNvSpPr txBox="1"/>
          <p:nvPr/>
        </p:nvSpPr>
        <p:spPr>
          <a:xfrm>
            <a:off x="7086600" y="1339178"/>
            <a:ext cx="1685925" cy="307777"/>
          </a:xfrm>
          <a:prstGeom prst="rect">
            <a:avLst/>
          </a:prstGeom>
          <a:noFill/>
          <a:ln w="28575">
            <a:noFill/>
          </a:ln>
        </p:spPr>
        <p:txBody>
          <a:bodyPr vert="horz" wrap="square" lIns="0" tIns="45720" rIns="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ysClr val="windowText" lastClr="000000">
                    <a:lumMod val="65000"/>
                    <a:lumOff val="35000"/>
                  </a:sysClr>
                </a:solidFill>
                <a:effectLst/>
                <a:uLnTx/>
                <a:uFillTx/>
                <a:latin typeface="Arial" pitchFamily="34" charset="0"/>
              </a:rPr>
              <a:t>End use markets</a:t>
            </a:r>
            <a:endParaRPr kumimoji="0" lang="en-US" sz="1600" b="0" i="0" u="none" strike="noStrike" kern="0" cap="none" spc="0" normalizeH="0" baseline="0" noProof="0" dirty="0" smtClean="0">
              <a:ln>
                <a:noFill/>
              </a:ln>
              <a:solidFill>
                <a:sysClr val="windowText" lastClr="000000">
                  <a:lumMod val="65000"/>
                  <a:lumOff val="35000"/>
                </a:sysClr>
              </a:solidFill>
              <a:effectLst/>
              <a:uLnTx/>
              <a:uFillTx/>
              <a:latin typeface="Arial" pitchFamily="34" charset="0"/>
            </a:endParaRPr>
          </a:p>
        </p:txBody>
      </p:sp>
      <p:sp>
        <p:nvSpPr>
          <p:cNvPr id="49" name="Rounded Rectangle 48"/>
          <p:cNvSpPr/>
          <p:nvPr/>
        </p:nvSpPr>
        <p:spPr>
          <a:xfrm>
            <a:off x="5257800" y="2076450"/>
            <a:ext cx="1746556" cy="657225"/>
          </a:xfrm>
          <a:prstGeom prst="roundRect">
            <a:avLst>
              <a:gd name="adj" fmla="val 7971"/>
            </a:avLst>
          </a:prstGeom>
          <a:solidFill>
            <a:sysClr val="window" lastClr="FFFFFF"/>
          </a:solidFill>
          <a:ln w="25400" cap="flat" cmpd="sng" algn="ctr">
            <a:noFill/>
            <a:prstDash val="solid"/>
          </a:ln>
          <a:effectLst/>
        </p:spPr>
        <p:txBody>
          <a:bodyPr rtlCol="0" anchor="ctr"/>
          <a:lstStyle/>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548DD4">
                    <a:lumMod val="75000"/>
                  </a:srgbClr>
                </a:solidFill>
                <a:effectLst/>
                <a:uLnTx/>
                <a:uFillTx/>
                <a:latin typeface="Arial" pitchFamily="34" charset="0"/>
                <a:ea typeface="+mn-ea"/>
                <a:cs typeface="Arial" pitchFamily="34" charset="0"/>
              </a:rPr>
              <a:t>Enzymes, proteins, peptides</a:t>
            </a:r>
          </a:p>
        </p:txBody>
      </p:sp>
      <p:sp>
        <p:nvSpPr>
          <p:cNvPr id="50" name="Rounded Rectangle 49"/>
          <p:cNvSpPr/>
          <p:nvPr/>
        </p:nvSpPr>
        <p:spPr>
          <a:xfrm>
            <a:off x="7054544" y="2076450"/>
            <a:ext cx="1746556" cy="657225"/>
          </a:xfrm>
          <a:prstGeom prst="roundRect">
            <a:avLst>
              <a:gd name="adj" fmla="val 7971"/>
            </a:avLst>
          </a:prstGeom>
          <a:solidFill>
            <a:sysClr val="window" lastClr="FFFFFF"/>
          </a:solidFill>
          <a:ln w="25400" cap="flat" cmpd="sng" algn="ctr">
            <a:noFill/>
            <a:prstDash val="solid"/>
          </a:ln>
          <a:effectLst/>
        </p:spPr>
        <p:txBody>
          <a:bodyPr rtlCol="0" anchor="ctr"/>
          <a:lstStyle/>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smtClean="0">
                <a:ln>
                  <a:noFill/>
                </a:ln>
                <a:solidFill>
                  <a:srgbClr val="548DD4">
                    <a:lumMod val="75000"/>
                  </a:srgbClr>
                </a:solidFill>
                <a:effectLst/>
                <a:uLnTx/>
                <a:uFillTx/>
                <a:latin typeface="Arial" pitchFamily="34" charset="0"/>
                <a:ea typeface="+mn-ea"/>
                <a:cs typeface="Arial" pitchFamily="34" charset="0"/>
              </a:rPr>
              <a:t>Food and beverages, </a:t>
            </a:r>
            <a:r>
              <a:rPr kumimoji="0" lang="en-US" sz="1050" b="0" i="0" u="none" strike="noStrike" kern="0" cap="none" spc="0" normalizeH="0" baseline="0" noProof="0" dirty="0">
                <a:ln>
                  <a:noFill/>
                </a:ln>
                <a:solidFill>
                  <a:srgbClr val="548DD4">
                    <a:lumMod val="75000"/>
                  </a:srgbClr>
                </a:solidFill>
                <a:effectLst/>
                <a:uLnTx/>
                <a:uFillTx/>
                <a:latin typeface="Arial" pitchFamily="34" charset="0"/>
                <a:ea typeface="+mn-ea"/>
                <a:cs typeface="Arial" pitchFamily="34" charset="0"/>
              </a:rPr>
              <a:t>feed, cleaning, paper, personal care</a:t>
            </a:r>
          </a:p>
        </p:txBody>
      </p:sp>
      <p:sp>
        <p:nvSpPr>
          <p:cNvPr id="51" name="Rounded Rectangle 50"/>
          <p:cNvSpPr/>
          <p:nvPr/>
        </p:nvSpPr>
        <p:spPr>
          <a:xfrm>
            <a:off x="5257800" y="3424237"/>
            <a:ext cx="1746556" cy="657225"/>
          </a:xfrm>
          <a:prstGeom prst="roundRect">
            <a:avLst>
              <a:gd name="adj" fmla="val 7971"/>
            </a:avLst>
          </a:prstGeom>
          <a:solidFill>
            <a:sysClr val="window" lastClr="FFFFFF"/>
          </a:solidFill>
          <a:ln w="25400" cap="flat" cmpd="sng" algn="ctr">
            <a:noFill/>
            <a:prstDash val="solid"/>
          </a:ln>
          <a:effectLst/>
        </p:spPr>
        <p:txBody>
          <a:bodyPr rtlCol="0" anchor="ctr"/>
          <a:lstStyle/>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E41F3A">
                    <a:lumMod val="75000"/>
                  </a:srgbClr>
                </a:solidFill>
                <a:effectLst/>
                <a:uLnTx/>
                <a:uFillTx/>
                <a:latin typeface="Arial" pitchFamily="34" charset="0"/>
                <a:ea typeface="+mn-ea"/>
                <a:cs typeface="Arial" pitchFamily="34" charset="0"/>
              </a:rPr>
              <a:t>Biochemicals</a:t>
            </a:r>
          </a:p>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E41F3A">
                    <a:lumMod val="75000"/>
                  </a:srgbClr>
                </a:solidFill>
                <a:effectLst/>
                <a:uLnTx/>
                <a:uFillTx/>
                <a:latin typeface="Arial" pitchFamily="34" charset="0"/>
                <a:ea typeface="+mn-ea"/>
                <a:cs typeface="Arial" pitchFamily="34" charset="0"/>
              </a:rPr>
              <a:t> Biomaterials</a:t>
            </a:r>
          </a:p>
        </p:txBody>
      </p:sp>
      <p:sp>
        <p:nvSpPr>
          <p:cNvPr id="52" name="Rounded Rectangle 51"/>
          <p:cNvSpPr/>
          <p:nvPr/>
        </p:nvSpPr>
        <p:spPr>
          <a:xfrm>
            <a:off x="7054544" y="3424237"/>
            <a:ext cx="1746556" cy="657225"/>
          </a:xfrm>
          <a:prstGeom prst="roundRect">
            <a:avLst>
              <a:gd name="adj" fmla="val 7971"/>
            </a:avLst>
          </a:prstGeom>
          <a:solidFill>
            <a:sysClr val="window" lastClr="FFFFFF"/>
          </a:solidFill>
          <a:ln w="25400" cap="flat" cmpd="sng" algn="ctr">
            <a:noFill/>
            <a:prstDash val="solid"/>
          </a:ln>
          <a:effectLst/>
        </p:spPr>
        <p:txBody>
          <a:bodyPr rtlCol="0" anchor="ctr"/>
          <a:lstStyle/>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E41F3A">
                    <a:lumMod val="75000"/>
                  </a:srgbClr>
                </a:solidFill>
                <a:effectLst/>
                <a:uLnTx/>
                <a:uFillTx/>
                <a:latin typeface="Arial" pitchFamily="34" charset="0"/>
                <a:ea typeface="+mn-ea"/>
                <a:cs typeface="Arial" pitchFamily="34" charset="0"/>
              </a:rPr>
              <a:t>Carpet, </a:t>
            </a:r>
            <a:r>
              <a:rPr kumimoji="0" lang="en-US" sz="1050" b="0" i="0" u="none" strike="noStrike" kern="0" cap="none" spc="0" normalizeH="0" baseline="0" noProof="0" dirty="0" smtClean="0">
                <a:ln>
                  <a:noFill/>
                </a:ln>
                <a:solidFill>
                  <a:srgbClr val="E41F3A">
                    <a:lumMod val="75000"/>
                  </a:srgbClr>
                </a:solidFill>
                <a:effectLst/>
                <a:uLnTx/>
                <a:uFillTx/>
                <a:latin typeface="Arial" pitchFamily="34" charset="0"/>
                <a:ea typeface="+mn-ea"/>
                <a:cs typeface="Arial" pitchFamily="34" charset="0"/>
              </a:rPr>
              <a:t>textiles, automotive</a:t>
            </a:r>
            <a:endParaRPr kumimoji="0" lang="en-US" sz="1050" b="0" i="0" u="none" strike="noStrike" kern="0" cap="none" spc="0" normalizeH="0" baseline="0" noProof="0" dirty="0">
              <a:ln>
                <a:noFill/>
              </a:ln>
              <a:solidFill>
                <a:srgbClr val="E41F3A">
                  <a:lumMod val="75000"/>
                </a:srgbClr>
              </a:solidFill>
              <a:effectLst/>
              <a:uLnTx/>
              <a:uFillTx/>
              <a:latin typeface="Arial" pitchFamily="34" charset="0"/>
              <a:ea typeface="+mn-ea"/>
              <a:cs typeface="Arial" pitchFamily="34" charset="0"/>
            </a:endParaRPr>
          </a:p>
        </p:txBody>
      </p:sp>
      <p:sp>
        <p:nvSpPr>
          <p:cNvPr id="53" name="Rounded Rectangle 52"/>
          <p:cNvSpPr/>
          <p:nvPr/>
        </p:nvSpPr>
        <p:spPr>
          <a:xfrm>
            <a:off x="5257800" y="4776787"/>
            <a:ext cx="1746556" cy="657225"/>
          </a:xfrm>
          <a:prstGeom prst="roundRect">
            <a:avLst>
              <a:gd name="adj" fmla="val 7971"/>
            </a:avLst>
          </a:prstGeom>
          <a:solidFill>
            <a:sysClr val="window" lastClr="FFFFFF"/>
          </a:solidFill>
          <a:ln w="25400" cap="flat" cmpd="sng" algn="ctr">
            <a:noFill/>
            <a:prstDash val="solid"/>
          </a:ln>
          <a:effectLst/>
        </p:spPr>
        <p:txBody>
          <a:bodyPr rtlCol="0" anchor="ctr"/>
          <a:lstStyle/>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629A38">
                    <a:lumMod val="50000"/>
                  </a:srgbClr>
                </a:solidFill>
                <a:effectLst/>
                <a:uLnTx/>
                <a:uFillTx/>
                <a:latin typeface="Arial" pitchFamily="34" charset="0"/>
                <a:ea typeface="+mn-ea"/>
                <a:cs typeface="Arial" pitchFamily="34" charset="0"/>
              </a:rPr>
              <a:t>Ethanol</a:t>
            </a:r>
          </a:p>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smtClean="0">
                <a:ln>
                  <a:noFill/>
                </a:ln>
                <a:solidFill>
                  <a:srgbClr val="629A38">
                    <a:lumMod val="50000"/>
                  </a:srgbClr>
                </a:solidFill>
                <a:effectLst/>
                <a:uLnTx/>
                <a:uFillTx/>
                <a:latin typeface="Arial" pitchFamily="34" charset="0"/>
                <a:ea typeface="+mn-ea"/>
                <a:cs typeface="Arial" pitchFamily="34" charset="0"/>
              </a:rPr>
              <a:t>Biobutanol</a:t>
            </a:r>
          </a:p>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smtClean="0">
                <a:ln>
                  <a:noFill/>
                </a:ln>
                <a:solidFill>
                  <a:srgbClr val="629A38">
                    <a:lumMod val="50000"/>
                  </a:srgbClr>
                </a:solidFill>
                <a:effectLst/>
                <a:uLnTx/>
                <a:uFillTx/>
                <a:latin typeface="Arial" pitchFamily="34" charset="0"/>
                <a:ea typeface="+mn-ea"/>
                <a:cs typeface="Arial" pitchFamily="34" charset="0"/>
              </a:rPr>
              <a:t>Bioprocessing aids</a:t>
            </a:r>
            <a:endParaRPr kumimoji="0" lang="en-US" sz="1050" b="0" i="0" u="none" strike="noStrike" kern="0" cap="none" spc="0" normalizeH="0" baseline="0" noProof="0" dirty="0">
              <a:ln>
                <a:noFill/>
              </a:ln>
              <a:solidFill>
                <a:srgbClr val="629A38">
                  <a:lumMod val="50000"/>
                </a:srgbClr>
              </a:solidFill>
              <a:effectLst/>
              <a:uLnTx/>
              <a:uFillTx/>
              <a:latin typeface="Arial" pitchFamily="34" charset="0"/>
              <a:ea typeface="+mn-ea"/>
              <a:cs typeface="Arial" pitchFamily="34" charset="0"/>
            </a:endParaRPr>
          </a:p>
        </p:txBody>
      </p:sp>
      <p:sp>
        <p:nvSpPr>
          <p:cNvPr id="54" name="Rounded Rectangle 53"/>
          <p:cNvSpPr/>
          <p:nvPr/>
        </p:nvSpPr>
        <p:spPr>
          <a:xfrm>
            <a:off x="7054544" y="4776787"/>
            <a:ext cx="1746556" cy="657225"/>
          </a:xfrm>
          <a:prstGeom prst="roundRect">
            <a:avLst>
              <a:gd name="adj" fmla="val 7971"/>
            </a:avLst>
          </a:prstGeom>
          <a:solidFill>
            <a:sysClr val="window" lastClr="FFFFFF"/>
          </a:solidFill>
          <a:ln w="25400" cap="flat" cmpd="sng" algn="ctr">
            <a:noFill/>
            <a:prstDash val="solid"/>
          </a:ln>
          <a:effectLst/>
        </p:spPr>
        <p:txBody>
          <a:bodyPr rtlCol="0" anchor="ctr"/>
          <a:lstStyle/>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smtClean="0">
                <a:ln>
                  <a:noFill/>
                </a:ln>
                <a:solidFill>
                  <a:srgbClr val="629A38">
                    <a:lumMod val="50000"/>
                  </a:srgbClr>
                </a:solidFill>
                <a:effectLst/>
                <a:uLnTx/>
                <a:uFillTx/>
                <a:latin typeface="Arial" pitchFamily="34" charset="0"/>
                <a:ea typeface="+mn-ea"/>
                <a:cs typeface="Arial" pitchFamily="34" charset="0"/>
              </a:rPr>
              <a:t>Fuels, carbohydrates</a:t>
            </a:r>
            <a:endParaRPr kumimoji="0" lang="en-US" sz="1050" b="0" i="0" u="none" strike="noStrike" kern="0" cap="none" spc="0" normalizeH="0" baseline="0" noProof="0" dirty="0">
              <a:ln>
                <a:noFill/>
              </a:ln>
              <a:solidFill>
                <a:srgbClr val="629A38">
                  <a:lumMod val="50000"/>
                </a:srgbClr>
              </a:solidFill>
              <a:effectLst/>
              <a:uLnTx/>
              <a:uFillTx/>
              <a:latin typeface="Arial" pitchFamily="34" charset="0"/>
              <a:ea typeface="+mn-ea"/>
              <a:cs typeface="Arial" pitchFamily="34" charset="0"/>
            </a:endParaRPr>
          </a:p>
        </p:txBody>
      </p:sp>
      <p:grpSp>
        <p:nvGrpSpPr>
          <p:cNvPr id="5" name="Group 54"/>
          <p:cNvGrpSpPr/>
          <p:nvPr/>
        </p:nvGrpSpPr>
        <p:grpSpPr>
          <a:xfrm>
            <a:off x="4831152" y="1964693"/>
            <a:ext cx="559486" cy="559486"/>
            <a:chOff x="87407" y="1547713"/>
            <a:chExt cx="629393" cy="629393"/>
          </a:xfrm>
        </p:grpSpPr>
        <p:sp>
          <p:nvSpPr>
            <p:cNvPr id="56" name="Oval 55"/>
            <p:cNvSpPr/>
            <p:nvPr/>
          </p:nvSpPr>
          <p:spPr>
            <a:xfrm>
              <a:off x="87407" y="1547713"/>
              <a:ext cx="629393" cy="629393"/>
            </a:xfrm>
            <a:prstGeom prst="ellipse">
              <a:avLst/>
            </a:prstGeom>
            <a:solidFill>
              <a:sysClr val="window" lastClr="FFFFFF"/>
            </a:solidFill>
            <a:ln w="25400" cap="flat" cmpd="sng" algn="ctr">
              <a:solidFill>
                <a:srgbClr val="548DD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l="10943" t="7451" r="12055" b="15547"/>
            <a:stretch/>
          </p:blipFill>
          <p:spPr>
            <a:xfrm>
              <a:off x="204785" y="1671639"/>
              <a:ext cx="409575" cy="409576"/>
            </a:xfrm>
            <a:prstGeom prst="rect">
              <a:avLst/>
            </a:prstGeom>
          </p:spPr>
        </p:pic>
      </p:grpSp>
      <p:grpSp>
        <p:nvGrpSpPr>
          <p:cNvPr id="6" name="Group 57"/>
          <p:cNvGrpSpPr/>
          <p:nvPr/>
        </p:nvGrpSpPr>
        <p:grpSpPr>
          <a:xfrm>
            <a:off x="4825282" y="4677444"/>
            <a:ext cx="559486" cy="559486"/>
            <a:chOff x="81537" y="4090988"/>
            <a:chExt cx="629393" cy="629393"/>
          </a:xfrm>
        </p:grpSpPr>
        <p:sp>
          <p:nvSpPr>
            <p:cNvPr id="59" name="Oval 58"/>
            <p:cNvSpPr/>
            <p:nvPr/>
          </p:nvSpPr>
          <p:spPr>
            <a:xfrm>
              <a:off x="81537" y="4090988"/>
              <a:ext cx="629393" cy="629393"/>
            </a:xfrm>
            <a:prstGeom prst="ellipse">
              <a:avLst/>
            </a:prstGeom>
            <a:solidFill>
              <a:sysClr val="window" lastClr="FFFFFF"/>
            </a:solidFill>
            <a:ln w="25400" cap="flat" cmpd="sng" algn="ctr">
              <a:solidFill>
                <a:srgbClr val="629A3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361" y="4263642"/>
              <a:ext cx="361951" cy="290580"/>
            </a:xfrm>
            <a:prstGeom prst="rect">
              <a:avLst/>
            </a:prstGeom>
          </p:spPr>
        </p:pic>
      </p:grpSp>
      <p:grpSp>
        <p:nvGrpSpPr>
          <p:cNvPr id="7" name="Group 60"/>
          <p:cNvGrpSpPr/>
          <p:nvPr/>
        </p:nvGrpSpPr>
        <p:grpSpPr>
          <a:xfrm>
            <a:off x="4837606" y="3321068"/>
            <a:ext cx="559486" cy="559486"/>
            <a:chOff x="93861" y="2733289"/>
            <a:chExt cx="629393" cy="629393"/>
          </a:xfrm>
        </p:grpSpPr>
        <p:sp>
          <p:nvSpPr>
            <p:cNvPr id="62" name="Oval 61"/>
            <p:cNvSpPr/>
            <p:nvPr/>
          </p:nvSpPr>
          <p:spPr>
            <a:xfrm>
              <a:off x="93861" y="2733289"/>
              <a:ext cx="629393" cy="629393"/>
            </a:xfrm>
            <a:prstGeom prst="ellipse">
              <a:avLst/>
            </a:prstGeom>
            <a:solidFill>
              <a:sysClr val="window" lastClr="FFFFFF"/>
            </a:solidFill>
            <a:ln w="25400" cap="flat" cmpd="sng" algn="ctr">
              <a:solidFill>
                <a:srgbClr val="E41F3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63" name="Picture 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826" y="2856550"/>
              <a:ext cx="259574" cy="406503"/>
            </a:xfrm>
            <a:prstGeom prst="rect">
              <a:avLst/>
            </a:prstGeom>
          </p:spPr>
        </p:pic>
      </p:grpSp>
      <p:grpSp>
        <p:nvGrpSpPr>
          <p:cNvPr id="8" name="Group 63"/>
          <p:cNvGrpSpPr/>
          <p:nvPr/>
        </p:nvGrpSpPr>
        <p:grpSpPr>
          <a:xfrm>
            <a:off x="796020" y="1295400"/>
            <a:ext cx="3156239" cy="3537963"/>
            <a:chOff x="542925" y="782050"/>
            <a:chExt cx="4038600" cy="4656725"/>
          </a:xfrm>
        </p:grpSpPr>
        <p:sp>
          <p:nvSpPr>
            <p:cNvPr id="65" name="Trapezoid 64"/>
            <p:cNvSpPr/>
            <p:nvPr/>
          </p:nvSpPr>
          <p:spPr>
            <a:xfrm>
              <a:off x="542925" y="1371601"/>
              <a:ext cx="4038600" cy="1352550"/>
            </a:xfrm>
            <a:prstGeom prst="trapezoid">
              <a:avLst>
                <a:gd name="adj" fmla="val 136378"/>
              </a:avLst>
            </a:prstGeom>
            <a:gradFill flip="none" rotWithShape="1">
              <a:gsLst>
                <a:gs pos="0">
                  <a:sysClr val="window" lastClr="FFFFFF">
                    <a:lumMod val="95000"/>
                    <a:shade val="30000"/>
                    <a:satMod val="115000"/>
                    <a:alpha val="0"/>
                  </a:sysClr>
                </a:gs>
                <a:gs pos="50000">
                  <a:sysClr val="window" lastClr="FFFFFF">
                    <a:lumMod val="95000"/>
                    <a:shade val="67500"/>
                    <a:satMod val="115000"/>
                    <a:alpha val="28000"/>
                  </a:sysClr>
                </a:gs>
                <a:gs pos="100000">
                  <a:sysClr val="window" lastClr="FFFFFF">
                    <a:lumMod val="65000"/>
                  </a:sys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nvGrpSpPr>
            <p:cNvPr id="9" name="Group 65"/>
            <p:cNvGrpSpPr/>
            <p:nvPr/>
          </p:nvGrpSpPr>
          <p:grpSpPr>
            <a:xfrm>
              <a:off x="1633697" y="782050"/>
              <a:ext cx="1912652" cy="789829"/>
              <a:chOff x="1448504" y="2764728"/>
              <a:chExt cx="6422476" cy="2652155"/>
            </a:xfrm>
          </p:grpSpPr>
          <p:sp>
            <p:nvSpPr>
              <p:cNvPr id="76" name="Freeform 6"/>
              <p:cNvSpPr>
                <a:spLocks/>
              </p:cNvSpPr>
              <p:nvPr/>
            </p:nvSpPr>
            <p:spPr bwMode="auto">
              <a:xfrm>
                <a:off x="1448504" y="2764728"/>
                <a:ext cx="6422476" cy="2652155"/>
              </a:xfrm>
              <a:custGeom>
                <a:avLst/>
                <a:gdLst>
                  <a:gd name="T0" fmla="*/ 2686 w 3302"/>
                  <a:gd name="T1" fmla="*/ 0 h 1232"/>
                  <a:gd name="T2" fmla="*/ 2167 w 3302"/>
                  <a:gd name="T3" fmla="*/ 284 h 1232"/>
                  <a:gd name="T4" fmla="*/ 1648 w 3302"/>
                  <a:gd name="T5" fmla="*/ 0 h 1232"/>
                  <a:gd name="T6" fmla="*/ 1132 w 3302"/>
                  <a:gd name="T7" fmla="*/ 279 h 1232"/>
                  <a:gd name="T8" fmla="*/ 616 w 3302"/>
                  <a:gd name="T9" fmla="*/ 0 h 1232"/>
                  <a:gd name="T10" fmla="*/ 0 w 3302"/>
                  <a:gd name="T11" fmla="*/ 616 h 1232"/>
                  <a:gd name="T12" fmla="*/ 616 w 3302"/>
                  <a:gd name="T13" fmla="*/ 1232 h 1232"/>
                  <a:gd name="T14" fmla="*/ 1132 w 3302"/>
                  <a:gd name="T15" fmla="*/ 953 h 1232"/>
                  <a:gd name="T16" fmla="*/ 1648 w 3302"/>
                  <a:gd name="T17" fmla="*/ 1232 h 1232"/>
                  <a:gd name="T18" fmla="*/ 2167 w 3302"/>
                  <a:gd name="T19" fmla="*/ 948 h 1232"/>
                  <a:gd name="T20" fmla="*/ 2686 w 3302"/>
                  <a:gd name="T21" fmla="*/ 1232 h 1232"/>
                  <a:gd name="T22" fmla="*/ 3302 w 3302"/>
                  <a:gd name="T23" fmla="*/ 616 h 1232"/>
                  <a:gd name="T24" fmla="*/ 2686 w 3302"/>
                  <a:gd name="T25" fmla="*/ 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2" h="1232">
                    <a:moveTo>
                      <a:pt x="2686" y="0"/>
                    </a:moveTo>
                    <a:cubicBezTo>
                      <a:pt x="2468" y="0"/>
                      <a:pt x="2276" y="113"/>
                      <a:pt x="2167" y="284"/>
                    </a:cubicBezTo>
                    <a:cubicBezTo>
                      <a:pt x="2058" y="113"/>
                      <a:pt x="1866" y="0"/>
                      <a:pt x="1648" y="0"/>
                    </a:cubicBezTo>
                    <a:cubicBezTo>
                      <a:pt x="1432" y="0"/>
                      <a:pt x="1242" y="111"/>
                      <a:pt x="1132" y="279"/>
                    </a:cubicBezTo>
                    <a:cubicBezTo>
                      <a:pt x="1022" y="111"/>
                      <a:pt x="832" y="0"/>
                      <a:pt x="616" y="0"/>
                    </a:cubicBezTo>
                    <a:cubicBezTo>
                      <a:pt x="276" y="0"/>
                      <a:pt x="0" y="276"/>
                      <a:pt x="0" y="616"/>
                    </a:cubicBezTo>
                    <a:cubicBezTo>
                      <a:pt x="0" y="956"/>
                      <a:pt x="276" y="1232"/>
                      <a:pt x="616" y="1232"/>
                    </a:cubicBezTo>
                    <a:cubicBezTo>
                      <a:pt x="832" y="1232"/>
                      <a:pt x="1022" y="1121"/>
                      <a:pt x="1132" y="953"/>
                    </a:cubicBezTo>
                    <a:cubicBezTo>
                      <a:pt x="1242" y="1121"/>
                      <a:pt x="1432" y="1232"/>
                      <a:pt x="1648" y="1232"/>
                    </a:cubicBezTo>
                    <a:cubicBezTo>
                      <a:pt x="1866" y="1232"/>
                      <a:pt x="2058" y="1119"/>
                      <a:pt x="2167" y="948"/>
                    </a:cubicBezTo>
                    <a:cubicBezTo>
                      <a:pt x="2276" y="1119"/>
                      <a:pt x="2468" y="1232"/>
                      <a:pt x="2686" y="1232"/>
                    </a:cubicBezTo>
                    <a:cubicBezTo>
                      <a:pt x="3026" y="1232"/>
                      <a:pt x="3302" y="956"/>
                      <a:pt x="3302" y="616"/>
                    </a:cubicBezTo>
                    <a:cubicBezTo>
                      <a:pt x="3302" y="276"/>
                      <a:pt x="3026" y="0"/>
                      <a:pt x="2686" y="0"/>
                    </a:cubicBezTo>
                    <a:close/>
                  </a:path>
                </a:pathLst>
              </a:custGeom>
              <a:solidFill>
                <a:srgbClr val="FFFFFF"/>
              </a:solidFill>
              <a:ln>
                <a:noFill/>
              </a:ln>
              <a:effectLst>
                <a:outerShdw blurRad="2540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ysClr val="windowText" lastClr="000000"/>
                  </a:solidFill>
                  <a:effectLst/>
                  <a:uLnTx/>
                  <a:uFillTx/>
                </a:endParaRPr>
              </a:p>
            </p:txBody>
          </p:sp>
          <p:sp>
            <p:nvSpPr>
              <p:cNvPr id="77" name="Oval 76"/>
              <p:cNvSpPr/>
              <p:nvPr/>
            </p:nvSpPr>
            <p:spPr>
              <a:xfrm>
                <a:off x="1514221" y="2848923"/>
                <a:ext cx="2485081" cy="2485082"/>
              </a:xfrm>
              <a:prstGeom prst="ellipse">
                <a:avLst/>
              </a:prstGeom>
              <a:gradFill flip="none" rotWithShape="1">
                <a:gsLst>
                  <a:gs pos="0">
                    <a:srgbClr val="063E7E">
                      <a:shade val="30000"/>
                      <a:satMod val="115000"/>
                    </a:srgbClr>
                  </a:gs>
                  <a:gs pos="50000">
                    <a:srgbClr val="063E7E">
                      <a:shade val="67500"/>
                      <a:satMod val="115000"/>
                    </a:srgbClr>
                  </a:gs>
                  <a:gs pos="100000">
                    <a:srgbClr val="063E7E">
                      <a:shade val="100000"/>
                      <a:satMod val="115000"/>
                    </a:srgbClr>
                  </a:gs>
                </a:gsLst>
                <a:lin ang="16200000" scaled="1"/>
                <a:tileRect/>
              </a:gra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ysClr val="window" lastClr="FFFFFF"/>
                    </a:solidFill>
                    <a:effectLst/>
                    <a:uLnTx/>
                    <a:uFillTx/>
                    <a:latin typeface="Calibri"/>
                    <a:ea typeface="+mn-ea"/>
                    <a:cs typeface="+mn-cs"/>
                  </a:rPr>
                  <a:t>Agriculture and Nutrition</a:t>
                </a:r>
                <a:endParaRPr kumimoji="0" lang="en-US" sz="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8" name="Oval 77"/>
              <p:cNvSpPr/>
              <p:nvPr/>
            </p:nvSpPr>
            <p:spPr>
              <a:xfrm>
                <a:off x="3383952" y="2848923"/>
                <a:ext cx="2485081" cy="2485082"/>
              </a:xfrm>
              <a:prstGeom prst="ellipse">
                <a:avLst/>
              </a:prstGeom>
              <a:gradFill flip="none" rotWithShape="1">
                <a:gsLst>
                  <a:gs pos="0">
                    <a:srgbClr val="548DD4"/>
                  </a:gs>
                  <a:gs pos="100000">
                    <a:srgbClr val="063E7E">
                      <a:lumMod val="40000"/>
                      <a:lumOff val="60000"/>
                    </a:srgbClr>
                  </a:gs>
                </a:gsLst>
                <a:lin ang="16200000" scaled="1"/>
                <a:tileRect/>
              </a:gra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ysClr val="window" lastClr="FFFFFF"/>
                    </a:solidFill>
                    <a:effectLst/>
                    <a:uLnTx/>
                    <a:uFillTx/>
                    <a:latin typeface="Calibri"/>
                    <a:ea typeface="+mn-ea"/>
                    <a:cs typeface="+mn-cs"/>
                  </a:rPr>
                  <a:t>Industrial Biosciences</a:t>
                </a:r>
                <a:endParaRPr kumimoji="0" lang="en-US" sz="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9" name="Oval 78"/>
              <p:cNvSpPr/>
              <p:nvPr/>
            </p:nvSpPr>
            <p:spPr>
              <a:xfrm>
                <a:off x="5253683" y="2860799"/>
                <a:ext cx="2485081" cy="2485082"/>
              </a:xfrm>
              <a:prstGeom prst="ellipse">
                <a:avLst/>
              </a:prstGeom>
              <a:gradFill flip="none" rotWithShape="1">
                <a:gsLst>
                  <a:gs pos="0">
                    <a:srgbClr val="629A38">
                      <a:shade val="30000"/>
                      <a:satMod val="115000"/>
                    </a:srgbClr>
                  </a:gs>
                  <a:gs pos="50000">
                    <a:srgbClr val="629A38">
                      <a:shade val="67500"/>
                      <a:satMod val="115000"/>
                    </a:srgbClr>
                  </a:gs>
                  <a:gs pos="100000">
                    <a:srgbClr val="629A38">
                      <a:shade val="100000"/>
                      <a:satMod val="115000"/>
                    </a:srgbClr>
                  </a:gs>
                </a:gsLst>
                <a:lin ang="16200000" scaled="1"/>
                <a:tileRect/>
              </a:gra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ysClr val="window" lastClr="FFFFFF"/>
                    </a:solidFill>
                    <a:effectLst/>
                    <a:uLnTx/>
                    <a:uFillTx/>
                    <a:latin typeface="Calibri"/>
                    <a:ea typeface="+mn-ea"/>
                    <a:cs typeface="+mn-cs"/>
                  </a:rPr>
                  <a:t>Advanced Materials</a:t>
                </a:r>
                <a:endParaRPr kumimoji="0" lang="en-US" sz="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0" name="Freeform 11"/>
              <p:cNvSpPr>
                <a:spLocks/>
              </p:cNvSpPr>
              <p:nvPr/>
            </p:nvSpPr>
            <p:spPr bwMode="auto">
              <a:xfrm>
                <a:off x="3123641" y="3227802"/>
                <a:ext cx="939551" cy="1677283"/>
              </a:xfrm>
              <a:custGeom>
                <a:avLst/>
                <a:gdLst>
                  <a:gd name="T0" fmla="*/ 183 w 366"/>
                  <a:gd name="T1" fmla="*/ 0 h 595"/>
                  <a:gd name="T2" fmla="*/ 183 w 366"/>
                  <a:gd name="T3" fmla="*/ 595 h 595"/>
                  <a:gd name="T4" fmla="*/ 183 w 366"/>
                  <a:gd name="T5" fmla="*/ 0 h 595"/>
                </a:gdLst>
                <a:ahLst/>
                <a:cxnLst>
                  <a:cxn ang="0">
                    <a:pos x="T0" y="T1"/>
                  </a:cxn>
                  <a:cxn ang="0">
                    <a:pos x="T2" y="T3"/>
                  </a:cxn>
                  <a:cxn ang="0">
                    <a:pos x="T4" y="T5"/>
                  </a:cxn>
                </a:cxnLst>
                <a:rect l="0" t="0" r="r" b="b"/>
                <a:pathLst>
                  <a:path w="366" h="595">
                    <a:moveTo>
                      <a:pt x="183" y="0"/>
                    </a:moveTo>
                    <a:cubicBezTo>
                      <a:pt x="183" y="0"/>
                      <a:pt x="0" y="256"/>
                      <a:pt x="183" y="595"/>
                    </a:cubicBezTo>
                    <a:cubicBezTo>
                      <a:pt x="366" y="256"/>
                      <a:pt x="183" y="0"/>
                      <a:pt x="183" y="0"/>
                    </a:cubicBezTo>
                    <a:close/>
                  </a:path>
                </a:pathLst>
              </a:custGeom>
              <a:solidFill>
                <a:srgbClr val="063E7E">
                  <a:alpha val="50196"/>
                </a:srgbClr>
              </a:solid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1" name="Freeform 11"/>
              <p:cNvSpPr>
                <a:spLocks/>
              </p:cNvSpPr>
              <p:nvPr/>
            </p:nvSpPr>
            <p:spPr bwMode="auto">
              <a:xfrm>
                <a:off x="5088053" y="3185705"/>
                <a:ext cx="659123" cy="1761478"/>
              </a:xfrm>
              <a:custGeom>
                <a:avLst/>
                <a:gdLst>
                  <a:gd name="T0" fmla="*/ 183 w 366"/>
                  <a:gd name="T1" fmla="*/ 0 h 595"/>
                  <a:gd name="T2" fmla="*/ 183 w 366"/>
                  <a:gd name="T3" fmla="*/ 595 h 595"/>
                  <a:gd name="T4" fmla="*/ 183 w 366"/>
                  <a:gd name="T5" fmla="*/ 0 h 595"/>
                </a:gdLst>
                <a:ahLst/>
                <a:cxnLst>
                  <a:cxn ang="0">
                    <a:pos x="T0" y="T1"/>
                  </a:cxn>
                  <a:cxn ang="0">
                    <a:pos x="T2" y="T3"/>
                  </a:cxn>
                  <a:cxn ang="0">
                    <a:pos x="T4" y="T5"/>
                  </a:cxn>
                </a:cxnLst>
                <a:rect l="0" t="0" r="r" b="b"/>
                <a:pathLst>
                  <a:path w="366" h="595">
                    <a:moveTo>
                      <a:pt x="183" y="0"/>
                    </a:moveTo>
                    <a:cubicBezTo>
                      <a:pt x="183" y="0"/>
                      <a:pt x="0" y="256"/>
                      <a:pt x="183" y="595"/>
                    </a:cubicBezTo>
                    <a:cubicBezTo>
                      <a:pt x="366" y="256"/>
                      <a:pt x="183" y="0"/>
                      <a:pt x="183" y="0"/>
                    </a:cubicBezTo>
                    <a:close/>
                  </a:path>
                </a:pathLst>
              </a:custGeom>
              <a:solidFill>
                <a:srgbClr val="4BACC6">
                  <a:alpha val="50000"/>
                </a:srgbClr>
              </a:solid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67" name="Oval 66"/>
            <p:cNvSpPr/>
            <p:nvPr/>
          </p:nvSpPr>
          <p:spPr>
            <a:xfrm>
              <a:off x="742950" y="1809750"/>
              <a:ext cx="3629025" cy="3629025"/>
            </a:xfrm>
            <a:prstGeom prst="ellipse">
              <a:avLst/>
            </a:prstGeom>
            <a:solidFill>
              <a:sysClr val="window" lastClr="FFFFFF"/>
            </a:solidFill>
            <a:ln w="25400" cap="flat" cmpd="sng" algn="ctr">
              <a:noFill/>
              <a:prstDash val="solid"/>
            </a:ln>
            <a:effectLst>
              <a:outerShdw blurRad="228600" sx="102000" sy="102000" algn="ctr" rotWithShape="0">
                <a:prstClr val="black">
                  <a:alpha val="2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8" name="Freeform 16"/>
            <p:cNvSpPr>
              <a:spLocks/>
            </p:cNvSpPr>
            <p:nvPr/>
          </p:nvSpPr>
          <p:spPr bwMode="auto">
            <a:xfrm>
              <a:off x="955321" y="2334440"/>
              <a:ext cx="3266160" cy="3029663"/>
            </a:xfrm>
            <a:custGeom>
              <a:avLst/>
              <a:gdLst>
                <a:gd name="T0" fmla="*/ 2748 w 2748"/>
                <a:gd name="T1" fmla="*/ 743 h 2549"/>
                <a:gd name="T2" fmla="*/ 2005 w 2748"/>
                <a:gd name="T3" fmla="*/ 0 h 2549"/>
                <a:gd name="T4" fmla="*/ 1374 w 2748"/>
                <a:gd name="T5" fmla="*/ 352 h 2549"/>
                <a:gd name="T6" fmla="*/ 743 w 2748"/>
                <a:gd name="T7" fmla="*/ 0 h 2549"/>
                <a:gd name="T8" fmla="*/ 0 w 2748"/>
                <a:gd name="T9" fmla="*/ 743 h 2549"/>
                <a:gd name="T10" fmla="*/ 704 w 2748"/>
                <a:gd name="T11" fmla="*/ 1484 h 2549"/>
                <a:gd name="T12" fmla="*/ 631 w 2748"/>
                <a:gd name="T13" fmla="*/ 1807 h 2549"/>
                <a:gd name="T14" fmla="*/ 1373 w 2748"/>
                <a:gd name="T15" fmla="*/ 2549 h 2549"/>
                <a:gd name="T16" fmla="*/ 2116 w 2748"/>
                <a:gd name="T17" fmla="*/ 1807 h 2549"/>
                <a:gd name="T18" fmla="*/ 2042 w 2748"/>
                <a:gd name="T19" fmla="*/ 1484 h 2549"/>
                <a:gd name="T20" fmla="*/ 2748 w 2748"/>
                <a:gd name="T21" fmla="*/ 743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8" h="2549">
                  <a:moveTo>
                    <a:pt x="2748" y="743"/>
                  </a:moveTo>
                  <a:cubicBezTo>
                    <a:pt x="2748" y="333"/>
                    <a:pt x="2416" y="0"/>
                    <a:pt x="2005" y="0"/>
                  </a:cubicBezTo>
                  <a:cubicBezTo>
                    <a:pt x="1739" y="0"/>
                    <a:pt x="1505" y="141"/>
                    <a:pt x="1374" y="352"/>
                  </a:cubicBezTo>
                  <a:cubicBezTo>
                    <a:pt x="1243" y="141"/>
                    <a:pt x="1009" y="0"/>
                    <a:pt x="743" y="0"/>
                  </a:cubicBezTo>
                  <a:cubicBezTo>
                    <a:pt x="332" y="0"/>
                    <a:pt x="0" y="333"/>
                    <a:pt x="0" y="743"/>
                  </a:cubicBezTo>
                  <a:cubicBezTo>
                    <a:pt x="0" y="1140"/>
                    <a:pt x="312" y="1464"/>
                    <a:pt x="704" y="1484"/>
                  </a:cubicBezTo>
                  <a:cubicBezTo>
                    <a:pt x="657" y="1582"/>
                    <a:pt x="631" y="1691"/>
                    <a:pt x="631" y="1807"/>
                  </a:cubicBezTo>
                  <a:cubicBezTo>
                    <a:pt x="631" y="2217"/>
                    <a:pt x="963" y="2549"/>
                    <a:pt x="1373" y="2549"/>
                  </a:cubicBezTo>
                  <a:cubicBezTo>
                    <a:pt x="1783" y="2549"/>
                    <a:pt x="2116" y="2217"/>
                    <a:pt x="2116" y="1807"/>
                  </a:cubicBezTo>
                  <a:cubicBezTo>
                    <a:pt x="2116" y="1691"/>
                    <a:pt x="2089" y="1582"/>
                    <a:pt x="2042" y="1484"/>
                  </a:cubicBezTo>
                  <a:cubicBezTo>
                    <a:pt x="2435" y="1465"/>
                    <a:pt x="2748" y="1140"/>
                    <a:pt x="2748" y="743"/>
                  </a:cubicBezTo>
                  <a:close/>
                </a:path>
              </a:pathLst>
            </a:custGeom>
            <a:solidFill>
              <a:sysClr val="window" lastClr="FFFFFF"/>
            </a:solidFill>
            <a:ln w="25400" cap="flat" cmpd="sng" algn="ctr">
              <a:noFill/>
              <a:prstDash val="solid"/>
            </a:ln>
            <a:effectLst>
              <a:outerShdw blurRad="228600" sx="102000" sy="102000" algn="ctr" rotWithShape="0">
                <a:prstClr val="black">
                  <a:alpha val="25000"/>
                </a:prstClr>
              </a:outerShdw>
            </a:effectLst>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9" name="Oval 68"/>
            <p:cNvSpPr/>
            <p:nvPr/>
          </p:nvSpPr>
          <p:spPr>
            <a:xfrm>
              <a:off x="976313" y="2352674"/>
              <a:ext cx="1719263" cy="1719263"/>
            </a:xfrm>
            <a:prstGeom prst="ellipse">
              <a:avLst/>
            </a:prstGeom>
            <a:gradFill flip="none" rotWithShape="1">
              <a:gsLst>
                <a:gs pos="0">
                  <a:srgbClr val="548DD4">
                    <a:shade val="30000"/>
                    <a:satMod val="115000"/>
                  </a:srgbClr>
                </a:gs>
                <a:gs pos="50000">
                  <a:srgbClr val="548DD4">
                    <a:shade val="67500"/>
                    <a:satMod val="115000"/>
                  </a:srgbClr>
                </a:gs>
                <a:gs pos="100000">
                  <a:srgbClr val="548DD4">
                    <a:shade val="100000"/>
                    <a:satMod val="115000"/>
                  </a:srgbClr>
                </a:gs>
              </a:gsLst>
              <a:lin ang="16200000" scaled="1"/>
              <a:tileRect/>
            </a:gra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 lastClr="FFFFFF"/>
                  </a:solidFill>
                  <a:effectLst/>
                  <a:uLnTx/>
                  <a:uFillTx/>
                  <a:latin typeface="Calibri"/>
                  <a:ea typeface="+mn-ea"/>
                  <a:cs typeface="+mn-cs"/>
                </a:rPr>
                <a:t>Bioactives</a:t>
              </a:r>
              <a:endParaRPr kumimoji="0" lang="en-US" sz="1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0" name="Oval 69"/>
            <p:cNvSpPr/>
            <p:nvPr/>
          </p:nvSpPr>
          <p:spPr>
            <a:xfrm>
              <a:off x="1730532" y="3620453"/>
              <a:ext cx="1719263" cy="1719263"/>
            </a:xfrm>
            <a:prstGeom prst="ellipse">
              <a:avLst/>
            </a:prstGeom>
            <a:gradFill flip="none" rotWithShape="1">
              <a:gsLst>
                <a:gs pos="0">
                  <a:srgbClr val="629A38">
                    <a:shade val="30000"/>
                    <a:satMod val="115000"/>
                  </a:srgbClr>
                </a:gs>
                <a:gs pos="50000">
                  <a:srgbClr val="629A38">
                    <a:shade val="67500"/>
                    <a:satMod val="115000"/>
                  </a:srgbClr>
                </a:gs>
                <a:gs pos="100000">
                  <a:srgbClr val="629A38">
                    <a:shade val="100000"/>
                    <a:satMod val="115000"/>
                  </a:srgbClr>
                </a:gs>
              </a:gsLst>
              <a:lin ang="16200000" scaled="1"/>
              <a:tileRect/>
            </a:gra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 lastClr="FFFFFF"/>
                  </a:solidFill>
                  <a:effectLst/>
                  <a:uLnTx/>
                  <a:uFillTx/>
                  <a:latin typeface="Calibri"/>
                  <a:ea typeface="+mn-ea"/>
                  <a:cs typeface="+mn-cs"/>
                </a:rPr>
                <a:t>Biorefineries</a:t>
              </a:r>
              <a:endParaRPr kumimoji="0" lang="en-US" sz="1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1" name="Oval 70"/>
            <p:cNvSpPr/>
            <p:nvPr/>
          </p:nvSpPr>
          <p:spPr>
            <a:xfrm>
              <a:off x="2481261" y="2353523"/>
              <a:ext cx="1719263" cy="1719263"/>
            </a:xfrm>
            <a:prstGeom prst="ellipse">
              <a:avLst/>
            </a:prstGeom>
            <a:gradFill flip="none" rotWithShape="1">
              <a:gsLst>
                <a:gs pos="0">
                  <a:srgbClr val="E41F3A">
                    <a:shade val="30000"/>
                    <a:satMod val="115000"/>
                  </a:srgbClr>
                </a:gs>
                <a:gs pos="50000">
                  <a:srgbClr val="E41F3A">
                    <a:shade val="67500"/>
                    <a:satMod val="115000"/>
                  </a:srgbClr>
                </a:gs>
                <a:gs pos="100000">
                  <a:srgbClr val="E41F3A">
                    <a:shade val="100000"/>
                    <a:satMod val="115000"/>
                  </a:srgbClr>
                </a:gs>
              </a:gsLst>
              <a:lin ang="16200000" scaled="1"/>
              <a:tileRect/>
            </a:gra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 lastClr="FFFFFF"/>
                  </a:solidFill>
                  <a:effectLst/>
                  <a:uLnTx/>
                  <a:uFillTx/>
                  <a:latin typeface="Calibri"/>
                  <a:ea typeface="+mn-ea"/>
                  <a:cs typeface="+mn-cs"/>
                </a:rPr>
                <a:t>Biomaterials</a:t>
              </a:r>
              <a:endParaRPr kumimoji="0" lang="en-US" sz="1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2" name="Freeform 6"/>
            <p:cNvSpPr>
              <a:spLocks/>
            </p:cNvSpPr>
            <p:nvPr/>
          </p:nvSpPr>
          <p:spPr bwMode="auto">
            <a:xfrm>
              <a:off x="2581274" y="3597029"/>
              <a:ext cx="764382" cy="476081"/>
            </a:xfrm>
            <a:custGeom>
              <a:avLst/>
              <a:gdLst>
                <a:gd name="T0" fmla="*/ 0 w 634"/>
                <a:gd name="T1" fmla="*/ 17 h 395"/>
                <a:gd name="T2" fmla="*/ 634 w 634"/>
                <a:gd name="T3" fmla="*/ 395 h 395"/>
                <a:gd name="T4" fmla="*/ 0 w 634"/>
                <a:gd name="T5" fmla="*/ 17 h 395"/>
              </a:gdLst>
              <a:ahLst/>
              <a:cxnLst>
                <a:cxn ang="0">
                  <a:pos x="T0" y="T1"/>
                </a:cxn>
                <a:cxn ang="0">
                  <a:pos x="T2" y="T3"/>
                </a:cxn>
                <a:cxn ang="0">
                  <a:pos x="T4" y="T5"/>
                </a:cxn>
              </a:cxnLst>
              <a:rect l="0" t="0" r="r" b="b"/>
              <a:pathLst>
                <a:path w="634" h="395">
                  <a:moveTo>
                    <a:pt x="0" y="17"/>
                  </a:moveTo>
                  <a:cubicBezTo>
                    <a:pt x="0" y="17"/>
                    <a:pt x="172" y="388"/>
                    <a:pt x="634" y="395"/>
                  </a:cubicBezTo>
                  <a:cubicBezTo>
                    <a:pt x="634" y="395"/>
                    <a:pt x="433" y="0"/>
                    <a:pt x="0" y="17"/>
                  </a:cubicBezTo>
                  <a:close/>
                </a:path>
              </a:pathLst>
            </a:custGeom>
            <a:solidFill>
              <a:srgbClr val="629A38">
                <a:alpha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3" name="Freeform 6"/>
            <p:cNvSpPr>
              <a:spLocks/>
            </p:cNvSpPr>
            <p:nvPr/>
          </p:nvSpPr>
          <p:spPr bwMode="auto">
            <a:xfrm flipH="1">
              <a:off x="1831180" y="3599410"/>
              <a:ext cx="764382" cy="476081"/>
            </a:xfrm>
            <a:custGeom>
              <a:avLst/>
              <a:gdLst>
                <a:gd name="T0" fmla="*/ 0 w 634"/>
                <a:gd name="T1" fmla="*/ 17 h 395"/>
                <a:gd name="T2" fmla="*/ 634 w 634"/>
                <a:gd name="T3" fmla="*/ 395 h 395"/>
                <a:gd name="T4" fmla="*/ 0 w 634"/>
                <a:gd name="T5" fmla="*/ 17 h 395"/>
              </a:gdLst>
              <a:ahLst/>
              <a:cxnLst>
                <a:cxn ang="0">
                  <a:pos x="T0" y="T1"/>
                </a:cxn>
                <a:cxn ang="0">
                  <a:pos x="T2" y="T3"/>
                </a:cxn>
                <a:cxn ang="0">
                  <a:pos x="T4" y="T5"/>
                </a:cxn>
              </a:cxnLst>
              <a:rect l="0" t="0" r="r" b="b"/>
              <a:pathLst>
                <a:path w="634" h="395">
                  <a:moveTo>
                    <a:pt x="0" y="17"/>
                  </a:moveTo>
                  <a:cubicBezTo>
                    <a:pt x="0" y="17"/>
                    <a:pt x="172" y="388"/>
                    <a:pt x="634" y="395"/>
                  </a:cubicBezTo>
                  <a:cubicBezTo>
                    <a:pt x="634" y="395"/>
                    <a:pt x="433" y="0"/>
                    <a:pt x="0" y="17"/>
                  </a:cubicBezTo>
                  <a:close/>
                </a:path>
              </a:pathLst>
            </a:custGeom>
            <a:solidFill>
              <a:srgbClr val="063E7E">
                <a:alpha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4" name="Freeform 6"/>
            <p:cNvSpPr>
              <a:spLocks/>
            </p:cNvSpPr>
            <p:nvPr/>
          </p:nvSpPr>
          <p:spPr bwMode="auto">
            <a:xfrm rot="18060884" flipH="1">
              <a:off x="2222562" y="2986354"/>
              <a:ext cx="720616" cy="448822"/>
            </a:xfrm>
            <a:custGeom>
              <a:avLst/>
              <a:gdLst>
                <a:gd name="T0" fmla="*/ 0 w 634"/>
                <a:gd name="T1" fmla="*/ 17 h 395"/>
                <a:gd name="T2" fmla="*/ 634 w 634"/>
                <a:gd name="T3" fmla="*/ 395 h 395"/>
                <a:gd name="T4" fmla="*/ 0 w 634"/>
                <a:gd name="T5" fmla="*/ 17 h 395"/>
              </a:gdLst>
              <a:ahLst/>
              <a:cxnLst>
                <a:cxn ang="0">
                  <a:pos x="T0" y="T1"/>
                </a:cxn>
                <a:cxn ang="0">
                  <a:pos x="T2" y="T3"/>
                </a:cxn>
                <a:cxn ang="0">
                  <a:pos x="T4" y="T5"/>
                </a:cxn>
              </a:cxnLst>
              <a:rect l="0" t="0" r="r" b="b"/>
              <a:pathLst>
                <a:path w="634" h="395">
                  <a:moveTo>
                    <a:pt x="0" y="17"/>
                  </a:moveTo>
                  <a:cubicBezTo>
                    <a:pt x="0" y="17"/>
                    <a:pt x="172" y="388"/>
                    <a:pt x="634" y="395"/>
                  </a:cubicBezTo>
                  <a:cubicBezTo>
                    <a:pt x="634" y="395"/>
                    <a:pt x="433" y="0"/>
                    <a:pt x="0" y="17"/>
                  </a:cubicBezTo>
                  <a:close/>
                </a:path>
              </a:pathLst>
            </a:custGeom>
            <a:solidFill>
              <a:srgbClr val="063E7E">
                <a:alpha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5" name="Oval 74"/>
            <p:cNvSpPr/>
            <p:nvPr/>
          </p:nvSpPr>
          <p:spPr>
            <a:xfrm>
              <a:off x="2305050" y="3362325"/>
              <a:ext cx="581025" cy="581025"/>
            </a:xfrm>
            <a:prstGeom prst="ellipse">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ysClr val="window" lastClr="FFFFFF">
                    <a:lumMod val="65000"/>
                    <a:shade val="100000"/>
                    <a:satMod val="115000"/>
                  </a:sysClr>
                </a:gs>
              </a:gsLst>
              <a:lin ang="16200000" scaled="1"/>
              <a:tileRect/>
            </a:gradFill>
            <a:ln w="25400" cap="flat" cmpd="sng" algn="ctr">
              <a:solidFill>
                <a:sysClr val="window" lastClr="FFFFFF"/>
              </a:solidFill>
              <a:prstDash val="solid"/>
            </a:ln>
            <a:effectLst>
              <a:outerShdw blurRad="304800" sx="102000" sy="102000" algn="ctr" rotWithShape="0">
                <a:prstClr val="black">
                  <a:alpha val="40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 lastClr="FFFFFF"/>
                  </a:solidFill>
                  <a:effectLst/>
                  <a:uLnTx/>
                  <a:uFillTx/>
                  <a:latin typeface="Calibri"/>
                  <a:ea typeface="+mn-ea"/>
                  <a:cs typeface="+mn-cs"/>
                </a:rPr>
                <a:t>Core</a:t>
              </a:r>
              <a:endParaRPr kumimoji="0" lang="en-US" sz="1400" b="1"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82" name="Rectangle 81"/>
          <p:cNvSpPr/>
          <p:nvPr/>
        </p:nvSpPr>
        <p:spPr>
          <a:xfrm>
            <a:off x="-19412" y="4954507"/>
            <a:ext cx="5265677" cy="1323439"/>
          </a:xfrm>
          <a:prstGeom prst="rect">
            <a:avLst/>
          </a:prstGeom>
        </p:spPr>
        <p:txBody>
          <a:bodyPr wrap="square">
            <a:spAutoFit/>
          </a:bodyPr>
          <a:lstStyle/>
          <a:p>
            <a:pPr marL="0" marR="0" lvl="0" indent="0" algn="ctr" defTabSz="912813" eaLnBrk="1" fontAlgn="auto" latinLnBrk="0" hangingPunct="1">
              <a:lnSpc>
                <a:spcPct val="100000"/>
              </a:lnSpc>
              <a:spcBef>
                <a:spcPct val="2500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rPr>
              <a:t>Core Elements</a:t>
            </a:r>
          </a:p>
          <a:p>
            <a:pPr marL="0" marR="0" lvl="1" indent="-342900" defTabSz="912813" eaLnBrk="1" fontAlgn="auto" latinLnBrk="0" hangingPunct="1">
              <a:lnSpc>
                <a:spcPct val="100000"/>
              </a:lnSpc>
              <a:spcBef>
                <a:spcPct val="25000"/>
              </a:spcBef>
              <a:spcAft>
                <a:spcPts val="0"/>
              </a:spcAft>
              <a:buClrTx/>
              <a:buSzTx/>
              <a:buFont typeface="Arial" pitchFamily="34" charset="0"/>
              <a:buChar char="•"/>
              <a:tabLst/>
              <a:defRPr/>
            </a:pPr>
            <a:r>
              <a:rPr kumimoji="0" lang="en-US" sz="1600" b="0" i="0" u="none" strike="noStrike" kern="0" cap="none" spc="0" normalizeH="0" baseline="0" noProof="0" dirty="0">
                <a:ln>
                  <a:noFill/>
                </a:ln>
                <a:solidFill>
                  <a:srgbClr val="1F497D"/>
                </a:solidFill>
                <a:effectLst/>
                <a:uLnTx/>
                <a:uFillTx/>
              </a:rPr>
              <a:t>Renewable, </a:t>
            </a:r>
            <a:r>
              <a:rPr kumimoji="0" lang="en-US" sz="1600" b="0" i="0" u="none" strike="noStrike" kern="0" cap="none" spc="0" normalizeH="0" baseline="0" noProof="0" dirty="0" smtClean="0">
                <a:ln>
                  <a:noFill/>
                </a:ln>
                <a:solidFill>
                  <a:srgbClr val="1F497D"/>
                </a:solidFill>
                <a:effectLst/>
                <a:uLnTx/>
                <a:uFillTx/>
              </a:rPr>
              <a:t>biobased </a:t>
            </a:r>
            <a:r>
              <a:rPr kumimoji="0" lang="en-US" sz="1600" b="0" i="0" u="none" strike="noStrike" kern="0" cap="none" spc="0" normalizeH="0" baseline="0" noProof="0" dirty="0">
                <a:ln>
                  <a:noFill/>
                </a:ln>
                <a:solidFill>
                  <a:srgbClr val="1F497D"/>
                </a:solidFill>
                <a:effectLst/>
                <a:uLnTx/>
                <a:uFillTx/>
              </a:rPr>
              <a:t>inputs</a:t>
            </a:r>
          </a:p>
          <a:p>
            <a:pPr marL="0" marR="0" lvl="1" indent="-342900" defTabSz="912813" eaLnBrk="1" fontAlgn="auto" latinLnBrk="0" hangingPunct="1">
              <a:lnSpc>
                <a:spcPct val="100000"/>
              </a:lnSpc>
              <a:spcBef>
                <a:spcPct val="25000"/>
              </a:spcBef>
              <a:spcAft>
                <a:spcPts val="0"/>
              </a:spcAft>
              <a:buClrTx/>
              <a:buSzTx/>
              <a:buFont typeface="Arial" pitchFamily="34" charset="0"/>
              <a:buChar char="•"/>
              <a:tabLst/>
              <a:defRPr/>
            </a:pPr>
            <a:r>
              <a:rPr kumimoji="0" lang="en-US" sz="1600" b="0" i="0" u="none" strike="noStrike" kern="0" cap="none" spc="0" normalizeH="0" baseline="0" noProof="0" dirty="0">
                <a:ln>
                  <a:noFill/>
                </a:ln>
                <a:solidFill>
                  <a:srgbClr val="1F497D"/>
                </a:solidFill>
                <a:effectLst/>
                <a:uLnTx/>
                <a:uFillTx/>
              </a:rPr>
              <a:t>Design and operation of cell factories</a:t>
            </a:r>
          </a:p>
          <a:p>
            <a:pPr marL="0" marR="0" lvl="1" indent="-342900" defTabSz="912813" eaLnBrk="1" fontAlgn="auto" latinLnBrk="0" hangingPunct="1">
              <a:lnSpc>
                <a:spcPct val="100000"/>
              </a:lnSpc>
              <a:spcBef>
                <a:spcPct val="25000"/>
              </a:spcBef>
              <a:spcAft>
                <a:spcPts val="0"/>
              </a:spcAft>
              <a:buClrTx/>
              <a:buSzTx/>
              <a:buFont typeface="Arial" pitchFamily="34" charset="0"/>
              <a:buChar char="•"/>
              <a:tabLst/>
              <a:defRPr/>
            </a:pPr>
            <a:r>
              <a:rPr kumimoji="0" lang="en-US" sz="1600" b="0" i="0" u="none" strike="noStrike" kern="0" cap="none" spc="0" normalizeH="0" baseline="0" noProof="0" dirty="0">
                <a:ln>
                  <a:noFill/>
                </a:ln>
                <a:solidFill>
                  <a:srgbClr val="1F497D"/>
                </a:solidFill>
                <a:effectLst/>
                <a:uLnTx/>
                <a:uFillTx/>
              </a:rPr>
              <a:t>Deliver enhanced process and product sustainability </a:t>
            </a:r>
          </a:p>
        </p:txBody>
      </p:sp>
    </p:spTree>
    <p:extLst>
      <p:ext uri="{BB962C8B-B14F-4D97-AF65-F5344CB8AC3E}">
        <p14:creationId xmlns:p14="http://schemas.microsoft.com/office/powerpoint/2010/main" val="26486596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4641850" y="2214563"/>
            <a:ext cx="2049463" cy="2563812"/>
          </a:xfrm>
          <a:prstGeom prst="roundRect">
            <a:avLst>
              <a:gd name="adj" fmla="val 8419"/>
            </a:avLst>
          </a:prstGeom>
          <a:noFill/>
          <a:ln w="3175"/>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da-DK">
              <a:solidFill>
                <a:srgbClr val="FFFFFF"/>
              </a:solidFill>
              <a:ea typeface="MS PGothic" pitchFamily="34" charset="-128"/>
            </a:endParaRPr>
          </a:p>
        </p:txBody>
      </p:sp>
      <p:graphicFrame>
        <p:nvGraphicFramePr>
          <p:cNvPr id="2050" name="Object 2" hidden="1"/>
          <p:cNvGraphicFramePr>
            <a:graphicFrameLocks noChangeAspect="1"/>
          </p:cNvGraphicFramePr>
          <p:nvPr>
            <p:custDataLst>
              <p:tags r:id="rId2"/>
            </p:custDataLst>
          </p:nvPr>
        </p:nvGraphicFramePr>
        <p:xfrm>
          <a:off x="0" y="0"/>
          <a:ext cx="146050" cy="158750"/>
        </p:xfrm>
        <a:graphic>
          <a:graphicData uri="http://schemas.openxmlformats.org/presentationml/2006/ole">
            <mc:AlternateContent xmlns:mc="http://schemas.openxmlformats.org/markup-compatibility/2006">
              <mc:Choice xmlns:v="urn:schemas-microsoft-com:vml" Requires="v">
                <p:oleObj spid="_x0000_s92164" name="think-cell Slide" r:id="rId33" imgW="360" imgH="360" progId="">
                  <p:embed/>
                </p:oleObj>
              </mc:Choice>
              <mc:Fallback>
                <p:oleObj name="think-cell Slide" r:id="rId33" imgW="360" imgH="360" progId="">
                  <p:embed/>
                  <p:pic>
                    <p:nvPicPr>
                      <p:cNvPr id="0" name="Object 2" hidden="1"/>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1460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54723" name="Locked7055475" descr="radBBFF4"/>
          <p:cNvPicPr>
            <a:picLocks noChangeArrowheads="1"/>
          </p:cNvPicPr>
          <p:nvPr>
            <p:custDataLst>
              <p:tags r:id="rId3"/>
            </p:custDataLst>
          </p:nvPr>
        </p:nvPicPr>
        <p:blipFill>
          <a:blip r:embed="rId35" cstate="email"/>
          <a:srcRect/>
          <a:stretch>
            <a:fillRect/>
          </a:stretch>
        </p:blipFill>
        <p:spPr bwMode="auto">
          <a:xfrm>
            <a:off x="6837485" y="2214881"/>
            <a:ext cx="2051538" cy="2563813"/>
          </a:xfrm>
          <a:prstGeom prst="roundRect">
            <a:avLst>
              <a:gd name="adj" fmla="val 8594"/>
            </a:avLst>
          </a:prstGeom>
          <a:solidFill>
            <a:srgbClr val="FFFFFF">
              <a:shade val="85000"/>
            </a:srgbClr>
          </a:solidFill>
          <a:ln w="3175">
            <a:solidFill>
              <a:schemeClr val="accent1"/>
            </a:solidFill>
          </a:ln>
          <a:effectLst>
            <a:reflection blurRad="12700" stA="38000" endPos="28000" dist="5000" dir="5400000" sy="-100000" algn="bl" rotWithShape="0"/>
          </a:effectLst>
        </p:spPr>
      </p:pic>
      <p:pic>
        <p:nvPicPr>
          <p:cNvPr id="1054724" name="Rectangle 20" descr="Smirice2"/>
          <p:cNvPicPr preferRelativeResize="0">
            <a:picLocks noChangeArrowheads="1"/>
          </p:cNvPicPr>
          <p:nvPr>
            <p:custDataLst>
              <p:tags r:id="rId4"/>
            </p:custDataLst>
          </p:nvPr>
        </p:nvPicPr>
        <p:blipFill>
          <a:blip r:embed="rId36" cstate="email"/>
          <a:srcRect/>
          <a:stretch>
            <a:fillRect/>
          </a:stretch>
        </p:blipFill>
        <p:spPr bwMode="auto">
          <a:xfrm>
            <a:off x="272562" y="2214881"/>
            <a:ext cx="2051538" cy="2563813"/>
          </a:xfrm>
          <a:prstGeom prst="roundRect">
            <a:avLst>
              <a:gd name="adj" fmla="val 8594"/>
            </a:avLst>
          </a:prstGeom>
          <a:solidFill>
            <a:srgbClr val="FFFFFF">
              <a:shade val="85000"/>
            </a:srgbClr>
          </a:solidFill>
          <a:ln w="3175">
            <a:solidFill>
              <a:schemeClr val="accent1"/>
            </a:solidFill>
          </a:ln>
          <a:effectLst>
            <a:reflection blurRad="12700" stA="38000" endPos="28000" dist="5000" dir="5400000" sy="-100000" algn="bl" rotWithShape="0"/>
          </a:effectLst>
        </p:spPr>
      </p:pic>
      <p:grpSp>
        <p:nvGrpSpPr>
          <p:cNvPr id="2" name="Group 18"/>
          <p:cNvGrpSpPr>
            <a:grpSpLocks/>
          </p:cNvGrpSpPr>
          <p:nvPr>
            <p:custDataLst>
              <p:tags r:id="rId5"/>
            </p:custDataLst>
          </p:nvPr>
        </p:nvGrpSpPr>
        <p:grpSpPr bwMode="auto">
          <a:xfrm>
            <a:off x="2460625" y="2214563"/>
            <a:ext cx="2047875" cy="2563812"/>
            <a:chOff x="2651125" y="2547672"/>
            <a:chExt cx="1987550" cy="2489200"/>
          </a:xfrm>
        </p:grpSpPr>
        <p:pic>
          <p:nvPicPr>
            <p:cNvPr id="1054753" name="Reopen226866" descr="Cultures.jpg"/>
            <p:cNvPicPr>
              <a:picLocks noChangeAspect="1"/>
            </p:cNvPicPr>
            <p:nvPr>
              <p:custDataLst>
                <p:tags r:id="rId29"/>
              </p:custDataLst>
            </p:nvPr>
          </p:nvPicPr>
          <p:blipFill>
            <a:blip r:embed="rId37" cstate="email"/>
            <a:srcRect/>
            <a:stretch>
              <a:fillRect/>
            </a:stretch>
          </p:blipFill>
          <p:spPr bwMode="auto">
            <a:xfrm>
              <a:off x="2651125" y="2547672"/>
              <a:ext cx="1987550" cy="2489200"/>
            </a:xfrm>
            <a:prstGeom prst="roundRect">
              <a:avLst>
                <a:gd name="adj" fmla="val 8594"/>
              </a:avLst>
            </a:prstGeom>
            <a:solidFill>
              <a:srgbClr val="FFFFFF">
                <a:shade val="85000"/>
              </a:srgbClr>
            </a:solidFill>
            <a:ln w="3175" cmpd="sng">
              <a:solidFill>
                <a:schemeClr val="accent1"/>
              </a:solidFill>
            </a:ln>
            <a:effectLst>
              <a:reflection blurRad="12700" stA="38000" endPos="28000" dist="5000" dir="5400000" sy="-100000" algn="bl" rotWithShape="0"/>
            </a:effectLst>
          </p:spPr>
        </p:pic>
        <p:pic>
          <p:nvPicPr>
            <p:cNvPr id="101" name="Picture 16" descr="BAX Handj"/>
            <p:cNvPicPr>
              <a:picLocks noChangeAspect="1" noChangeArrowheads="1"/>
            </p:cNvPicPr>
            <p:nvPr>
              <p:custDataLst>
                <p:tags r:id="rId30"/>
              </p:custDataLst>
            </p:nvPr>
          </p:nvPicPr>
          <p:blipFill>
            <a:blip r:embed="rId38" cstate="email"/>
            <a:srcRect/>
            <a:stretch>
              <a:fillRect/>
            </a:stretch>
          </p:blipFill>
          <p:spPr bwMode="auto">
            <a:xfrm>
              <a:off x="2923382" y="2853579"/>
              <a:ext cx="1443036" cy="1877386"/>
            </a:xfrm>
            <a:prstGeom prst="roundRect">
              <a:avLst>
                <a:gd name="adj" fmla="val 8594"/>
              </a:avLst>
            </a:prstGeom>
            <a:solidFill>
              <a:srgbClr val="FFFFFF">
                <a:shade val="85000"/>
              </a:srgbClr>
            </a:solidFill>
            <a:ln w="3175" cmpd="sng">
              <a:solidFill>
                <a:schemeClr val="accent1"/>
              </a:solidFill>
            </a:ln>
            <a:effectLst>
              <a:reflection blurRad="12700" stA="38000" endPos="28000" dist="5000" dir="5400000" sy="-100000" algn="bl" rotWithShape="0"/>
            </a:effectLst>
          </p:spPr>
        </p:pic>
      </p:grpSp>
      <p:sp>
        <p:nvSpPr>
          <p:cNvPr id="55" name="Rectangle 7"/>
          <p:cNvSpPr>
            <a:spLocks noChangeArrowheads="1"/>
          </p:cNvSpPr>
          <p:nvPr>
            <p:custDataLst>
              <p:tags r:id="rId6"/>
            </p:custDataLst>
          </p:nvPr>
        </p:nvSpPr>
        <p:spPr bwMode="auto">
          <a:xfrm>
            <a:off x="317500" y="1800225"/>
            <a:ext cx="1943100" cy="288925"/>
          </a:xfrm>
          <a:prstGeom prst="rect">
            <a:avLst/>
          </a:prstGeom>
          <a:noFill/>
        </p:spPr>
        <p:txBody>
          <a:bodyPr>
            <a:spAutoFit/>
          </a:bodyPr>
          <a:lstStyle/>
          <a:p>
            <a:pPr algn="ctr" fontAlgn="auto">
              <a:lnSpc>
                <a:spcPct val="80000"/>
              </a:lnSpc>
              <a:spcBef>
                <a:spcPct val="20000"/>
              </a:spcBef>
              <a:spcAft>
                <a:spcPts val="0"/>
              </a:spcAft>
              <a:buClr>
                <a:schemeClr val="tx2"/>
              </a:buClr>
              <a:defRPr/>
            </a:pPr>
            <a:r>
              <a:rPr lang="en-US" sz="1600" b="1" dirty="0">
                <a:solidFill>
                  <a:schemeClr val="tx1">
                    <a:lumMod val="75000"/>
                    <a:lumOff val="25000"/>
                  </a:schemeClr>
                </a:solidFill>
                <a:ea typeface="+mn-ea"/>
                <a:cs typeface="Arial" pitchFamily="34" charset="0"/>
              </a:rPr>
              <a:t>Processing</a:t>
            </a:r>
          </a:p>
        </p:txBody>
      </p:sp>
      <p:sp>
        <p:nvSpPr>
          <p:cNvPr id="967695" name="Text Box 14"/>
          <p:cNvSpPr txBox="1">
            <a:spLocks noChangeArrowheads="1"/>
          </p:cNvSpPr>
          <p:nvPr>
            <p:custDataLst>
              <p:tags r:id="rId7"/>
            </p:custDataLst>
          </p:nvPr>
        </p:nvSpPr>
        <p:spPr bwMode="auto">
          <a:xfrm>
            <a:off x="215900" y="5057775"/>
            <a:ext cx="2147888" cy="933450"/>
          </a:xfrm>
          <a:prstGeom prst="rect">
            <a:avLst/>
          </a:prstGeom>
          <a:noFill/>
          <a:ln w="9525">
            <a:noFill/>
            <a:miter lim="800000"/>
            <a:headEnd/>
            <a:tailEnd/>
          </a:ln>
        </p:spPr>
        <p:txBody>
          <a:bodyPr>
            <a:spAutoFit/>
          </a:bodyPr>
          <a:lstStyle/>
          <a:p>
            <a:pPr marL="277813" lvl="1" indent="-166688" defTabSz="889000">
              <a:spcAft>
                <a:spcPts val="400"/>
              </a:spcAft>
              <a:buClr>
                <a:schemeClr val="bg1">
                  <a:lumMod val="50000"/>
                </a:schemeClr>
              </a:buClr>
              <a:buFontTx/>
              <a:buChar char="•"/>
              <a:defRPr/>
            </a:pPr>
            <a:r>
              <a:rPr lang="en-US" sz="1600" dirty="0">
                <a:ea typeface="+mn-ea"/>
                <a:cs typeface="Arial" pitchFamily="34" charset="0"/>
              </a:rPr>
              <a:t>Extraction</a:t>
            </a:r>
          </a:p>
          <a:p>
            <a:pPr marL="277813" lvl="1" indent="-166688" defTabSz="889000">
              <a:spcAft>
                <a:spcPts val="400"/>
              </a:spcAft>
              <a:buClr>
                <a:schemeClr val="bg1">
                  <a:lumMod val="50000"/>
                </a:schemeClr>
              </a:buClr>
              <a:buFontTx/>
              <a:buChar char="•"/>
              <a:defRPr/>
            </a:pPr>
            <a:r>
              <a:rPr lang="en-US" sz="1600" dirty="0">
                <a:ea typeface="+mn-ea"/>
                <a:cs typeface="Arial" pitchFamily="34" charset="0"/>
              </a:rPr>
              <a:t>Conversion</a:t>
            </a:r>
          </a:p>
          <a:p>
            <a:pPr marL="277813" lvl="1" indent="-166688" defTabSz="889000">
              <a:spcAft>
                <a:spcPts val="400"/>
              </a:spcAft>
              <a:buClr>
                <a:schemeClr val="bg1">
                  <a:lumMod val="50000"/>
                </a:schemeClr>
              </a:buClr>
              <a:buFontTx/>
              <a:buChar char="•"/>
              <a:defRPr/>
            </a:pPr>
            <a:r>
              <a:rPr lang="en-US" sz="1600" dirty="0">
                <a:ea typeface="+mn-ea"/>
                <a:cs typeface="Arial" pitchFamily="34" charset="0"/>
              </a:rPr>
              <a:t>Separation</a:t>
            </a:r>
          </a:p>
        </p:txBody>
      </p:sp>
      <p:sp>
        <p:nvSpPr>
          <p:cNvPr id="85" name="Rectangle 8"/>
          <p:cNvSpPr>
            <a:spLocks noChangeArrowheads="1"/>
          </p:cNvSpPr>
          <p:nvPr>
            <p:custDataLst>
              <p:tags r:id="rId8"/>
            </p:custDataLst>
          </p:nvPr>
        </p:nvSpPr>
        <p:spPr bwMode="auto">
          <a:xfrm>
            <a:off x="2506663" y="1800225"/>
            <a:ext cx="1943100" cy="288925"/>
          </a:xfrm>
          <a:prstGeom prst="rect">
            <a:avLst/>
          </a:prstGeom>
          <a:noFill/>
        </p:spPr>
        <p:txBody>
          <a:bodyPr>
            <a:spAutoFit/>
          </a:bodyPr>
          <a:lstStyle/>
          <a:p>
            <a:pPr algn="ctr" fontAlgn="auto">
              <a:lnSpc>
                <a:spcPct val="80000"/>
              </a:lnSpc>
              <a:spcBef>
                <a:spcPct val="20000"/>
              </a:spcBef>
              <a:spcAft>
                <a:spcPts val="0"/>
              </a:spcAft>
              <a:buClr>
                <a:schemeClr val="tx2"/>
              </a:buClr>
              <a:defRPr/>
            </a:pPr>
            <a:r>
              <a:rPr lang="en-US" sz="1600" b="1" dirty="0">
                <a:solidFill>
                  <a:schemeClr val="tx1">
                    <a:lumMod val="75000"/>
                    <a:lumOff val="25000"/>
                  </a:schemeClr>
                </a:solidFill>
                <a:ea typeface="+mn-ea"/>
                <a:cs typeface="Arial" pitchFamily="34" charset="0"/>
              </a:rPr>
              <a:t>Biotechnology</a:t>
            </a:r>
          </a:p>
        </p:txBody>
      </p:sp>
      <p:sp>
        <p:nvSpPr>
          <p:cNvPr id="967697" name="Text Box 15"/>
          <p:cNvSpPr txBox="1">
            <a:spLocks noChangeArrowheads="1"/>
          </p:cNvSpPr>
          <p:nvPr>
            <p:custDataLst>
              <p:tags r:id="rId9"/>
            </p:custDataLst>
          </p:nvPr>
        </p:nvSpPr>
        <p:spPr bwMode="auto">
          <a:xfrm>
            <a:off x="2403475" y="5057775"/>
            <a:ext cx="2147888" cy="933450"/>
          </a:xfrm>
          <a:prstGeom prst="rect">
            <a:avLst/>
          </a:prstGeom>
          <a:noFill/>
          <a:ln w="9525">
            <a:noFill/>
            <a:miter lim="800000"/>
            <a:headEnd/>
            <a:tailEnd/>
          </a:ln>
        </p:spPr>
        <p:txBody>
          <a:bodyPr>
            <a:spAutoFit/>
          </a:bodyPr>
          <a:lstStyle/>
          <a:p>
            <a:pPr marL="277813" lvl="1" indent="-166688" defTabSz="889000">
              <a:spcAft>
                <a:spcPts val="400"/>
              </a:spcAft>
              <a:buClr>
                <a:schemeClr val="bg1">
                  <a:lumMod val="50000"/>
                </a:schemeClr>
              </a:buClr>
              <a:buFontTx/>
              <a:buChar char="•"/>
              <a:defRPr/>
            </a:pPr>
            <a:r>
              <a:rPr lang="en-US" sz="1600" dirty="0">
                <a:ea typeface="+mn-ea"/>
                <a:cs typeface="Arial" pitchFamily="34" charset="0"/>
              </a:rPr>
              <a:t>Genomics</a:t>
            </a:r>
          </a:p>
          <a:p>
            <a:pPr marL="277813" lvl="1" indent="-166688" defTabSz="889000">
              <a:spcAft>
                <a:spcPts val="400"/>
              </a:spcAft>
              <a:buClr>
                <a:schemeClr val="bg1">
                  <a:lumMod val="50000"/>
                </a:schemeClr>
              </a:buClr>
              <a:buFontTx/>
              <a:buChar char="•"/>
              <a:defRPr/>
            </a:pPr>
            <a:r>
              <a:rPr lang="en-US" sz="1600" dirty="0">
                <a:ea typeface="+mn-ea"/>
                <a:cs typeface="Arial" pitchFamily="34" charset="0"/>
              </a:rPr>
              <a:t>Molecular biology</a:t>
            </a:r>
          </a:p>
          <a:p>
            <a:pPr marL="277813" lvl="1" indent="-166688" defTabSz="889000">
              <a:spcAft>
                <a:spcPts val="400"/>
              </a:spcAft>
              <a:buClr>
                <a:schemeClr val="bg1">
                  <a:lumMod val="50000"/>
                </a:schemeClr>
              </a:buClr>
              <a:buFontTx/>
              <a:buChar char="•"/>
              <a:defRPr/>
            </a:pPr>
            <a:r>
              <a:rPr lang="en-US" sz="1600" dirty="0">
                <a:ea typeface="+mn-ea"/>
                <a:cs typeface="Arial" pitchFamily="34" charset="0"/>
              </a:rPr>
              <a:t>Fermentation</a:t>
            </a:r>
          </a:p>
        </p:txBody>
      </p:sp>
      <p:sp>
        <p:nvSpPr>
          <p:cNvPr id="86" name="Rectangle 9"/>
          <p:cNvSpPr>
            <a:spLocks noChangeArrowheads="1"/>
          </p:cNvSpPr>
          <p:nvPr>
            <p:custDataLst>
              <p:tags r:id="rId10"/>
            </p:custDataLst>
          </p:nvPr>
        </p:nvSpPr>
        <p:spPr bwMode="auto">
          <a:xfrm>
            <a:off x="4694238" y="1800225"/>
            <a:ext cx="1943100" cy="288925"/>
          </a:xfrm>
          <a:prstGeom prst="rect">
            <a:avLst/>
          </a:prstGeom>
          <a:noFill/>
        </p:spPr>
        <p:txBody>
          <a:bodyPr>
            <a:spAutoFit/>
          </a:bodyPr>
          <a:lstStyle/>
          <a:p>
            <a:pPr algn="ctr" fontAlgn="auto">
              <a:lnSpc>
                <a:spcPct val="80000"/>
              </a:lnSpc>
              <a:spcBef>
                <a:spcPct val="20000"/>
              </a:spcBef>
              <a:spcAft>
                <a:spcPts val="0"/>
              </a:spcAft>
              <a:buClr>
                <a:schemeClr val="tx2"/>
              </a:buClr>
              <a:defRPr/>
            </a:pPr>
            <a:r>
              <a:rPr lang="en-US" sz="1600" b="1">
                <a:solidFill>
                  <a:schemeClr val="tx1">
                    <a:lumMod val="75000"/>
                    <a:lumOff val="25000"/>
                  </a:schemeClr>
                </a:solidFill>
                <a:ea typeface="+mn-ea"/>
                <a:cs typeface="Arial" pitchFamily="34" charset="0"/>
              </a:rPr>
              <a:t>Health</a:t>
            </a:r>
            <a:endParaRPr lang="en-US" sz="1600" b="1" dirty="0">
              <a:solidFill>
                <a:schemeClr val="tx1">
                  <a:lumMod val="75000"/>
                  <a:lumOff val="25000"/>
                </a:schemeClr>
              </a:solidFill>
              <a:ea typeface="+mn-ea"/>
              <a:cs typeface="Arial" pitchFamily="34" charset="0"/>
            </a:endParaRPr>
          </a:p>
        </p:txBody>
      </p:sp>
      <p:sp>
        <p:nvSpPr>
          <p:cNvPr id="967699" name="Text Box 16"/>
          <p:cNvSpPr txBox="1">
            <a:spLocks noChangeArrowheads="1"/>
          </p:cNvSpPr>
          <p:nvPr>
            <p:custDataLst>
              <p:tags r:id="rId11"/>
            </p:custDataLst>
          </p:nvPr>
        </p:nvSpPr>
        <p:spPr bwMode="auto">
          <a:xfrm>
            <a:off x="4592638" y="5057775"/>
            <a:ext cx="2147887" cy="933450"/>
          </a:xfrm>
          <a:prstGeom prst="rect">
            <a:avLst/>
          </a:prstGeom>
          <a:noFill/>
          <a:ln w="9525">
            <a:noFill/>
            <a:miter lim="800000"/>
            <a:headEnd/>
            <a:tailEnd/>
          </a:ln>
        </p:spPr>
        <p:txBody>
          <a:bodyPr>
            <a:spAutoFit/>
          </a:bodyPr>
          <a:lstStyle/>
          <a:p>
            <a:pPr marL="277813" lvl="1" indent="-166688" defTabSz="889000">
              <a:spcAft>
                <a:spcPts val="400"/>
              </a:spcAft>
              <a:buClr>
                <a:schemeClr val="bg1">
                  <a:lumMod val="50000"/>
                </a:schemeClr>
              </a:buClr>
              <a:buFontTx/>
              <a:buChar char="•"/>
              <a:defRPr/>
            </a:pPr>
            <a:r>
              <a:rPr lang="en-US" sz="1600" dirty="0">
                <a:ea typeface="+mn-ea"/>
                <a:cs typeface="Arial" pitchFamily="34" charset="0"/>
              </a:rPr>
              <a:t>Nutrition science</a:t>
            </a:r>
          </a:p>
          <a:p>
            <a:pPr marL="277813" lvl="1" indent="-166688" defTabSz="889000">
              <a:spcAft>
                <a:spcPts val="400"/>
              </a:spcAft>
              <a:buClr>
                <a:schemeClr val="bg1">
                  <a:lumMod val="50000"/>
                </a:schemeClr>
              </a:buClr>
              <a:buFontTx/>
              <a:buChar char="•"/>
              <a:defRPr/>
            </a:pPr>
            <a:r>
              <a:rPr lang="en-US" sz="1600" dirty="0">
                <a:ea typeface="+mn-ea"/>
                <a:cs typeface="Arial" pitchFamily="34" charset="0"/>
              </a:rPr>
              <a:t>Immunology</a:t>
            </a:r>
          </a:p>
          <a:p>
            <a:pPr marL="277813" lvl="1" indent="-166688" defTabSz="889000">
              <a:spcAft>
                <a:spcPts val="400"/>
              </a:spcAft>
              <a:buClr>
                <a:schemeClr val="bg1">
                  <a:lumMod val="50000"/>
                </a:schemeClr>
              </a:buClr>
              <a:buFontTx/>
              <a:buChar char="•"/>
              <a:defRPr/>
            </a:pPr>
            <a:r>
              <a:rPr lang="en-US" sz="1600" dirty="0">
                <a:ea typeface="+mn-ea"/>
                <a:cs typeface="Arial" pitchFamily="34" charset="0"/>
              </a:rPr>
              <a:t>Microbiology</a:t>
            </a:r>
          </a:p>
        </p:txBody>
      </p:sp>
      <p:sp>
        <p:nvSpPr>
          <p:cNvPr id="54" name="Rectangle 10"/>
          <p:cNvSpPr>
            <a:spLocks noChangeArrowheads="1"/>
          </p:cNvSpPr>
          <p:nvPr>
            <p:custDataLst>
              <p:tags r:id="rId12"/>
            </p:custDataLst>
          </p:nvPr>
        </p:nvSpPr>
        <p:spPr bwMode="auto">
          <a:xfrm>
            <a:off x="6883400" y="1800225"/>
            <a:ext cx="1943100" cy="288925"/>
          </a:xfrm>
          <a:prstGeom prst="rect">
            <a:avLst/>
          </a:prstGeom>
          <a:noFill/>
        </p:spPr>
        <p:txBody>
          <a:bodyPr>
            <a:spAutoFit/>
          </a:bodyPr>
          <a:lstStyle/>
          <a:p>
            <a:pPr algn="ctr" fontAlgn="auto">
              <a:lnSpc>
                <a:spcPct val="80000"/>
              </a:lnSpc>
              <a:spcBef>
                <a:spcPct val="20000"/>
              </a:spcBef>
              <a:spcAft>
                <a:spcPts val="0"/>
              </a:spcAft>
              <a:buClr>
                <a:schemeClr val="tx2"/>
              </a:buClr>
              <a:defRPr/>
            </a:pPr>
            <a:r>
              <a:rPr lang="en-US" sz="1600" b="1">
                <a:solidFill>
                  <a:schemeClr val="tx1">
                    <a:lumMod val="75000"/>
                    <a:lumOff val="25000"/>
                  </a:schemeClr>
                </a:solidFill>
                <a:ea typeface="+mn-ea"/>
                <a:cs typeface="Arial" pitchFamily="34" charset="0"/>
              </a:rPr>
              <a:t>Application</a:t>
            </a:r>
            <a:endParaRPr lang="en-US" sz="1600" b="1" dirty="0">
              <a:solidFill>
                <a:schemeClr val="tx1">
                  <a:lumMod val="75000"/>
                  <a:lumOff val="25000"/>
                </a:schemeClr>
              </a:solidFill>
              <a:ea typeface="+mn-ea"/>
              <a:cs typeface="Arial" pitchFamily="34" charset="0"/>
            </a:endParaRPr>
          </a:p>
        </p:txBody>
      </p:sp>
      <p:sp>
        <p:nvSpPr>
          <p:cNvPr id="967701" name="Text Box 17"/>
          <p:cNvSpPr txBox="1">
            <a:spLocks noChangeArrowheads="1"/>
          </p:cNvSpPr>
          <p:nvPr>
            <p:custDataLst>
              <p:tags r:id="rId13"/>
            </p:custDataLst>
          </p:nvPr>
        </p:nvSpPr>
        <p:spPr bwMode="auto">
          <a:xfrm>
            <a:off x="6780213" y="5057775"/>
            <a:ext cx="2147887" cy="1179513"/>
          </a:xfrm>
          <a:prstGeom prst="rect">
            <a:avLst/>
          </a:prstGeom>
          <a:noFill/>
          <a:ln w="9525">
            <a:noFill/>
            <a:miter lim="800000"/>
            <a:headEnd/>
            <a:tailEnd/>
          </a:ln>
        </p:spPr>
        <p:txBody>
          <a:bodyPr>
            <a:spAutoFit/>
          </a:bodyPr>
          <a:lstStyle/>
          <a:p>
            <a:pPr marL="277813" lvl="1" indent="-166688" defTabSz="889000">
              <a:spcAft>
                <a:spcPts val="400"/>
              </a:spcAft>
              <a:buClr>
                <a:schemeClr val="bg1">
                  <a:lumMod val="50000"/>
                </a:schemeClr>
              </a:buClr>
              <a:buFontTx/>
              <a:buChar char="•"/>
              <a:defRPr/>
            </a:pPr>
            <a:r>
              <a:rPr lang="en-US" sz="1600" dirty="0">
                <a:ea typeface="+mn-ea"/>
                <a:cs typeface="Arial" pitchFamily="34" charset="0"/>
              </a:rPr>
              <a:t>Food science</a:t>
            </a:r>
          </a:p>
          <a:p>
            <a:pPr marL="277813" lvl="1" indent="-166688" defTabSz="889000">
              <a:spcAft>
                <a:spcPts val="400"/>
              </a:spcAft>
              <a:buClr>
                <a:schemeClr val="bg1">
                  <a:lumMod val="50000"/>
                </a:schemeClr>
              </a:buClr>
              <a:buFontTx/>
              <a:buChar char="•"/>
              <a:defRPr/>
            </a:pPr>
            <a:r>
              <a:rPr lang="en-US" sz="1600" dirty="0">
                <a:ea typeface="+mn-ea"/>
                <a:cs typeface="Arial" pitchFamily="34" charset="0"/>
              </a:rPr>
              <a:t>Formulation knowledge</a:t>
            </a:r>
          </a:p>
          <a:p>
            <a:pPr marL="277813" lvl="1" indent="-166688" defTabSz="889000">
              <a:spcAft>
                <a:spcPts val="400"/>
              </a:spcAft>
              <a:buClr>
                <a:schemeClr val="bg1">
                  <a:lumMod val="50000"/>
                </a:schemeClr>
              </a:buClr>
              <a:buFontTx/>
              <a:buChar char="•"/>
              <a:defRPr/>
            </a:pPr>
            <a:r>
              <a:rPr lang="en-US" sz="1600" dirty="0">
                <a:ea typeface="+mn-ea"/>
                <a:cs typeface="Arial" pitchFamily="34" charset="0"/>
              </a:rPr>
              <a:t>Sensory science</a:t>
            </a:r>
          </a:p>
        </p:txBody>
      </p:sp>
      <p:sp>
        <p:nvSpPr>
          <p:cNvPr id="2063" name="Slide Number Placeholder 12"/>
          <p:cNvSpPr txBox="1">
            <a:spLocks noGrp="1"/>
          </p:cNvSpPr>
          <p:nvPr/>
        </p:nvSpPr>
        <p:spPr bwMode="auto">
          <a:xfrm>
            <a:off x="8143875" y="6289675"/>
            <a:ext cx="542925" cy="365125"/>
          </a:xfrm>
          <a:prstGeom prst="rect">
            <a:avLst/>
          </a:prstGeom>
          <a:noFill/>
          <a:ln w="9525">
            <a:noFill/>
            <a:miter lim="800000"/>
            <a:headEnd/>
            <a:tailEnd/>
          </a:ln>
        </p:spPr>
        <p:txBody>
          <a:bodyPr anchor="ctr"/>
          <a:lstStyle/>
          <a:p>
            <a:pPr algn="r"/>
            <a:fld id="{7290A5D7-CA93-4057-9444-792106D89E29}" type="slidenum">
              <a:rPr lang="en-US" sz="900"/>
              <a:pPr algn="r"/>
              <a:t>5</a:t>
            </a:fld>
            <a:endParaRPr lang="en-US" sz="900"/>
          </a:p>
        </p:txBody>
      </p:sp>
      <p:sp>
        <p:nvSpPr>
          <p:cNvPr id="39" name="Title 1"/>
          <p:cNvSpPr txBox="1">
            <a:spLocks/>
          </p:cNvSpPr>
          <p:nvPr>
            <p:custDataLst>
              <p:tags r:id="rId14"/>
            </p:custDataLst>
          </p:nvPr>
        </p:nvSpPr>
        <p:spPr>
          <a:xfrm>
            <a:off x="576263" y="923925"/>
            <a:ext cx="8339137" cy="1143000"/>
          </a:xfrm>
          <a:prstGeom prst="rect">
            <a:avLst/>
          </a:prstGeom>
        </p:spPr>
        <p:txBody>
          <a:bodyPr/>
          <a:lstStyle/>
          <a:p>
            <a:r>
              <a:rPr lang="en-US" sz="2200" b="1"/>
              <a:t>DuPont Nutrition &amp; Health</a:t>
            </a:r>
            <a:r>
              <a:rPr lang="en-US" sz="2200"/>
              <a:t/>
            </a:r>
            <a:br>
              <a:rPr lang="en-US" sz="2200"/>
            </a:br>
            <a:r>
              <a:rPr lang="en-US" i="1">
                <a:solidFill>
                  <a:srgbClr val="C00000"/>
                </a:solidFill>
              </a:rPr>
              <a:t>Industry Leading Science</a:t>
            </a:r>
          </a:p>
        </p:txBody>
      </p:sp>
      <p:grpSp>
        <p:nvGrpSpPr>
          <p:cNvPr id="3" name="Group 101"/>
          <p:cNvGrpSpPr>
            <a:grpSpLocks/>
          </p:cNvGrpSpPr>
          <p:nvPr>
            <p:custDataLst>
              <p:tags r:id="rId15"/>
            </p:custDataLst>
          </p:nvPr>
        </p:nvGrpSpPr>
        <p:grpSpPr bwMode="auto">
          <a:xfrm>
            <a:off x="4716463" y="2619375"/>
            <a:ext cx="1900237" cy="1708150"/>
            <a:chOff x="4651375" y="2908543"/>
            <a:chExt cx="2111375" cy="1900237"/>
          </a:xfrm>
        </p:grpSpPr>
        <p:sp>
          <p:nvSpPr>
            <p:cNvPr id="42" name="Line 19"/>
            <p:cNvSpPr>
              <a:spLocks noChangeShapeType="1"/>
            </p:cNvSpPr>
            <p:nvPr>
              <p:custDataLst>
                <p:tags r:id="rId16"/>
              </p:custDataLst>
            </p:nvPr>
          </p:nvSpPr>
          <p:spPr bwMode="auto">
            <a:xfrm flipV="1">
              <a:off x="5857875" y="3537246"/>
              <a:ext cx="278695" cy="213689"/>
            </a:xfrm>
            <a:prstGeom prst="line">
              <a:avLst/>
            </a:prstGeom>
            <a:noFill/>
            <a:ln w="9525">
              <a:solidFill>
                <a:srgbClr val="5F5F5F"/>
              </a:solidFill>
              <a:round/>
              <a:headEnd/>
              <a:tailEnd/>
            </a:ln>
            <a:effectLst/>
          </p:spPr>
          <p:txBody>
            <a:bodyPr/>
            <a:lstStyle/>
            <a:p>
              <a:pPr fontAlgn="auto">
                <a:spcBef>
                  <a:spcPts val="0"/>
                </a:spcBef>
                <a:spcAft>
                  <a:spcPts val="0"/>
                </a:spcAft>
                <a:defRPr/>
              </a:pPr>
              <a:endParaRPr lang="en-US" sz="900" kern="0">
                <a:solidFill>
                  <a:srgbClr val="000000"/>
                </a:solidFill>
                <a:latin typeface="Calibri" pitchFamily="34" charset="0"/>
                <a:ea typeface="+mn-ea"/>
                <a:cs typeface="Calibri" pitchFamily="34" charset="0"/>
              </a:endParaRPr>
            </a:p>
          </p:txBody>
        </p:sp>
        <p:sp>
          <p:nvSpPr>
            <p:cNvPr id="43" name="Line 20"/>
            <p:cNvSpPr>
              <a:spLocks noChangeShapeType="1"/>
            </p:cNvSpPr>
            <p:nvPr>
              <p:custDataLst>
                <p:tags r:id="rId17"/>
              </p:custDataLst>
            </p:nvPr>
          </p:nvSpPr>
          <p:spPr bwMode="auto">
            <a:xfrm>
              <a:off x="5185833" y="3537246"/>
              <a:ext cx="261056" cy="213689"/>
            </a:xfrm>
            <a:prstGeom prst="line">
              <a:avLst/>
            </a:prstGeom>
            <a:noFill/>
            <a:ln w="9525">
              <a:solidFill>
                <a:srgbClr val="5F5F5F"/>
              </a:solidFill>
              <a:round/>
              <a:headEnd/>
              <a:tailEnd/>
            </a:ln>
            <a:effectLst/>
          </p:spPr>
          <p:txBody>
            <a:bodyPr/>
            <a:lstStyle/>
            <a:p>
              <a:pPr fontAlgn="auto">
                <a:spcBef>
                  <a:spcPts val="0"/>
                </a:spcBef>
                <a:spcAft>
                  <a:spcPts val="0"/>
                </a:spcAft>
                <a:defRPr/>
              </a:pPr>
              <a:endParaRPr lang="en-US" sz="900" kern="0">
                <a:solidFill>
                  <a:srgbClr val="000000"/>
                </a:solidFill>
                <a:latin typeface="Calibri" pitchFamily="34" charset="0"/>
                <a:ea typeface="+mn-ea"/>
                <a:cs typeface="Calibri" pitchFamily="34" charset="0"/>
              </a:endParaRPr>
            </a:p>
          </p:txBody>
        </p:sp>
        <p:sp>
          <p:nvSpPr>
            <p:cNvPr id="44" name="Line 21"/>
            <p:cNvSpPr>
              <a:spLocks noChangeShapeType="1"/>
            </p:cNvSpPr>
            <p:nvPr>
              <p:custDataLst>
                <p:tags r:id="rId18"/>
              </p:custDataLst>
            </p:nvPr>
          </p:nvSpPr>
          <p:spPr bwMode="auto">
            <a:xfrm flipV="1">
              <a:off x="5656792" y="3959325"/>
              <a:ext cx="0" cy="492719"/>
            </a:xfrm>
            <a:prstGeom prst="line">
              <a:avLst/>
            </a:prstGeom>
            <a:noFill/>
            <a:ln w="9525">
              <a:solidFill>
                <a:srgbClr val="5F5F5F"/>
              </a:solidFill>
              <a:round/>
              <a:headEnd/>
              <a:tailEnd/>
            </a:ln>
            <a:effectLst/>
          </p:spPr>
          <p:txBody>
            <a:bodyPr/>
            <a:lstStyle/>
            <a:p>
              <a:pPr fontAlgn="auto">
                <a:spcBef>
                  <a:spcPts val="0"/>
                </a:spcBef>
                <a:spcAft>
                  <a:spcPts val="0"/>
                </a:spcAft>
                <a:defRPr/>
              </a:pPr>
              <a:endParaRPr lang="en-US" sz="900" kern="0">
                <a:solidFill>
                  <a:srgbClr val="000000"/>
                </a:solidFill>
                <a:latin typeface="Calibri" pitchFamily="34" charset="0"/>
                <a:ea typeface="+mn-ea"/>
                <a:cs typeface="Calibri" pitchFamily="34" charset="0"/>
              </a:endParaRPr>
            </a:p>
          </p:txBody>
        </p:sp>
        <p:sp>
          <p:nvSpPr>
            <p:cNvPr id="45" name="Line 22"/>
            <p:cNvSpPr>
              <a:spLocks noChangeShapeType="1"/>
            </p:cNvSpPr>
            <p:nvPr>
              <p:custDataLst>
                <p:tags r:id="rId19"/>
              </p:custDataLst>
            </p:nvPr>
          </p:nvSpPr>
          <p:spPr bwMode="auto">
            <a:xfrm flipV="1">
              <a:off x="5656792" y="3201702"/>
              <a:ext cx="0" cy="549233"/>
            </a:xfrm>
            <a:prstGeom prst="line">
              <a:avLst/>
            </a:prstGeom>
            <a:noFill/>
            <a:ln w="9525">
              <a:solidFill>
                <a:srgbClr val="5F5F5F"/>
              </a:solidFill>
              <a:round/>
              <a:headEnd/>
              <a:tailEnd/>
            </a:ln>
            <a:effectLst/>
          </p:spPr>
          <p:txBody>
            <a:bodyPr/>
            <a:lstStyle/>
            <a:p>
              <a:pPr fontAlgn="auto">
                <a:spcBef>
                  <a:spcPts val="0"/>
                </a:spcBef>
                <a:spcAft>
                  <a:spcPts val="0"/>
                </a:spcAft>
                <a:defRPr/>
              </a:pPr>
              <a:endParaRPr lang="en-US" sz="900" kern="0">
                <a:solidFill>
                  <a:srgbClr val="000000"/>
                </a:solidFill>
                <a:latin typeface="Calibri" pitchFamily="34" charset="0"/>
                <a:ea typeface="+mn-ea"/>
                <a:cs typeface="Calibri" pitchFamily="34" charset="0"/>
              </a:endParaRPr>
            </a:p>
          </p:txBody>
        </p:sp>
        <p:sp>
          <p:nvSpPr>
            <p:cNvPr id="46" name="Line 23"/>
            <p:cNvSpPr>
              <a:spLocks noChangeShapeType="1"/>
            </p:cNvSpPr>
            <p:nvPr>
              <p:custDataLst>
                <p:tags r:id="rId20"/>
              </p:custDataLst>
            </p:nvPr>
          </p:nvSpPr>
          <p:spPr bwMode="auto">
            <a:xfrm flipH="1" flipV="1">
              <a:off x="5923139" y="3922238"/>
              <a:ext cx="278695" cy="250775"/>
            </a:xfrm>
            <a:prstGeom prst="line">
              <a:avLst/>
            </a:prstGeom>
            <a:noFill/>
            <a:ln w="9525">
              <a:solidFill>
                <a:srgbClr val="5F5F5F"/>
              </a:solidFill>
              <a:round/>
              <a:headEnd/>
              <a:tailEnd/>
            </a:ln>
            <a:effectLst/>
          </p:spPr>
          <p:txBody>
            <a:bodyPr/>
            <a:lstStyle/>
            <a:p>
              <a:pPr fontAlgn="auto">
                <a:spcBef>
                  <a:spcPts val="0"/>
                </a:spcBef>
                <a:spcAft>
                  <a:spcPts val="0"/>
                </a:spcAft>
                <a:defRPr/>
              </a:pPr>
              <a:endParaRPr lang="en-US" sz="900" kern="0">
                <a:solidFill>
                  <a:srgbClr val="000000"/>
                </a:solidFill>
                <a:latin typeface="Calibri" pitchFamily="34" charset="0"/>
                <a:ea typeface="+mn-ea"/>
                <a:cs typeface="Calibri" pitchFamily="34" charset="0"/>
              </a:endParaRPr>
            </a:p>
          </p:txBody>
        </p:sp>
        <p:sp>
          <p:nvSpPr>
            <p:cNvPr id="47" name="Line 24"/>
            <p:cNvSpPr>
              <a:spLocks noChangeShapeType="1"/>
            </p:cNvSpPr>
            <p:nvPr>
              <p:custDataLst>
                <p:tags r:id="rId21"/>
              </p:custDataLst>
            </p:nvPr>
          </p:nvSpPr>
          <p:spPr bwMode="auto">
            <a:xfrm flipV="1">
              <a:off x="5185833" y="3959325"/>
              <a:ext cx="280459" cy="213688"/>
            </a:xfrm>
            <a:prstGeom prst="line">
              <a:avLst/>
            </a:prstGeom>
            <a:noFill/>
            <a:ln w="9525">
              <a:solidFill>
                <a:srgbClr val="5F5F5F"/>
              </a:solidFill>
              <a:round/>
              <a:headEnd/>
              <a:tailEnd/>
            </a:ln>
            <a:effectLst/>
          </p:spPr>
          <p:txBody>
            <a:bodyPr/>
            <a:lstStyle/>
            <a:p>
              <a:pPr fontAlgn="auto">
                <a:spcBef>
                  <a:spcPts val="0"/>
                </a:spcBef>
                <a:spcAft>
                  <a:spcPts val="0"/>
                </a:spcAft>
                <a:defRPr/>
              </a:pPr>
              <a:endParaRPr lang="en-US" sz="900" kern="0">
                <a:solidFill>
                  <a:srgbClr val="000000"/>
                </a:solidFill>
                <a:latin typeface="Calibri" pitchFamily="34" charset="0"/>
                <a:ea typeface="+mn-ea"/>
                <a:cs typeface="Calibri" pitchFamily="34" charset="0"/>
              </a:endParaRPr>
            </a:p>
          </p:txBody>
        </p:sp>
        <p:sp>
          <p:nvSpPr>
            <p:cNvPr id="48" name="Oval 25"/>
            <p:cNvSpPr>
              <a:spLocks noChangeArrowheads="1"/>
            </p:cNvSpPr>
            <p:nvPr>
              <p:custDataLst>
                <p:tags r:id="rId22"/>
              </p:custDataLst>
            </p:nvPr>
          </p:nvSpPr>
          <p:spPr bwMode="auto">
            <a:xfrm>
              <a:off x="4700764" y="3245853"/>
              <a:ext cx="765528" cy="356736"/>
            </a:xfrm>
            <a:prstGeom prst="ellipse">
              <a:avLst/>
            </a:prstGeom>
            <a:solidFill>
              <a:srgbClr val="3E3866">
                <a:lumMod val="60000"/>
                <a:lumOff val="40000"/>
              </a:srgbClr>
            </a:solidFill>
            <a:ln w="9525">
              <a:noFill/>
              <a:round/>
              <a:headEnd/>
              <a:tailEnd/>
            </a:ln>
            <a:effectLst/>
          </p:spPr>
          <p:txBody>
            <a:bodyPr wrap="none" anchor="ctr"/>
            <a:lstStyle/>
            <a:p>
              <a:pPr algn="ctr" fontAlgn="auto">
                <a:spcBef>
                  <a:spcPts val="0"/>
                </a:spcBef>
                <a:spcAft>
                  <a:spcPts val="0"/>
                </a:spcAft>
                <a:defRPr/>
              </a:pPr>
              <a:r>
                <a:rPr lang="en-US" sz="900" kern="0" dirty="0">
                  <a:solidFill>
                    <a:schemeClr val="bg1"/>
                  </a:solidFill>
                  <a:latin typeface="Calibri" pitchFamily="34" charset="0"/>
                  <a:ea typeface="+mn-ea"/>
                  <a:cs typeface="Calibri" pitchFamily="34" charset="0"/>
                </a:rPr>
                <a:t>Digestive</a:t>
              </a:r>
            </a:p>
          </p:txBody>
        </p:sp>
        <p:sp>
          <p:nvSpPr>
            <p:cNvPr id="49" name="Oval 26"/>
            <p:cNvSpPr>
              <a:spLocks noChangeArrowheads="1"/>
            </p:cNvSpPr>
            <p:nvPr>
              <p:custDataLst>
                <p:tags r:id="rId23"/>
              </p:custDataLst>
            </p:nvPr>
          </p:nvSpPr>
          <p:spPr bwMode="auto">
            <a:xfrm>
              <a:off x="5307542" y="2908543"/>
              <a:ext cx="765528" cy="356736"/>
            </a:xfrm>
            <a:prstGeom prst="ellipse">
              <a:avLst/>
            </a:prstGeom>
            <a:solidFill>
              <a:srgbClr val="C4CADD"/>
            </a:solidFill>
            <a:ln w="9525">
              <a:noFill/>
              <a:round/>
              <a:headEnd/>
              <a:tailEnd/>
            </a:ln>
            <a:effectLst/>
          </p:spPr>
          <p:txBody>
            <a:bodyPr wrap="none" anchor="ctr"/>
            <a:lstStyle/>
            <a:p>
              <a:pPr algn="ctr" fontAlgn="auto">
                <a:spcBef>
                  <a:spcPts val="0"/>
                </a:spcBef>
                <a:spcAft>
                  <a:spcPts val="0"/>
                </a:spcAft>
                <a:defRPr/>
              </a:pPr>
              <a:r>
                <a:rPr lang="en-US" sz="900" kern="0" dirty="0">
                  <a:solidFill>
                    <a:srgbClr val="000000"/>
                  </a:solidFill>
                  <a:latin typeface="Calibri" pitchFamily="34" charset="0"/>
                  <a:ea typeface="+mn-ea"/>
                  <a:cs typeface="Calibri" pitchFamily="34" charset="0"/>
                </a:rPr>
                <a:t>Immune</a:t>
              </a:r>
            </a:p>
          </p:txBody>
        </p:sp>
        <p:sp>
          <p:nvSpPr>
            <p:cNvPr id="50" name="Oval 27"/>
            <p:cNvSpPr>
              <a:spLocks noChangeArrowheads="1"/>
            </p:cNvSpPr>
            <p:nvPr>
              <p:custDataLst>
                <p:tags r:id="rId24"/>
              </p:custDataLst>
            </p:nvPr>
          </p:nvSpPr>
          <p:spPr bwMode="auto">
            <a:xfrm>
              <a:off x="5305777" y="3673230"/>
              <a:ext cx="765528" cy="358501"/>
            </a:xfrm>
            <a:prstGeom prst="ellipse">
              <a:avLst/>
            </a:prstGeom>
            <a:solidFill>
              <a:srgbClr val="3E3866"/>
            </a:solidFill>
            <a:ln w="9525">
              <a:noFill/>
              <a:round/>
              <a:headEnd/>
              <a:tailEnd/>
            </a:ln>
            <a:effectLst/>
          </p:spPr>
          <p:txBody>
            <a:bodyPr wrap="none" anchor="ctr"/>
            <a:lstStyle/>
            <a:p>
              <a:pPr algn="ctr" fontAlgn="auto">
                <a:spcBef>
                  <a:spcPts val="0"/>
                </a:spcBef>
                <a:spcAft>
                  <a:spcPts val="0"/>
                </a:spcAft>
                <a:defRPr/>
              </a:pPr>
              <a:r>
                <a:rPr lang="en-US" sz="900" kern="0" dirty="0">
                  <a:solidFill>
                    <a:schemeClr val="bg1"/>
                  </a:solidFill>
                  <a:latin typeface="Calibri" pitchFamily="34" charset="0"/>
                  <a:ea typeface="+mn-ea"/>
                  <a:cs typeface="Calibri" pitchFamily="34" charset="0"/>
                </a:rPr>
                <a:t>Weight</a:t>
              </a:r>
            </a:p>
          </p:txBody>
        </p:sp>
        <p:sp>
          <p:nvSpPr>
            <p:cNvPr id="51" name="Oval 28"/>
            <p:cNvSpPr>
              <a:spLocks noChangeArrowheads="1"/>
            </p:cNvSpPr>
            <p:nvPr>
              <p:custDataLst>
                <p:tags r:id="rId25"/>
              </p:custDataLst>
            </p:nvPr>
          </p:nvSpPr>
          <p:spPr bwMode="auto">
            <a:xfrm>
              <a:off x="4651375" y="4051158"/>
              <a:ext cx="765528" cy="356736"/>
            </a:xfrm>
            <a:prstGeom prst="ellipse">
              <a:avLst/>
            </a:prstGeom>
            <a:solidFill>
              <a:srgbClr val="3E3866">
                <a:lumMod val="40000"/>
                <a:lumOff val="60000"/>
              </a:srgbClr>
            </a:solidFill>
            <a:ln w="9525">
              <a:noFill/>
              <a:round/>
              <a:headEnd/>
              <a:tailEnd/>
            </a:ln>
            <a:effectLst/>
          </p:spPr>
          <p:txBody>
            <a:bodyPr wrap="none" anchor="ctr"/>
            <a:lstStyle/>
            <a:p>
              <a:pPr algn="ctr" fontAlgn="auto">
                <a:spcBef>
                  <a:spcPts val="0"/>
                </a:spcBef>
                <a:spcAft>
                  <a:spcPts val="0"/>
                </a:spcAft>
                <a:defRPr/>
              </a:pPr>
              <a:r>
                <a:rPr lang="en-US" sz="900" kern="0" dirty="0">
                  <a:solidFill>
                    <a:srgbClr val="000000"/>
                  </a:solidFill>
                  <a:latin typeface="Calibri" pitchFamily="34" charset="0"/>
                  <a:ea typeface="+mn-ea"/>
                  <a:cs typeface="Calibri" pitchFamily="34" charset="0"/>
                </a:rPr>
                <a:t>Bone</a:t>
              </a:r>
            </a:p>
          </p:txBody>
        </p:sp>
        <p:sp>
          <p:nvSpPr>
            <p:cNvPr id="52" name="Oval 29"/>
            <p:cNvSpPr>
              <a:spLocks noChangeArrowheads="1"/>
            </p:cNvSpPr>
            <p:nvPr>
              <p:custDataLst>
                <p:tags r:id="rId26"/>
              </p:custDataLst>
            </p:nvPr>
          </p:nvSpPr>
          <p:spPr bwMode="auto">
            <a:xfrm>
              <a:off x="5965472" y="3288238"/>
              <a:ext cx="769056" cy="356736"/>
            </a:xfrm>
            <a:prstGeom prst="ellipse">
              <a:avLst/>
            </a:prstGeom>
            <a:solidFill>
              <a:srgbClr val="C4CADD">
                <a:lumMod val="90000"/>
              </a:srgbClr>
            </a:solidFill>
            <a:ln w="9525">
              <a:noFill/>
              <a:round/>
              <a:headEnd/>
              <a:tailEnd/>
            </a:ln>
            <a:effectLst/>
          </p:spPr>
          <p:txBody>
            <a:bodyPr wrap="none" anchor="ctr"/>
            <a:lstStyle/>
            <a:p>
              <a:pPr algn="ctr" fontAlgn="auto">
                <a:spcBef>
                  <a:spcPts val="0"/>
                </a:spcBef>
                <a:spcAft>
                  <a:spcPts val="0"/>
                </a:spcAft>
                <a:defRPr/>
              </a:pPr>
              <a:r>
                <a:rPr lang="en-US" sz="900" kern="0" dirty="0">
                  <a:solidFill>
                    <a:srgbClr val="000000"/>
                  </a:solidFill>
                  <a:latin typeface="Calibri" pitchFamily="34" charset="0"/>
                  <a:ea typeface="+mn-ea"/>
                  <a:cs typeface="Calibri" pitchFamily="34" charset="0"/>
                </a:rPr>
                <a:t>Heart</a:t>
              </a:r>
            </a:p>
          </p:txBody>
        </p:sp>
        <p:sp>
          <p:nvSpPr>
            <p:cNvPr id="53" name="Oval 30"/>
            <p:cNvSpPr>
              <a:spLocks noChangeArrowheads="1"/>
            </p:cNvSpPr>
            <p:nvPr>
              <p:custDataLst>
                <p:tags r:id="rId27"/>
              </p:custDataLst>
            </p:nvPr>
          </p:nvSpPr>
          <p:spPr bwMode="auto">
            <a:xfrm>
              <a:off x="5997222" y="4051158"/>
              <a:ext cx="765528" cy="356736"/>
            </a:xfrm>
            <a:prstGeom prst="ellipse">
              <a:avLst/>
            </a:prstGeom>
            <a:solidFill>
              <a:srgbClr val="C4CADD">
                <a:lumMod val="75000"/>
              </a:srgbClr>
            </a:solidFill>
            <a:ln w="9525">
              <a:noFill/>
              <a:round/>
              <a:headEnd/>
              <a:tailEnd/>
            </a:ln>
            <a:effectLst/>
          </p:spPr>
          <p:txBody>
            <a:bodyPr wrap="none" anchor="ctr"/>
            <a:lstStyle/>
            <a:p>
              <a:pPr algn="ctr" fontAlgn="auto">
                <a:spcBef>
                  <a:spcPts val="0"/>
                </a:spcBef>
                <a:spcAft>
                  <a:spcPts val="0"/>
                </a:spcAft>
                <a:defRPr/>
              </a:pPr>
              <a:r>
                <a:rPr lang="en-US" sz="900" kern="0">
                  <a:solidFill>
                    <a:srgbClr val="000000"/>
                  </a:solidFill>
                  <a:latin typeface="Calibri" pitchFamily="34" charset="0"/>
                  <a:ea typeface="+mn-ea"/>
                  <a:cs typeface="Calibri" pitchFamily="34" charset="0"/>
                </a:rPr>
                <a:t>Oral</a:t>
              </a:r>
            </a:p>
          </p:txBody>
        </p:sp>
        <p:sp>
          <p:nvSpPr>
            <p:cNvPr id="56" name="Oval 31"/>
            <p:cNvSpPr>
              <a:spLocks noChangeArrowheads="1"/>
            </p:cNvSpPr>
            <p:nvPr>
              <p:custDataLst>
                <p:tags r:id="rId28"/>
              </p:custDataLst>
            </p:nvPr>
          </p:nvSpPr>
          <p:spPr bwMode="auto">
            <a:xfrm>
              <a:off x="5305777" y="4452044"/>
              <a:ext cx="765528" cy="356736"/>
            </a:xfrm>
            <a:prstGeom prst="ellipse">
              <a:avLst/>
            </a:prstGeom>
            <a:solidFill>
              <a:srgbClr val="C4CADD">
                <a:lumMod val="50000"/>
              </a:srgbClr>
            </a:solidFill>
            <a:ln w="9525">
              <a:noFill/>
              <a:round/>
              <a:headEnd/>
              <a:tailEnd/>
            </a:ln>
            <a:effectLst/>
          </p:spPr>
          <p:txBody>
            <a:bodyPr wrap="none" anchor="ctr"/>
            <a:lstStyle/>
            <a:p>
              <a:pPr algn="ctr" fontAlgn="auto">
                <a:spcBef>
                  <a:spcPts val="0"/>
                </a:spcBef>
                <a:spcAft>
                  <a:spcPts val="0"/>
                </a:spcAft>
                <a:defRPr/>
              </a:pPr>
              <a:r>
                <a:rPr lang="en-US" sz="900" kern="0" dirty="0">
                  <a:solidFill>
                    <a:schemeClr val="bg1"/>
                  </a:solidFill>
                  <a:latin typeface="Calibri" pitchFamily="34" charset="0"/>
                  <a:ea typeface="+mn-ea"/>
                  <a:cs typeface="Calibri" pitchFamily="34" charset="0"/>
                </a:rPr>
                <a:t>Sports</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Focused on Three Biobased Segments</a:t>
            </a:r>
            <a:br>
              <a:rPr lang="en-US" dirty="0"/>
            </a:br>
            <a:r>
              <a:rPr lang="en-US" sz="1800" b="0" dirty="0">
                <a:solidFill>
                  <a:prstClr val="black">
                    <a:lumMod val="65000"/>
                    <a:lumOff val="35000"/>
                  </a:prstClr>
                </a:solidFill>
                <a:latin typeface="+mn-lt"/>
                <a:ea typeface="MS PGothic" pitchFamily="34" charset="-128"/>
              </a:rPr>
              <a:t>Serving a diverse set of customers</a:t>
            </a:r>
            <a:endParaRPr lang="en-US" sz="3200" b="0" dirty="0">
              <a:latin typeface="+mn-lt"/>
            </a:endParaRPr>
          </a:p>
        </p:txBody>
      </p:sp>
      <p:sp>
        <p:nvSpPr>
          <p:cNvPr id="4" name="Slide Number Placeholder 3"/>
          <p:cNvSpPr>
            <a:spLocks noGrp="1"/>
          </p:cNvSpPr>
          <p:nvPr>
            <p:ph type="sldNum" sz="quarter" idx="12"/>
          </p:nvPr>
        </p:nvSpPr>
        <p:spPr/>
        <p:txBody>
          <a:bodyPr/>
          <a:lstStyle/>
          <a:p>
            <a:fld id="{48F4DF70-715E-4865-AF76-2280FB643A6D}" type="slidenum">
              <a:rPr lang="en-US" smtClean="0">
                <a:solidFill>
                  <a:srgbClr val="272626">
                    <a:tint val="75000"/>
                  </a:srgbClr>
                </a:solidFill>
              </a:rPr>
              <a:pPr/>
              <a:t>6</a:t>
            </a:fld>
            <a:endParaRPr lang="en-US">
              <a:solidFill>
                <a:srgbClr val="272626">
                  <a:tint val="75000"/>
                </a:srgbClr>
              </a:solidFill>
            </a:endParaRPr>
          </a:p>
        </p:txBody>
      </p:sp>
      <p:sp>
        <p:nvSpPr>
          <p:cNvPr id="39" name="Rounded Rectangle 38"/>
          <p:cNvSpPr/>
          <p:nvPr/>
        </p:nvSpPr>
        <p:spPr>
          <a:xfrm>
            <a:off x="5202936" y="1676400"/>
            <a:ext cx="1746504" cy="356616"/>
          </a:xfrm>
          <a:prstGeom prst="roundRect">
            <a:avLst/>
          </a:prstGeom>
          <a:solidFill>
            <a:srgbClr val="1F497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ysClr val="window" lastClr="FFFFFF"/>
                </a:solidFill>
                <a:effectLst/>
                <a:uLnTx/>
                <a:uFillTx/>
                <a:latin typeface="Calibri"/>
                <a:ea typeface="+mn-ea"/>
                <a:cs typeface="+mn-cs"/>
              </a:rPr>
              <a:t>Biobased Products</a:t>
            </a:r>
            <a:endParaRPr kumimoji="0" lang="en-US" sz="14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40" name="Rounded Rectangle 39"/>
          <p:cNvSpPr/>
          <p:nvPr/>
        </p:nvSpPr>
        <p:spPr>
          <a:xfrm>
            <a:off x="7086600" y="1676400"/>
            <a:ext cx="1746504" cy="356616"/>
          </a:xfrm>
          <a:prstGeom prst="roundRect">
            <a:avLst/>
          </a:prstGeom>
          <a:solidFill>
            <a:srgbClr val="1F497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ysClr val="window" lastClr="FFFFFF"/>
                </a:solidFill>
                <a:effectLst/>
                <a:uLnTx/>
                <a:uFillTx/>
                <a:latin typeface="Calibri"/>
                <a:ea typeface="+mn-ea"/>
                <a:cs typeface="+mn-cs"/>
              </a:rPr>
              <a:t>End use markets</a:t>
            </a:r>
            <a:endParaRPr kumimoji="0" lang="en-US" sz="14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41" name="Rectangle 40"/>
          <p:cNvSpPr/>
          <p:nvPr/>
        </p:nvSpPr>
        <p:spPr>
          <a:xfrm>
            <a:off x="246888" y="3218688"/>
            <a:ext cx="4114800" cy="1911096"/>
          </a:xfrm>
          <a:prstGeom prst="rect">
            <a:avLst/>
          </a:prstGeom>
          <a:solidFill>
            <a:sysClr val="window" lastClr="FFFFFF"/>
          </a:solidFill>
          <a:ln w="38100" cap="flat" cmpd="sng" algn="ctr">
            <a:solidFill>
              <a:sysClr val="windowText" lastClr="000000"/>
            </a:solidFill>
            <a:prstDash val="solid"/>
          </a:ln>
          <a:effectLst>
            <a:outerShdw blurRad="495300" sx="102000" sy="102000" algn="ctr" rotWithShape="0">
              <a:prstClr val="black">
                <a:alpha val="23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42" name="Rounded Rectangle 41"/>
          <p:cNvSpPr>
            <a:spLocks noChangeArrowheads="1"/>
          </p:cNvSpPr>
          <p:nvPr>
            <p:custDataLst>
              <p:tags r:id="rId1"/>
            </p:custDataLst>
          </p:nvPr>
        </p:nvSpPr>
        <p:spPr bwMode="auto">
          <a:xfrm>
            <a:off x="5173183" y="2244742"/>
            <a:ext cx="3694592" cy="1130233"/>
          </a:xfrm>
          <a:prstGeom prst="roundRect">
            <a:avLst>
              <a:gd name="adj" fmla="val 7397"/>
            </a:avLst>
          </a:prstGeom>
          <a:solidFill>
            <a:srgbClr val="1F497D">
              <a:lumMod val="20000"/>
              <a:lumOff val="80000"/>
            </a:srgbClr>
          </a:solidFill>
          <a:ln w="38100" cap="flat" cmpd="sng" algn="ctr">
            <a:noFill/>
            <a:prstDash val="solid"/>
          </a:ln>
          <a:effectLst/>
        </p:spPr>
        <p:txBody>
          <a:bodyPr tIns="91440" bIns="91440" spcCol="1270" anchor="t"/>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en-US" sz="1400" b="1" i="0" u="none" strike="noStrike" kern="0" cap="none" spc="0" normalizeH="0" baseline="0" noProof="0" dirty="0" smtClean="0">
                <a:ln>
                  <a:noFill/>
                </a:ln>
                <a:solidFill>
                  <a:sysClr val="window" lastClr="FFFFFF"/>
                </a:solidFill>
                <a:effectLst/>
                <a:uLnTx/>
                <a:uFillTx/>
                <a:latin typeface="Arial" pitchFamily="34" charset="0"/>
                <a:ea typeface="+mn-ea"/>
                <a:cs typeface="Arial" pitchFamily="34" charset="0"/>
              </a:rPr>
              <a:t>Bioactives</a:t>
            </a:r>
            <a:endParaRPr kumimoji="0" lang="en-US" sz="1400" b="1"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sp>
        <p:nvSpPr>
          <p:cNvPr id="43" name="Rounded Rectangle 42"/>
          <p:cNvSpPr>
            <a:spLocks noChangeArrowheads="1"/>
          </p:cNvSpPr>
          <p:nvPr>
            <p:custDataLst>
              <p:tags r:id="rId2"/>
            </p:custDataLst>
          </p:nvPr>
        </p:nvSpPr>
        <p:spPr bwMode="auto">
          <a:xfrm>
            <a:off x="5173183" y="3597292"/>
            <a:ext cx="3694592" cy="1130233"/>
          </a:xfrm>
          <a:prstGeom prst="roundRect">
            <a:avLst>
              <a:gd name="adj" fmla="val 7397"/>
            </a:avLst>
          </a:prstGeom>
          <a:solidFill>
            <a:srgbClr val="E41F3A">
              <a:lumMod val="20000"/>
              <a:lumOff val="80000"/>
            </a:srgbClr>
          </a:solidFill>
          <a:ln w="38100" cap="flat" cmpd="sng" algn="ctr">
            <a:noFill/>
            <a:prstDash val="solid"/>
          </a:ln>
          <a:effectLst/>
        </p:spPr>
        <p:txBody>
          <a:bodyPr tIns="91440" bIns="91440" spcCol="1270" anchor="t"/>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en-US" sz="1400" b="1" i="0" u="none" strike="noStrike" kern="0" cap="none" spc="0" normalizeH="0" baseline="0" noProof="0" dirty="0" smtClean="0">
                <a:ln>
                  <a:noFill/>
                </a:ln>
                <a:solidFill>
                  <a:sysClr val="window" lastClr="FFFFFF"/>
                </a:solidFill>
                <a:effectLst/>
                <a:uLnTx/>
                <a:uFillTx/>
                <a:latin typeface="Arial" pitchFamily="34" charset="0"/>
                <a:ea typeface="+mn-ea"/>
                <a:cs typeface="Arial" pitchFamily="34" charset="0"/>
              </a:rPr>
              <a:t>Biomaterials</a:t>
            </a:r>
            <a:endParaRPr kumimoji="0" lang="en-US" sz="1400" b="1"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endParaRPr>
          </a:p>
        </p:txBody>
      </p:sp>
      <p:sp>
        <p:nvSpPr>
          <p:cNvPr id="44" name="Rounded Rectangle 43"/>
          <p:cNvSpPr>
            <a:spLocks noChangeArrowheads="1"/>
          </p:cNvSpPr>
          <p:nvPr>
            <p:custDataLst>
              <p:tags r:id="rId3"/>
            </p:custDataLst>
          </p:nvPr>
        </p:nvSpPr>
        <p:spPr bwMode="auto">
          <a:xfrm>
            <a:off x="5173183" y="4940317"/>
            <a:ext cx="3694592" cy="1130233"/>
          </a:xfrm>
          <a:prstGeom prst="roundRect">
            <a:avLst>
              <a:gd name="adj" fmla="val 7397"/>
            </a:avLst>
          </a:prstGeom>
          <a:solidFill>
            <a:srgbClr val="629A38">
              <a:lumMod val="20000"/>
              <a:lumOff val="80000"/>
            </a:srgbClr>
          </a:solidFill>
          <a:ln w="38100" cap="flat" cmpd="sng" algn="ctr">
            <a:noFill/>
            <a:prstDash val="solid"/>
          </a:ln>
          <a:effectLst/>
        </p:spPr>
        <p:txBody>
          <a:bodyPr tIns="91440" bIns="91440" spcCol="1270" anchor="t"/>
          <a:lstStyle/>
          <a:p>
            <a:pPr marL="0" marR="0" lvl="0" indent="0" algn="ctr" defTabSz="444500" eaLnBrk="1" fontAlgn="auto" latinLnBrk="0" hangingPunct="1">
              <a:lnSpc>
                <a:spcPct val="90000"/>
              </a:lnSpc>
              <a:spcBef>
                <a:spcPts val="0"/>
              </a:spcBef>
              <a:spcAft>
                <a:spcPct val="35000"/>
              </a:spcAft>
              <a:buClrTx/>
              <a:buSzTx/>
              <a:buFontTx/>
              <a:buNone/>
              <a:tabLst/>
              <a:defRPr/>
            </a:pPr>
            <a:r>
              <a:rPr kumimoji="0" lang="en-US" sz="1400" b="1" i="0" u="none" strike="noStrike" kern="0" cap="none" spc="0" normalizeH="0" baseline="0" noProof="0" dirty="0">
                <a:ln>
                  <a:noFill/>
                </a:ln>
                <a:solidFill>
                  <a:sysClr val="window" lastClr="FFFFFF"/>
                </a:solidFill>
                <a:effectLst/>
                <a:uLnTx/>
                <a:uFillTx/>
                <a:latin typeface="Arial" pitchFamily="34" charset="0"/>
                <a:cs typeface="Arial" pitchFamily="34" charset="0"/>
              </a:rPr>
              <a:t>Biorefineries: Biofuels</a:t>
            </a:r>
          </a:p>
        </p:txBody>
      </p:sp>
      <p:sp>
        <p:nvSpPr>
          <p:cNvPr id="45" name="Rounded Rectangle 44"/>
          <p:cNvSpPr/>
          <p:nvPr/>
        </p:nvSpPr>
        <p:spPr>
          <a:xfrm>
            <a:off x="5257800" y="2627376"/>
            <a:ext cx="1746556" cy="657225"/>
          </a:xfrm>
          <a:prstGeom prst="roundRect">
            <a:avLst>
              <a:gd name="adj" fmla="val 7971"/>
            </a:avLst>
          </a:prstGeom>
          <a:solidFill>
            <a:sysClr val="window" lastClr="FFFFFF"/>
          </a:solidFill>
          <a:ln w="25400" cap="flat" cmpd="sng" algn="ctr">
            <a:noFill/>
            <a:prstDash val="solid"/>
          </a:ln>
          <a:effectLst/>
        </p:spPr>
        <p:txBody>
          <a:bodyPr rtlCol="0" anchor="ctr"/>
          <a:lstStyle/>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1F497D">
                    <a:lumMod val="60000"/>
                    <a:lumOff val="40000"/>
                  </a:srgbClr>
                </a:solidFill>
                <a:effectLst/>
                <a:uLnTx/>
                <a:uFillTx/>
                <a:latin typeface="Arial" pitchFamily="34" charset="0"/>
                <a:ea typeface="+mn-ea"/>
                <a:cs typeface="Arial" pitchFamily="34" charset="0"/>
              </a:rPr>
              <a:t>Enzymes, proteins, peptides</a:t>
            </a:r>
          </a:p>
        </p:txBody>
      </p:sp>
      <p:sp>
        <p:nvSpPr>
          <p:cNvPr id="46" name="Rounded Rectangle 45"/>
          <p:cNvSpPr/>
          <p:nvPr/>
        </p:nvSpPr>
        <p:spPr>
          <a:xfrm>
            <a:off x="7054544" y="2627376"/>
            <a:ext cx="1746556" cy="657225"/>
          </a:xfrm>
          <a:prstGeom prst="roundRect">
            <a:avLst>
              <a:gd name="adj" fmla="val 7971"/>
            </a:avLst>
          </a:prstGeom>
          <a:solidFill>
            <a:sysClr val="window" lastClr="FFFFFF"/>
          </a:solidFill>
          <a:ln w="25400" cap="flat" cmpd="sng" algn="ctr">
            <a:noFill/>
            <a:prstDash val="solid"/>
          </a:ln>
          <a:effectLst/>
        </p:spPr>
        <p:txBody>
          <a:bodyPr rtlCol="0" anchor="ctr"/>
          <a:lstStyle/>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1F497D">
                    <a:lumMod val="60000"/>
                    <a:lumOff val="40000"/>
                  </a:srgbClr>
                </a:solidFill>
                <a:effectLst/>
                <a:uLnTx/>
                <a:uFillTx/>
                <a:latin typeface="Arial" pitchFamily="34" charset="0"/>
                <a:ea typeface="+mn-ea"/>
                <a:cs typeface="Arial" pitchFamily="34" charset="0"/>
              </a:rPr>
              <a:t>Food and beverages, feed, cleaning, paper, personal care</a:t>
            </a:r>
          </a:p>
        </p:txBody>
      </p:sp>
      <p:sp>
        <p:nvSpPr>
          <p:cNvPr id="47" name="Rounded Rectangle 46"/>
          <p:cNvSpPr/>
          <p:nvPr/>
        </p:nvSpPr>
        <p:spPr>
          <a:xfrm>
            <a:off x="5257800" y="3975163"/>
            <a:ext cx="1746556" cy="657225"/>
          </a:xfrm>
          <a:prstGeom prst="roundRect">
            <a:avLst>
              <a:gd name="adj" fmla="val 7971"/>
            </a:avLst>
          </a:prstGeom>
          <a:solidFill>
            <a:sysClr val="window" lastClr="FFFFFF"/>
          </a:solidFill>
          <a:ln w="25400" cap="flat" cmpd="sng" algn="ctr">
            <a:noFill/>
            <a:prstDash val="solid"/>
          </a:ln>
          <a:effectLst/>
        </p:spPr>
        <p:txBody>
          <a:bodyPr rtlCol="0" anchor="ctr"/>
          <a:lstStyle/>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E41F3A">
                    <a:lumMod val="60000"/>
                    <a:lumOff val="40000"/>
                  </a:srgbClr>
                </a:solidFill>
                <a:effectLst/>
                <a:uLnTx/>
                <a:uFillTx/>
                <a:latin typeface="Arial" pitchFamily="34" charset="0"/>
                <a:ea typeface="+mn-ea"/>
                <a:cs typeface="Arial" pitchFamily="34" charset="0"/>
              </a:rPr>
              <a:t>Biochemicals</a:t>
            </a:r>
          </a:p>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E41F3A">
                    <a:lumMod val="60000"/>
                    <a:lumOff val="40000"/>
                  </a:srgbClr>
                </a:solidFill>
                <a:effectLst/>
                <a:uLnTx/>
                <a:uFillTx/>
                <a:latin typeface="Arial" pitchFamily="34" charset="0"/>
                <a:ea typeface="+mn-ea"/>
                <a:cs typeface="Arial" pitchFamily="34" charset="0"/>
              </a:rPr>
              <a:t> Biomaterials</a:t>
            </a:r>
          </a:p>
        </p:txBody>
      </p:sp>
      <p:sp>
        <p:nvSpPr>
          <p:cNvPr id="48" name="Rounded Rectangle 47"/>
          <p:cNvSpPr/>
          <p:nvPr/>
        </p:nvSpPr>
        <p:spPr>
          <a:xfrm>
            <a:off x="7054544" y="3975163"/>
            <a:ext cx="1746556" cy="657225"/>
          </a:xfrm>
          <a:prstGeom prst="roundRect">
            <a:avLst>
              <a:gd name="adj" fmla="val 7971"/>
            </a:avLst>
          </a:prstGeom>
          <a:solidFill>
            <a:sysClr val="window" lastClr="FFFFFF"/>
          </a:solidFill>
          <a:ln w="25400" cap="flat" cmpd="sng" algn="ctr">
            <a:noFill/>
            <a:prstDash val="solid"/>
          </a:ln>
          <a:effectLst/>
        </p:spPr>
        <p:txBody>
          <a:bodyPr rtlCol="0" anchor="ctr"/>
          <a:lstStyle/>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E41F3A">
                    <a:lumMod val="60000"/>
                    <a:lumOff val="40000"/>
                  </a:srgbClr>
                </a:solidFill>
                <a:effectLst/>
                <a:uLnTx/>
                <a:uFillTx/>
                <a:latin typeface="Arial" pitchFamily="34" charset="0"/>
                <a:ea typeface="+mn-ea"/>
                <a:cs typeface="Arial" pitchFamily="34" charset="0"/>
              </a:rPr>
              <a:t>Carpet, </a:t>
            </a:r>
            <a:r>
              <a:rPr kumimoji="0" lang="en-US" sz="1050" b="0" i="0" u="none" strike="noStrike" kern="0" cap="none" spc="0" normalizeH="0" baseline="0" noProof="0" dirty="0" smtClean="0">
                <a:ln>
                  <a:noFill/>
                </a:ln>
                <a:solidFill>
                  <a:srgbClr val="E41F3A">
                    <a:lumMod val="60000"/>
                    <a:lumOff val="40000"/>
                  </a:srgbClr>
                </a:solidFill>
                <a:effectLst/>
                <a:uLnTx/>
                <a:uFillTx/>
                <a:latin typeface="Arial" pitchFamily="34" charset="0"/>
                <a:ea typeface="+mn-ea"/>
                <a:cs typeface="Arial" pitchFamily="34" charset="0"/>
              </a:rPr>
              <a:t>textiles, automotive</a:t>
            </a:r>
            <a:endParaRPr kumimoji="0" lang="en-US" sz="1050" b="0" i="0" u="none" strike="noStrike" kern="0" cap="none" spc="0" normalizeH="0" baseline="0" noProof="0" dirty="0">
              <a:ln>
                <a:noFill/>
              </a:ln>
              <a:solidFill>
                <a:srgbClr val="E41F3A">
                  <a:lumMod val="60000"/>
                  <a:lumOff val="40000"/>
                </a:srgbClr>
              </a:solidFill>
              <a:effectLst/>
              <a:uLnTx/>
              <a:uFillTx/>
              <a:latin typeface="Arial" pitchFamily="34" charset="0"/>
              <a:ea typeface="+mn-ea"/>
              <a:cs typeface="Arial" pitchFamily="34" charset="0"/>
            </a:endParaRPr>
          </a:p>
        </p:txBody>
      </p:sp>
      <p:sp>
        <p:nvSpPr>
          <p:cNvPr id="49" name="Rounded Rectangle 48"/>
          <p:cNvSpPr/>
          <p:nvPr/>
        </p:nvSpPr>
        <p:spPr>
          <a:xfrm>
            <a:off x="5257800" y="5327713"/>
            <a:ext cx="1746556" cy="657225"/>
          </a:xfrm>
          <a:prstGeom prst="roundRect">
            <a:avLst>
              <a:gd name="adj" fmla="val 7971"/>
            </a:avLst>
          </a:prstGeom>
          <a:solidFill>
            <a:sysClr val="window" lastClr="FFFFFF"/>
          </a:solidFill>
          <a:ln w="25400" cap="flat" cmpd="sng" algn="ctr">
            <a:noFill/>
            <a:prstDash val="solid"/>
          </a:ln>
          <a:effectLst/>
        </p:spPr>
        <p:txBody>
          <a:bodyPr rtlCol="0" anchor="ctr"/>
          <a:lstStyle/>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629A38">
                    <a:lumMod val="60000"/>
                    <a:lumOff val="40000"/>
                  </a:srgbClr>
                </a:solidFill>
                <a:effectLst/>
                <a:uLnTx/>
                <a:uFillTx/>
                <a:latin typeface="Arial" pitchFamily="34" charset="0"/>
                <a:ea typeface="+mn-ea"/>
                <a:cs typeface="Arial" pitchFamily="34" charset="0"/>
              </a:rPr>
              <a:t>Ethanol</a:t>
            </a:r>
          </a:p>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629A38">
                    <a:lumMod val="60000"/>
                    <a:lumOff val="40000"/>
                  </a:srgbClr>
                </a:solidFill>
                <a:effectLst/>
                <a:uLnTx/>
                <a:uFillTx/>
                <a:latin typeface="Arial" pitchFamily="34" charset="0"/>
                <a:ea typeface="+mn-ea"/>
                <a:cs typeface="Arial" pitchFamily="34" charset="0"/>
              </a:rPr>
              <a:t>Biobutanol</a:t>
            </a:r>
          </a:p>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629A38">
                    <a:lumMod val="60000"/>
                    <a:lumOff val="40000"/>
                  </a:srgbClr>
                </a:solidFill>
                <a:effectLst/>
                <a:uLnTx/>
                <a:uFillTx/>
                <a:latin typeface="Arial" pitchFamily="34" charset="0"/>
                <a:ea typeface="+mn-ea"/>
                <a:cs typeface="Arial" pitchFamily="34" charset="0"/>
              </a:rPr>
              <a:t>Bioprocessing aids</a:t>
            </a:r>
          </a:p>
        </p:txBody>
      </p:sp>
      <p:sp>
        <p:nvSpPr>
          <p:cNvPr id="50" name="Rounded Rectangle 49"/>
          <p:cNvSpPr/>
          <p:nvPr/>
        </p:nvSpPr>
        <p:spPr>
          <a:xfrm>
            <a:off x="7054544" y="5327713"/>
            <a:ext cx="1746556" cy="657225"/>
          </a:xfrm>
          <a:prstGeom prst="roundRect">
            <a:avLst>
              <a:gd name="adj" fmla="val 7971"/>
            </a:avLst>
          </a:prstGeom>
          <a:solidFill>
            <a:sysClr val="window" lastClr="FFFFFF"/>
          </a:solidFill>
          <a:ln w="25400" cap="flat" cmpd="sng" algn="ctr">
            <a:noFill/>
            <a:prstDash val="solid"/>
          </a:ln>
          <a:effectLst/>
        </p:spPr>
        <p:txBody>
          <a:bodyPr rtlCol="0" anchor="ctr"/>
          <a:lstStyle/>
          <a:p>
            <a:pPr marL="0" marR="0" lvl="0" indent="0" algn="ctr" defTabSz="444500" eaLnBrk="1" fontAlgn="auto" latinLnBrk="0" hangingPunct="1">
              <a:lnSpc>
                <a:spcPct val="100000"/>
              </a:lnSpc>
              <a:spcBef>
                <a:spcPct val="0"/>
              </a:spcBef>
              <a:spcAft>
                <a:spcPts val="0"/>
              </a:spcAft>
              <a:buClrTx/>
              <a:buSzTx/>
              <a:buFontTx/>
              <a:buNone/>
              <a:tabLst/>
              <a:defRPr/>
            </a:pPr>
            <a:r>
              <a:rPr kumimoji="0" lang="en-US" sz="1050" b="0" i="0" u="none" strike="noStrike" kern="0" cap="none" spc="0" normalizeH="0" baseline="0" noProof="0" dirty="0">
                <a:ln>
                  <a:noFill/>
                </a:ln>
                <a:solidFill>
                  <a:srgbClr val="629A38">
                    <a:lumMod val="60000"/>
                    <a:lumOff val="40000"/>
                  </a:srgbClr>
                </a:solidFill>
                <a:effectLst/>
                <a:uLnTx/>
                <a:uFillTx/>
                <a:latin typeface="Arial" pitchFamily="34" charset="0"/>
                <a:ea typeface="+mn-ea"/>
                <a:cs typeface="Arial" pitchFamily="34" charset="0"/>
              </a:rPr>
              <a:t>Fuels, carbohydrates</a:t>
            </a:r>
          </a:p>
        </p:txBody>
      </p:sp>
      <p:sp>
        <p:nvSpPr>
          <p:cNvPr id="51" name="Oval 50"/>
          <p:cNvSpPr/>
          <p:nvPr/>
        </p:nvSpPr>
        <p:spPr>
          <a:xfrm>
            <a:off x="4831152" y="2515619"/>
            <a:ext cx="559486" cy="559486"/>
          </a:xfrm>
          <a:prstGeom prst="ellipse">
            <a:avLst/>
          </a:prstGeom>
          <a:solidFill>
            <a:sysClr val="window" lastClr="FFFFFF"/>
          </a:solidFill>
          <a:ln w="25400" cap="flat" cmpd="sng" algn="ctr">
            <a:solidFill>
              <a:srgbClr val="1F497D">
                <a:lumMod val="40000"/>
                <a:lumOff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52" name="Picture 51"/>
          <p:cNvPicPr>
            <a:picLocks noChangeAspect="1"/>
          </p:cNvPicPr>
          <p:nvPr/>
        </p:nvPicPr>
        <p:blipFill rotWithShape="1">
          <a:blip r:embed="rId6" cstate="print">
            <a:extLst>
              <a:ext uri="{28A0092B-C50C-407E-A947-70E740481C1C}">
                <a14:useLocalDpi xmlns:a14="http://schemas.microsoft.com/office/drawing/2010/main" val="0"/>
              </a:ext>
            </a:extLst>
          </a:blip>
          <a:srcRect l="10943" t="7451" r="12055" b="15547"/>
          <a:stretch/>
        </p:blipFill>
        <p:spPr>
          <a:xfrm>
            <a:off x="4935493" y="2625780"/>
            <a:ext cx="364083" cy="364084"/>
          </a:xfrm>
          <a:prstGeom prst="rect">
            <a:avLst/>
          </a:prstGeom>
        </p:spPr>
      </p:pic>
      <p:sp>
        <p:nvSpPr>
          <p:cNvPr id="53" name="Oval 52"/>
          <p:cNvSpPr/>
          <p:nvPr/>
        </p:nvSpPr>
        <p:spPr>
          <a:xfrm>
            <a:off x="4825282" y="5228370"/>
            <a:ext cx="559486" cy="559486"/>
          </a:xfrm>
          <a:prstGeom prst="ellipse">
            <a:avLst/>
          </a:prstGeom>
          <a:solidFill>
            <a:sysClr val="window" lastClr="FFFFFF"/>
          </a:solidFill>
          <a:ln w="25400" cap="flat" cmpd="sng" algn="ctr">
            <a:solidFill>
              <a:srgbClr val="629A38">
                <a:lumMod val="40000"/>
                <a:lumOff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0243" y="5381847"/>
            <a:ext cx="321749" cy="258305"/>
          </a:xfrm>
          <a:prstGeom prst="rect">
            <a:avLst/>
          </a:prstGeom>
        </p:spPr>
      </p:pic>
      <p:sp>
        <p:nvSpPr>
          <p:cNvPr id="55" name="Oval 54"/>
          <p:cNvSpPr/>
          <p:nvPr/>
        </p:nvSpPr>
        <p:spPr>
          <a:xfrm>
            <a:off x="4837606" y="3871994"/>
            <a:ext cx="559486" cy="559486"/>
          </a:xfrm>
          <a:prstGeom prst="ellipse">
            <a:avLst/>
          </a:prstGeom>
          <a:solidFill>
            <a:sysClr val="window" lastClr="FFFFFF"/>
          </a:solidFill>
          <a:ln w="25400" cap="flat" cmpd="sng" algn="ctr">
            <a:solidFill>
              <a:srgbClr val="E41F3A">
                <a:lumMod val="40000"/>
                <a:lumOff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97582" y="3981564"/>
            <a:ext cx="230743" cy="361353"/>
          </a:xfrm>
          <a:prstGeom prst="rect">
            <a:avLst/>
          </a:prstGeom>
        </p:spPr>
      </p:pic>
      <p:sp>
        <p:nvSpPr>
          <p:cNvPr id="57" name="Hexagon 56"/>
          <p:cNvSpPr/>
          <p:nvPr/>
        </p:nvSpPr>
        <p:spPr>
          <a:xfrm>
            <a:off x="3142139" y="3692528"/>
            <a:ext cx="1093470" cy="967129"/>
          </a:xfrm>
          <a:prstGeom prst="hexagon">
            <a:avLst/>
          </a:prstGeom>
          <a:solidFill>
            <a:sysClr val="window" lastClr="FFFFFF"/>
          </a:solidFill>
          <a:ln w="12700" cap="flat" cmpd="sng" algn="ctr">
            <a:solidFill>
              <a:sysClr val="windowText" lastClr="000000"/>
            </a:solidFill>
            <a:prstDash val="sysDash"/>
          </a:ln>
          <a:effectLst/>
        </p:spPr>
        <p:txBody>
          <a:bodyPr spcFirstLastPara="0" vert="horz" wrap="none" lIns="0" tIns="168303" rIns="0" bIns="168303" numCol="1" spcCol="1270" anchor="ctr" anchorCtr="0">
            <a:noAutofit/>
          </a:bodyPr>
          <a:lstStyle/>
          <a:p>
            <a:pPr marL="0" marR="0" lvl="0" indent="0" algn="ctr" defTabSz="933450" eaLnBrk="1" fontAlgn="auto" latinLnBrk="0" hangingPunct="1">
              <a:lnSpc>
                <a:spcPct val="90000"/>
              </a:lnSpc>
              <a:spcBef>
                <a:spcPts val="0"/>
              </a:spcBef>
              <a:spcAft>
                <a:spcPct val="3500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latin typeface="Calibri"/>
                <a:ea typeface="+mn-ea"/>
                <a:cs typeface="+mn-cs"/>
              </a:rPr>
              <a:t>Bio/chemical </a:t>
            </a:r>
            <a:r>
              <a:rPr kumimoji="0" lang="en-US" sz="105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05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1050" b="0" i="0" u="none" strike="noStrike" kern="0" cap="none" spc="0" normalizeH="0" baseline="0" noProof="0" dirty="0" smtClean="0">
                <a:ln>
                  <a:noFill/>
                </a:ln>
                <a:solidFill>
                  <a:sysClr val="windowText" lastClr="000000"/>
                </a:solidFill>
                <a:effectLst/>
                <a:uLnTx/>
                <a:uFillTx/>
                <a:latin typeface="Calibri"/>
                <a:ea typeface="+mn-ea"/>
                <a:cs typeface="+mn-cs"/>
              </a:rPr>
              <a:t>transformation</a:t>
            </a:r>
            <a:endParaRPr kumimoji="0" lang="en-US" sz="105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8" name="Straight Arrow Connector 57"/>
          <p:cNvCxnSpPr>
            <a:endCxn id="51" idx="2"/>
          </p:cNvCxnSpPr>
          <p:nvPr/>
        </p:nvCxnSpPr>
        <p:spPr>
          <a:xfrm flipV="1">
            <a:off x="4132105" y="2795362"/>
            <a:ext cx="699047" cy="1106460"/>
          </a:xfrm>
          <a:prstGeom prst="straightConnector1">
            <a:avLst/>
          </a:prstGeom>
          <a:noFill/>
          <a:ln w="28575" cap="rnd" cmpd="sng" algn="ctr">
            <a:solidFill>
              <a:srgbClr val="548DD4"/>
            </a:solidFill>
            <a:prstDash val="sysDot"/>
            <a:tailEnd type="arrow"/>
          </a:ln>
          <a:effectLst/>
        </p:spPr>
      </p:cxnSp>
      <p:cxnSp>
        <p:nvCxnSpPr>
          <p:cNvPr id="59" name="Straight Arrow Connector 58"/>
          <p:cNvCxnSpPr>
            <a:endCxn id="53" idx="2"/>
          </p:cNvCxnSpPr>
          <p:nvPr/>
        </p:nvCxnSpPr>
        <p:spPr>
          <a:xfrm>
            <a:off x="4124485" y="4450905"/>
            <a:ext cx="700797" cy="1057208"/>
          </a:xfrm>
          <a:prstGeom prst="straightConnector1">
            <a:avLst/>
          </a:prstGeom>
          <a:noFill/>
          <a:ln w="28575" cap="rnd" cmpd="sng" algn="ctr">
            <a:solidFill>
              <a:srgbClr val="629A38"/>
            </a:solidFill>
            <a:prstDash val="sysDot"/>
            <a:tailEnd type="arrow"/>
          </a:ln>
          <a:effectLst/>
        </p:spPr>
      </p:cxnSp>
      <p:cxnSp>
        <p:nvCxnSpPr>
          <p:cNvPr id="60" name="Straight Arrow Connector 59"/>
          <p:cNvCxnSpPr>
            <a:stCxn id="57" idx="0"/>
          </p:cNvCxnSpPr>
          <p:nvPr/>
        </p:nvCxnSpPr>
        <p:spPr>
          <a:xfrm>
            <a:off x="4235609" y="4176093"/>
            <a:ext cx="597025" cy="2309"/>
          </a:xfrm>
          <a:prstGeom prst="straightConnector1">
            <a:avLst/>
          </a:prstGeom>
          <a:noFill/>
          <a:ln w="28575" cap="rnd" cmpd="sng" algn="ctr">
            <a:solidFill>
              <a:srgbClr val="E41F3A"/>
            </a:solidFill>
            <a:prstDash val="sysDot"/>
            <a:tailEnd type="arrow"/>
          </a:ln>
          <a:effectLst/>
        </p:spPr>
      </p:cxnSp>
      <p:sp>
        <p:nvSpPr>
          <p:cNvPr id="61" name="Freeform 60"/>
          <p:cNvSpPr/>
          <p:nvPr/>
        </p:nvSpPr>
        <p:spPr>
          <a:xfrm>
            <a:off x="403071" y="4475680"/>
            <a:ext cx="897737" cy="306458"/>
          </a:xfrm>
          <a:custGeom>
            <a:avLst/>
            <a:gdLst>
              <a:gd name="connsiteX0" fmla="*/ 0 w 846566"/>
              <a:gd name="connsiteY0" fmla="*/ 0 h 245670"/>
              <a:gd name="connsiteX1" fmla="*/ 846566 w 846566"/>
              <a:gd name="connsiteY1" fmla="*/ 0 h 245670"/>
              <a:gd name="connsiteX2" fmla="*/ 846566 w 846566"/>
              <a:gd name="connsiteY2" fmla="*/ 245670 h 245670"/>
              <a:gd name="connsiteX3" fmla="*/ 0 w 846566"/>
              <a:gd name="connsiteY3" fmla="*/ 245670 h 245670"/>
              <a:gd name="connsiteX4" fmla="*/ 0 w 846566"/>
              <a:gd name="connsiteY4" fmla="*/ 0 h 24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66" h="245670">
                <a:moveTo>
                  <a:pt x="0" y="0"/>
                </a:moveTo>
                <a:lnTo>
                  <a:pt x="846566" y="0"/>
                </a:lnTo>
                <a:lnTo>
                  <a:pt x="846566" y="245670"/>
                </a:lnTo>
                <a:lnTo>
                  <a:pt x="0" y="245670"/>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algn="ctr" defTabSz="75565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Biomass</a:t>
            </a:r>
            <a:endParaRPr kumimoji="0" lang="en-US" sz="11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2" name="Freeform 6"/>
          <p:cNvSpPr>
            <a:spLocks/>
          </p:cNvSpPr>
          <p:nvPr/>
        </p:nvSpPr>
        <p:spPr bwMode="auto">
          <a:xfrm>
            <a:off x="400057" y="3669521"/>
            <a:ext cx="943768" cy="336124"/>
          </a:xfrm>
          <a:custGeom>
            <a:avLst/>
            <a:gdLst>
              <a:gd name="T0" fmla="*/ 0 w 488"/>
              <a:gd name="T1" fmla="*/ 128 h 128"/>
              <a:gd name="T2" fmla="*/ 488 w 488"/>
              <a:gd name="T3" fmla="*/ 128 h 128"/>
            </a:gdLst>
            <a:ahLst/>
            <a:cxnLst>
              <a:cxn ang="0">
                <a:pos x="T0" y="T1"/>
              </a:cxn>
              <a:cxn ang="0">
                <a:pos x="T2" y="T3"/>
              </a:cxn>
            </a:cxnLst>
            <a:rect l="0" t="0" r="r" b="b"/>
            <a:pathLst>
              <a:path w="488" h="128">
                <a:moveTo>
                  <a:pt x="0" y="128"/>
                </a:moveTo>
                <a:cubicBezTo>
                  <a:pt x="0" y="128"/>
                  <a:pt x="218" y="0"/>
                  <a:pt x="488" y="128"/>
                </a:cubicBezTo>
              </a:path>
            </a:pathLst>
          </a:custGeom>
          <a:noFill/>
          <a:ln w="28575" cap="rnd" cmpd="sng" algn="ctr">
            <a:solidFill>
              <a:sysClr val="windowText" lastClr="000000"/>
            </a:solidFill>
            <a:prstDash val="sysDot"/>
            <a:tailEnd type="arrow"/>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Freeform 6"/>
          <p:cNvSpPr>
            <a:spLocks/>
          </p:cNvSpPr>
          <p:nvPr/>
        </p:nvSpPr>
        <p:spPr bwMode="auto">
          <a:xfrm flipV="1">
            <a:off x="400057" y="4336271"/>
            <a:ext cx="943768" cy="336124"/>
          </a:xfrm>
          <a:custGeom>
            <a:avLst/>
            <a:gdLst>
              <a:gd name="T0" fmla="*/ 0 w 488"/>
              <a:gd name="T1" fmla="*/ 128 h 128"/>
              <a:gd name="T2" fmla="*/ 488 w 488"/>
              <a:gd name="T3" fmla="*/ 128 h 128"/>
            </a:gdLst>
            <a:ahLst/>
            <a:cxnLst>
              <a:cxn ang="0">
                <a:pos x="T0" y="T1"/>
              </a:cxn>
              <a:cxn ang="0">
                <a:pos x="T2" y="T3"/>
              </a:cxn>
            </a:cxnLst>
            <a:rect l="0" t="0" r="r" b="b"/>
            <a:pathLst>
              <a:path w="488" h="128">
                <a:moveTo>
                  <a:pt x="0" y="128"/>
                </a:moveTo>
                <a:cubicBezTo>
                  <a:pt x="0" y="128"/>
                  <a:pt x="218" y="0"/>
                  <a:pt x="488" y="128"/>
                </a:cubicBezTo>
              </a:path>
            </a:pathLst>
          </a:custGeom>
          <a:noFill/>
          <a:ln w="28575" cap="rnd" cmpd="sng" algn="ctr">
            <a:solidFill>
              <a:sysClr val="windowText" lastClr="000000"/>
            </a:solidFill>
            <a:prstDash val="sysDot"/>
            <a:tailEnd type="arrow"/>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64" name="Straight Arrow Connector 63"/>
          <p:cNvCxnSpPr/>
          <p:nvPr/>
        </p:nvCxnSpPr>
        <p:spPr>
          <a:xfrm>
            <a:off x="2381254" y="4162488"/>
            <a:ext cx="751682" cy="6668"/>
          </a:xfrm>
          <a:prstGeom prst="straightConnector1">
            <a:avLst/>
          </a:prstGeom>
          <a:noFill/>
          <a:ln w="28575" cap="rnd" cmpd="sng" algn="ctr">
            <a:solidFill>
              <a:sysClr val="windowText" lastClr="000000"/>
            </a:solidFill>
            <a:prstDash val="sysDot"/>
            <a:tailEnd type="arrow"/>
          </a:ln>
          <a:effectLst/>
        </p:spPr>
      </p:cxnSp>
      <p:sp>
        <p:nvSpPr>
          <p:cNvPr id="65" name="Freeform 64"/>
          <p:cNvSpPr/>
          <p:nvPr/>
        </p:nvSpPr>
        <p:spPr>
          <a:xfrm>
            <a:off x="2456264" y="3878552"/>
            <a:ext cx="566335" cy="234724"/>
          </a:xfrm>
          <a:custGeom>
            <a:avLst/>
            <a:gdLst>
              <a:gd name="connsiteX0" fmla="*/ 0 w 846566"/>
              <a:gd name="connsiteY0" fmla="*/ 0 h 245670"/>
              <a:gd name="connsiteX1" fmla="*/ 846566 w 846566"/>
              <a:gd name="connsiteY1" fmla="*/ 0 h 245670"/>
              <a:gd name="connsiteX2" fmla="*/ 846566 w 846566"/>
              <a:gd name="connsiteY2" fmla="*/ 245670 h 245670"/>
              <a:gd name="connsiteX3" fmla="*/ 0 w 846566"/>
              <a:gd name="connsiteY3" fmla="*/ 245670 h 245670"/>
              <a:gd name="connsiteX4" fmla="*/ 0 w 846566"/>
              <a:gd name="connsiteY4" fmla="*/ 0 h 24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66" h="245670">
                <a:moveTo>
                  <a:pt x="0" y="0"/>
                </a:moveTo>
                <a:lnTo>
                  <a:pt x="846566" y="0"/>
                </a:lnTo>
                <a:lnTo>
                  <a:pt x="846566" y="245670"/>
                </a:lnTo>
                <a:lnTo>
                  <a:pt x="0" y="245670"/>
                </a:lnTo>
                <a:lnTo>
                  <a:pt x="0" y="0"/>
                </a:lnTo>
                <a:close/>
              </a:path>
            </a:pathLst>
          </a:custGeom>
          <a:solidFill>
            <a:sysClr val="window" lastClr="FFFFFF"/>
          </a:solidFill>
          <a:ln>
            <a:noFill/>
          </a:ln>
          <a:effectLst/>
        </p:spPr>
        <p:txBody>
          <a:bodyPr spcFirstLastPara="0" vert="horz" wrap="square" lIns="0" tIns="0" rIns="0" bIns="0" numCol="1" spcCol="1270" anchor="ctr" anchorCtr="0">
            <a:noAutofit/>
          </a:bodyPr>
          <a:lstStyle/>
          <a:p>
            <a:pPr marL="0" marR="0" lvl="0" indent="0" algn="ctr" defTabSz="75565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Sugars</a:t>
            </a:r>
            <a:endParaRPr kumimoji="0" lang="en-US" sz="1100" b="1"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66" name="Hexagon 65"/>
          <p:cNvSpPr/>
          <p:nvPr/>
        </p:nvSpPr>
        <p:spPr>
          <a:xfrm>
            <a:off x="1273340" y="3691623"/>
            <a:ext cx="1097280" cy="967129"/>
          </a:xfrm>
          <a:prstGeom prst="hexagon">
            <a:avLst/>
          </a:prstGeom>
          <a:solidFill>
            <a:sysClr val="window" lastClr="FFFFFF"/>
          </a:solidFill>
          <a:ln w="12700" cap="flat" cmpd="sng" algn="ctr">
            <a:solidFill>
              <a:sysClr val="windowText" lastClr="000000"/>
            </a:solidFill>
            <a:prstDash val="sysDash"/>
          </a:ln>
          <a:effectLst/>
        </p:spPr>
        <p:txBody>
          <a:bodyPr spcFirstLastPara="0" vert="horz" wrap="none" lIns="0" tIns="168303" rIns="0" bIns="168303" numCol="1" spcCol="1270" anchor="ctr" anchorCtr="0">
            <a:noAutofit/>
          </a:bodyPr>
          <a:lstStyle/>
          <a:p>
            <a:pPr marL="0" marR="0" lvl="0" indent="0" algn="ctr" defTabSz="933450" eaLnBrk="1" fontAlgn="auto" latinLnBrk="0" hangingPunct="1">
              <a:lnSpc>
                <a:spcPct val="90000"/>
              </a:lnSpc>
              <a:spcBef>
                <a:spcPts val="0"/>
              </a:spcBef>
              <a:spcAft>
                <a:spcPct val="3500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latin typeface="Calibri"/>
                <a:ea typeface="+mn-ea"/>
                <a:cs typeface="+mn-cs"/>
              </a:rPr>
              <a:t>Bio/chemical </a:t>
            </a:r>
            <a:br>
              <a:rPr kumimoji="0" lang="en-US" sz="1050" b="0" i="0" u="none" strike="noStrike" kern="0" cap="none" spc="0" normalizeH="0" baseline="0" noProof="0" dirty="0">
                <a:ln>
                  <a:noFill/>
                </a:ln>
                <a:solidFill>
                  <a:sysClr val="windowText" lastClr="000000"/>
                </a:solidFill>
                <a:effectLst/>
                <a:uLnTx/>
                <a:uFillTx/>
                <a:latin typeface="Calibri"/>
                <a:ea typeface="+mn-ea"/>
                <a:cs typeface="+mn-cs"/>
              </a:rPr>
            </a:br>
            <a:r>
              <a:rPr kumimoji="0" lang="en-US" sz="1050" b="0" i="0" u="none" strike="noStrike" kern="0" cap="none" spc="0" normalizeH="0" baseline="0" noProof="0" dirty="0">
                <a:ln>
                  <a:noFill/>
                </a:ln>
                <a:solidFill>
                  <a:sysClr val="windowText" lastClr="000000"/>
                </a:solidFill>
                <a:effectLst/>
                <a:uLnTx/>
                <a:uFillTx/>
                <a:latin typeface="Calibri"/>
                <a:ea typeface="+mn-ea"/>
                <a:cs typeface="+mn-cs"/>
              </a:rPr>
              <a:t>transformation</a:t>
            </a:r>
          </a:p>
        </p:txBody>
      </p:sp>
      <p:sp>
        <p:nvSpPr>
          <p:cNvPr id="67" name="TextBox 66"/>
          <p:cNvSpPr txBox="1"/>
          <p:nvPr/>
        </p:nvSpPr>
        <p:spPr>
          <a:xfrm>
            <a:off x="465963" y="2828126"/>
            <a:ext cx="3657981" cy="369332"/>
          </a:xfrm>
          <a:prstGeom prst="rect">
            <a:avLst/>
          </a:prstGeom>
          <a:noFill/>
          <a:ln w="28575">
            <a:noFill/>
          </a:ln>
        </p:spPr>
        <p:txBody>
          <a:bodyPr vert="horz" wrap="square" lIns="0" tIns="45720" rIns="0" bIns="45720" numCol="1" anchor="t" anchorCtr="0" compatLnSpc="1">
            <a:prstTxWarp prst="textNoShape">
              <a:avLst/>
            </a:prstTxWarp>
            <a:spAutoFit/>
          </a:bodyPr>
          <a:lstStyle/>
          <a:p>
            <a:pPr lvl="0" algn="ctr" fontAlgn="base">
              <a:spcBef>
                <a:spcPct val="0"/>
              </a:spcBef>
              <a:spcAft>
                <a:spcPct val="0"/>
              </a:spcAft>
            </a:pPr>
            <a:r>
              <a:rPr lang="en-US" b="1" dirty="0">
                <a:latin typeface="Arial" pitchFamily="34" charset="0"/>
              </a:rPr>
              <a:t>Our Competitive Advantage</a:t>
            </a:r>
          </a:p>
        </p:txBody>
      </p:sp>
      <p:sp>
        <p:nvSpPr>
          <p:cNvPr id="68" name="Rounded Rectangle 67"/>
          <p:cNvSpPr/>
          <p:nvPr/>
        </p:nvSpPr>
        <p:spPr>
          <a:xfrm>
            <a:off x="310896" y="1676400"/>
            <a:ext cx="1746504" cy="356616"/>
          </a:xfrm>
          <a:prstGeom prst="roundRect">
            <a:avLst/>
          </a:prstGeom>
          <a:solidFill>
            <a:srgbClr val="1F497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ysClr val="window" lastClr="FFFFFF"/>
                </a:solidFill>
                <a:effectLst/>
                <a:uLnTx/>
                <a:uFillTx/>
                <a:latin typeface="Calibri"/>
                <a:ea typeface="+mn-ea"/>
                <a:cs typeface="+mn-cs"/>
              </a:rPr>
              <a:t>Carbon Sources</a:t>
            </a:r>
            <a:endParaRPr kumimoji="0" lang="en-US" sz="14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9" name="Rounded Rectangle 68"/>
          <p:cNvSpPr/>
          <p:nvPr/>
        </p:nvSpPr>
        <p:spPr>
          <a:xfrm>
            <a:off x="2450592" y="1676400"/>
            <a:ext cx="1746504" cy="356616"/>
          </a:xfrm>
          <a:prstGeom prst="roundRect">
            <a:avLst/>
          </a:prstGeom>
          <a:solidFill>
            <a:srgbClr val="1F497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ysClr val="window" lastClr="FFFFFF"/>
                </a:solidFill>
                <a:effectLst/>
                <a:uLnTx/>
                <a:uFillTx/>
                <a:latin typeface="Calibri"/>
                <a:ea typeface="+mn-ea"/>
                <a:cs typeface="+mn-cs"/>
              </a:rPr>
              <a:t>Conversion</a:t>
            </a:r>
            <a:endParaRPr kumimoji="0" lang="en-US" sz="1400" b="1"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70" name="Straight Arrow Connector 69"/>
          <p:cNvCxnSpPr>
            <a:stCxn id="68" idx="3"/>
            <a:endCxn id="69" idx="1"/>
          </p:cNvCxnSpPr>
          <p:nvPr/>
        </p:nvCxnSpPr>
        <p:spPr>
          <a:xfrm>
            <a:off x="2057400" y="1854708"/>
            <a:ext cx="393192" cy="0"/>
          </a:xfrm>
          <a:prstGeom prst="straightConnector1">
            <a:avLst/>
          </a:prstGeom>
          <a:noFill/>
          <a:ln w="28575" cap="rnd" cmpd="sng" algn="ctr">
            <a:solidFill>
              <a:srgbClr val="7F7F7F"/>
            </a:solidFill>
            <a:prstDash val="sysDot"/>
            <a:tailEnd type="arrow"/>
          </a:ln>
          <a:effectLst/>
        </p:spPr>
      </p:cxnSp>
      <p:cxnSp>
        <p:nvCxnSpPr>
          <p:cNvPr id="71" name="Straight Arrow Connector 70"/>
          <p:cNvCxnSpPr>
            <a:stCxn id="69" idx="3"/>
            <a:endCxn id="39" idx="1"/>
          </p:cNvCxnSpPr>
          <p:nvPr/>
        </p:nvCxnSpPr>
        <p:spPr>
          <a:xfrm>
            <a:off x="4197096" y="1854708"/>
            <a:ext cx="1005840" cy="0"/>
          </a:xfrm>
          <a:prstGeom prst="straightConnector1">
            <a:avLst/>
          </a:prstGeom>
          <a:noFill/>
          <a:ln w="28575" cap="rnd" cmpd="sng" algn="ctr">
            <a:solidFill>
              <a:srgbClr val="7F7F7F"/>
            </a:solidFill>
            <a:prstDash val="sysDot"/>
            <a:tailEnd type="arrow"/>
          </a:ln>
          <a:effectLst/>
        </p:spPr>
      </p:cxnSp>
      <p:sp>
        <p:nvSpPr>
          <p:cNvPr id="72" name="Freeform 71"/>
          <p:cNvSpPr/>
          <p:nvPr/>
        </p:nvSpPr>
        <p:spPr>
          <a:xfrm>
            <a:off x="453871" y="3548580"/>
            <a:ext cx="897737" cy="306458"/>
          </a:xfrm>
          <a:custGeom>
            <a:avLst/>
            <a:gdLst>
              <a:gd name="connsiteX0" fmla="*/ 0 w 846566"/>
              <a:gd name="connsiteY0" fmla="*/ 0 h 245670"/>
              <a:gd name="connsiteX1" fmla="*/ 846566 w 846566"/>
              <a:gd name="connsiteY1" fmla="*/ 0 h 245670"/>
              <a:gd name="connsiteX2" fmla="*/ 846566 w 846566"/>
              <a:gd name="connsiteY2" fmla="*/ 245670 h 245670"/>
              <a:gd name="connsiteX3" fmla="*/ 0 w 846566"/>
              <a:gd name="connsiteY3" fmla="*/ 245670 h 245670"/>
              <a:gd name="connsiteX4" fmla="*/ 0 w 846566"/>
              <a:gd name="connsiteY4" fmla="*/ 0 h 24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566" h="245670">
                <a:moveTo>
                  <a:pt x="0" y="0"/>
                </a:moveTo>
                <a:lnTo>
                  <a:pt x="846566" y="0"/>
                </a:lnTo>
                <a:lnTo>
                  <a:pt x="846566" y="245670"/>
                </a:lnTo>
                <a:lnTo>
                  <a:pt x="0" y="245670"/>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algn="ctr" defTabSz="75565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latin typeface="Calibri"/>
                <a:ea typeface="+mn-ea"/>
                <a:cs typeface="+mn-cs"/>
              </a:rPr>
              <a:t>Starch</a:t>
            </a:r>
            <a:r>
              <a:rPr kumimoji="0" lang="en-US" sz="1100" b="1" i="0" u="none" strike="noStrike" kern="0" cap="none" spc="0" normalizeH="0" baseline="0" noProof="0" dirty="0" smtClean="0">
                <a:ln>
                  <a:noFill/>
                </a:ln>
                <a:solidFill>
                  <a:sysClr val="windowText" lastClr="000000"/>
                </a:solidFill>
                <a:effectLst/>
                <a:uLnTx/>
                <a:uFillTx/>
                <a:latin typeface="Calibri"/>
                <a:ea typeface="+mn-ea"/>
                <a:cs typeface="+mn-cs"/>
              </a:rPr>
              <a:t> </a:t>
            </a:r>
            <a:endParaRPr kumimoji="0" lang="en-US" sz="1100" b="1"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0254995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3" name="Rectangle 13"/>
          <p:cNvSpPr>
            <a:spLocks noGrp="1" noChangeArrowheads="1"/>
          </p:cNvSpPr>
          <p:nvPr>
            <p:ph type="ctrTitle"/>
          </p:nvPr>
        </p:nvSpPr>
        <p:spPr/>
        <p:txBody>
          <a:bodyPr/>
          <a:lstStyle/>
          <a:p>
            <a:r>
              <a:rPr lang="en-US"/>
              <a:t>Bakery Enzymes</a:t>
            </a:r>
          </a:p>
        </p:txBody>
      </p:sp>
      <p:pic>
        <p:nvPicPr>
          <p:cNvPr id="4" name="DTBGRD7607236" descr="Bager ælter dej2"/>
          <p:cNvPicPr>
            <a:picLocks noChangeAspect="1" noChangeArrowheads="1"/>
          </p:cNvPicPr>
          <p:nvPr/>
        </p:nvPicPr>
        <p:blipFill>
          <a:blip r:embed="rId3"/>
          <a:srcRect r="15421" b="-45808"/>
          <a:stretch>
            <a:fillRect/>
          </a:stretch>
        </p:blipFill>
        <p:spPr bwMode="auto">
          <a:xfrm>
            <a:off x="6364179" y="2476870"/>
            <a:ext cx="2628900" cy="564356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p:cNvSpPr>
            <a:spLocks noGrp="1"/>
          </p:cNvSpPr>
          <p:nvPr>
            <p:ph type="sldNum" sz="quarter" idx="10"/>
          </p:nvPr>
        </p:nvSpPr>
        <p:spPr/>
        <p:txBody>
          <a:bodyPr/>
          <a:lstStyle/>
          <a:p>
            <a:fld id="{79E9992E-5CAA-4438-A322-7DB4F444DF06}" type="slidenum">
              <a:rPr lang="en-US"/>
              <a:pPr/>
              <a:t>8</a:t>
            </a:fld>
            <a:endParaRPr lang="en-US"/>
          </a:p>
        </p:txBody>
      </p:sp>
      <p:sp>
        <p:nvSpPr>
          <p:cNvPr id="312322" name="Rectangle 2"/>
          <p:cNvSpPr>
            <a:spLocks noChangeArrowheads="1"/>
          </p:cNvSpPr>
          <p:nvPr/>
        </p:nvSpPr>
        <p:spPr bwMode="auto">
          <a:xfrm>
            <a:off x="457200" y="90668"/>
            <a:ext cx="5754688" cy="650875"/>
          </a:xfrm>
          <a:prstGeom prst="rect">
            <a:avLst/>
          </a:prstGeom>
          <a:noFill/>
          <a:ln w="9525">
            <a:noFill/>
            <a:miter lim="800000"/>
            <a:headEnd/>
            <a:tailEnd/>
          </a:ln>
          <a:effectLst/>
        </p:spPr>
        <p:txBody>
          <a:bodyPr/>
          <a:lstStyle/>
          <a:p>
            <a:r>
              <a:rPr lang="da-DK" sz="2000" dirty="0">
                <a:solidFill>
                  <a:schemeClr val="bg1"/>
                </a:solidFill>
                <a:cs typeface="Arial" charset="0"/>
              </a:rPr>
              <a:t>Amylases / Starch Acting Enzymes</a:t>
            </a:r>
          </a:p>
        </p:txBody>
      </p:sp>
      <p:graphicFrame>
        <p:nvGraphicFramePr>
          <p:cNvPr id="312323" name="Object 3"/>
          <p:cNvGraphicFramePr>
            <a:graphicFrameLocks/>
          </p:cNvGraphicFramePr>
          <p:nvPr/>
        </p:nvGraphicFramePr>
        <p:xfrm>
          <a:off x="1114425" y="1557338"/>
          <a:ext cx="7040563" cy="5105400"/>
        </p:xfrm>
        <a:graphic>
          <a:graphicData uri="http://schemas.openxmlformats.org/presentationml/2006/ole">
            <mc:AlternateContent xmlns:mc="http://schemas.openxmlformats.org/markup-compatibility/2006">
              <mc:Choice xmlns:v="urn:schemas-microsoft-com:vml" Requires="v">
                <p:oleObj spid="_x0000_s43012" name="Artwork" r:id="rId3" imgW="7039958" imgH="5106113" progId="">
                  <p:embed/>
                </p:oleObj>
              </mc:Choice>
              <mc:Fallback>
                <p:oleObj name="Artwork" r:id="rId3" imgW="7039958" imgH="5106113" progId="">
                  <p:embed/>
                  <p:pic>
                    <p:nvPicPr>
                      <p:cNvPr id="0" name="Picture 2"/>
                      <p:cNvPicPr>
                        <a:picLocks noChangeArrowheads="1"/>
                      </p:cNvPicPr>
                      <p:nvPr/>
                    </p:nvPicPr>
                    <p:blipFill>
                      <a:blip r:embed="rId4">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1114425" y="1557338"/>
                        <a:ext cx="704056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12324" name="Rectangle 4"/>
          <p:cNvSpPr>
            <a:spLocks noChangeArrowheads="1"/>
          </p:cNvSpPr>
          <p:nvPr/>
        </p:nvSpPr>
        <p:spPr bwMode="auto">
          <a:xfrm>
            <a:off x="1624013" y="1987550"/>
            <a:ext cx="1365250" cy="366713"/>
          </a:xfrm>
          <a:prstGeom prst="rect">
            <a:avLst/>
          </a:prstGeom>
          <a:noFill/>
          <a:ln w="9525">
            <a:noFill/>
            <a:miter lim="800000"/>
            <a:headEnd/>
            <a:tailEnd/>
          </a:ln>
          <a:effectLst/>
        </p:spPr>
        <p:txBody>
          <a:bodyPr wrap="none" lIns="92075" tIns="46038" rIns="92075" bIns="46038">
            <a:spAutoFit/>
          </a:bodyPr>
          <a:lstStyle/>
          <a:p>
            <a:pPr defTabSz="762000" eaLnBrk="0" hangingPunct="0"/>
            <a:r>
              <a:rPr lang="en-GB"/>
              <a:t>Pullulanase</a:t>
            </a:r>
          </a:p>
        </p:txBody>
      </p:sp>
      <p:sp>
        <p:nvSpPr>
          <p:cNvPr id="312325" name="Rectangle 5"/>
          <p:cNvSpPr>
            <a:spLocks noChangeArrowheads="1"/>
          </p:cNvSpPr>
          <p:nvPr/>
        </p:nvSpPr>
        <p:spPr bwMode="auto">
          <a:xfrm>
            <a:off x="5346700" y="1879600"/>
            <a:ext cx="1236663" cy="366713"/>
          </a:xfrm>
          <a:prstGeom prst="rect">
            <a:avLst/>
          </a:prstGeom>
          <a:noFill/>
          <a:ln w="9525">
            <a:noFill/>
            <a:miter lim="800000"/>
            <a:headEnd/>
            <a:tailEnd/>
          </a:ln>
          <a:effectLst/>
        </p:spPr>
        <p:txBody>
          <a:bodyPr wrap="none" lIns="92075" tIns="46038" rIns="92075" bIns="46038">
            <a:spAutoFit/>
          </a:bodyPr>
          <a:lstStyle/>
          <a:p>
            <a:pPr defTabSz="762000" eaLnBrk="0" hangingPunct="0"/>
            <a:r>
              <a:rPr lang="en-GB">
                <a:latin typeface="Symbol" pitchFamily="18" charset="2"/>
              </a:rPr>
              <a:t>b</a:t>
            </a:r>
            <a:r>
              <a:rPr lang="en-GB"/>
              <a:t>-amylase</a:t>
            </a:r>
          </a:p>
        </p:txBody>
      </p:sp>
      <p:sp>
        <p:nvSpPr>
          <p:cNvPr id="312326" name="Rectangle 6"/>
          <p:cNvSpPr>
            <a:spLocks noChangeArrowheads="1"/>
          </p:cNvSpPr>
          <p:nvPr/>
        </p:nvSpPr>
        <p:spPr bwMode="auto">
          <a:xfrm>
            <a:off x="2736850" y="4416425"/>
            <a:ext cx="1255713" cy="366713"/>
          </a:xfrm>
          <a:prstGeom prst="rect">
            <a:avLst/>
          </a:prstGeom>
          <a:noFill/>
          <a:ln w="9525">
            <a:noFill/>
            <a:miter lim="800000"/>
            <a:headEnd/>
            <a:tailEnd/>
          </a:ln>
          <a:effectLst/>
        </p:spPr>
        <p:txBody>
          <a:bodyPr wrap="none" lIns="92075" tIns="46038" rIns="92075" bIns="46038">
            <a:spAutoFit/>
          </a:bodyPr>
          <a:lstStyle/>
          <a:p>
            <a:pPr defTabSz="762000" eaLnBrk="0" hangingPunct="0"/>
            <a:r>
              <a:rPr lang="en-GB">
                <a:latin typeface="Symbol" pitchFamily="18" charset="2"/>
              </a:rPr>
              <a:t>a</a:t>
            </a:r>
            <a:r>
              <a:rPr lang="en-GB"/>
              <a:t>-amylase</a:t>
            </a:r>
          </a:p>
        </p:txBody>
      </p:sp>
      <p:sp>
        <p:nvSpPr>
          <p:cNvPr id="312327" name="Rectangle 7"/>
          <p:cNvSpPr>
            <a:spLocks noChangeArrowheads="1"/>
          </p:cNvSpPr>
          <p:nvPr/>
        </p:nvSpPr>
        <p:spPr bwMode="auto">
          <a:xfrm>
            <a:off x="5464175" y="2751138"/>
            <a:ext cx="1255713" cy="366712"/>
          </a:xfrm>
          <a:prstGeom prst="rect">
            <a:avLst/>
          </a:prstGeom>
          <a:noFill/>
          <a:ln w="9525">
            <a:noFill/>
            <a:miter lim="800000"/>
            <a:headEnd/>
            <a:tailEnd/>
          </a:ln>
          <a:effectLst/>
        </p:spPr>
        <p:txBody>
          <a:bodyPr wrap="none" lIns="92075" tIns="46038" rIns="92075" bIns="46038">
            <a:spAutoFit/>
          </a:bodyPr>
          <a:lstStyle/>
          <a:p>
            <a:pPr defTabSz="762000" eaLnBrk="0" hangingPunct="0"/>
            <a:r>
              <a:rPr lang="en-GB">
                <a:latin typeface="Symbol" pitchFamily="18" charset="2"/>
              </a:rPr>
              <a:t>a</a:t>
            </a:r>
            <a:r>
              <a:rPr lang="en-GB"/>
              <a:t>-amylase</a:t>
            </a:r>
          </a:p>
        </p:txBody>
      </p:sp>
      <p:sp>
        <p:nvSpPr>
          <p:cNvPr id="312328" name="Rectangle 8"/>
          <p:cNvSpPr>
            <a:spLocks noChangeArrowheads="1"/>
          </p:cNvSpPr>
          <p:nvPr/>
        </p:nvSpPr>
        <p:spPr bwMode="auto">
          <a:xfrm>
            <a:off x="6105525" y="4554538"/>
            <a:ext cx="2025650" cy="366712"/>
          </a:xfrm>
          <a:prstGeom prst="rect">
            <a:avLst/>
          </a:prstGeom>
          <a:noFill/>
          <a:ln w="9525">
            <a:noFill/>
            <a:miter lim="800000"/>
            <a:headEnd/>
            <a:tailEnd/>
          </a:ln>
          <a:effectLst/>
        </p:spPr>
        <p:txBody>
          <a:bodyPr wrap="none" lIns="92075" tIns="46038" rIns="92075" bIns="46038">
            <a:spAutoFit/>
          </a:bodyPr>
          <a:lstStyle/>
          <a:p>
            <a:pPr defTabSz="762000" eaLnBrk="0" hangingPunct="0"/>
            <a:r>
              <a:rPr lang="en-GB"/>
              <a:t>Amyloglucosidase</a:t>
            </a:r>
          </a:p>
        </p:txBody>
      </p:sp>
      <p:sp>
        <p:nvSpPr>
          <p:cNvPr id="312329" name="Rectangle 9"/>
          <p:cNvSpPr>
            <a:spLocks noChangeArrowheads="1"/>
          </p:cNvSpPr>
          <p:nvPr/>
        </p:nvSpPr>
        <p:spPr bwMode="auto">
          <a:xfrm>
            <a:off x="2506663" y="5173663"/>
            <a:ext cx="1365250" cy="366712"/>
          </a:xfrm>
          <a:prstGeom prst="rect">
            <a:avLst/>
          </a:prstGeom>
          <a:noFill/>
          <a:ln w="9525">
            <a:noFill/>
            <a:miter lim="800000"/>
            <a:headEnd/>
            <a:tailEnd/>
          </a:ln>
          <a:effectLst/>
        </p:spPr>
        <p:txBody>
          <a:bodyPr wrap="none" lIns="92075" tIns="46038" rIns="92075" bIns="46038">
            <a:spAutoFit/>
          </a:bodyPr>
          <a:lstStyle/>
          <a:p>
            <a:pPr defTabSz="762000" eaLnBrk="0" hangingPunct="0"/>
            <a:r>
              <a:rPr lang="en-GB"/>
              <a:t>Pullulanase</a:t>
            </a:r>
          </a:p>
        </p:txBody>
      </p:sp>
      <p:sp>
        <p:nvSpPr>
          <p:cNvPr id="312330" name="Rectangle 10"/>
          <p:cNvSpPr>
            <a:spLocks noChangeArrowheads="1"/>
          </p:cNvSpPr>
          <p:nvPr/>
        </p:nvSpPr>
        <p:spPr bwMode="auto">
          <a:xfrm>
            <a:off x="1584325" y="6061075"/>
            <a:ext cx="2025650" cy="366713"/>
          </a:xfrm>
          <a:prstGeom prst="rect">
            <a:avLst/>
          </a:prstGeom>
          <a:noFill/>
          <a:ln w="9525">
            <a:noFill/>
            <a:miter lim="800000"/>
            <a:headEnd/>
            <a:tailEnd/>
          </a:ln>
          <a:effectLst/>
        </p:spPr>
        <p:txBody>
          <a:bodyPr wrap="none" lIns="92075" tIns="46038" rIns="92075" bIns="46038">
            <a:spAutoFit/>
          </a:bodyPr>
          <a:lstStyle/>
          <a:p>
            <a:pPr defTabSz="762000" eaLnBrk="0" hangingPunct="0"/>
            <a:r>
              <a:rPr lang="en-GB"/>
              <a:t>Amyloglucosidase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89A48CBC-83E7-452A-B825-B43E424C60D5}" type="slidenum">
              <a:rPr lang="en-US"/>
              <a:pPr/>
              <a:t>9</a:t>
            </a:fld>
            <a:endParaRPr lang="en-US"/>
          </a:p>
        </p:txBody>
      </p:sp>
      <p:sp>
        <p:nvSpPr>
          <p:cNvPr id="314370" name="Rectangle 2"/>
          <p:cNvSpPr>
            <a:spLocks noGrp="1" noChangeArrowheads="1"/>
          </p:cNvSpPr>
          <p:nvPr>
            <p:ph type="title"/>
          </p:nvPr>
        </p:nvSpPr>
        <p:spPr/>
        <p:txBody>
          <a:bodyPr/>
          <a:lstStyle/>
          <a:p>
            <a:r>
              <a:rPr lang="en-US"/>
              <a:t>Amylases as Anti-staling Agent</a:t>
            </a:r>
          </a:p>
        </p:txBody>
      </p:sp>
      <p:pic>
        <p:nvPicPr>
          <p:cNvPr id="314371" name="Picture 3" descr="Untitled-2"/>
          <p:cNvPicPr>
            <a:picLocks noChangeAspect="1" noChangeArrowheads="1"/>
          </p:cNvPicPr>
          <p:nvPr/>
        </p:nvPicPr>
        <p:blipFill>
          <a:blip r:embed="rId2"/>
          <a:srcRect t="25267" r="9663" b="7195"/>
          <a:stretch>
            <a:fillRect/>
          </a:stretch>
        </p:blipFill>
        <p:spPr bwMode="auto">
          <a:xfrm>
            <a:off x="396875" y="1785938"/>
            <a:ext cx="8521700" cy="450215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qWSVViK9IEOpgV.EgnMit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9cT9Yz3e_Ei2BEiqeArEy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5_ifGiefS0KFLw6HkuJ7o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NJEJBMM5f0i0Z5sI3dMZn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DcTDECLTt0.gCpZAdwM1Z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XU_a1g3llUG7Mvx9Vtxq1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vKeIM508e0inBECZ1vK4Y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cmWqhfXf0ufIudcDXDGk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dgtsg2HHiUmbMfVFFpZ7e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9KKu2YdKC0yEbOSOYTjIZ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_vJFycCiT0aEeI9MfGGRA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qWSVViK9IEOpgV.EgnMit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vfzEFtwR7Eu0au4..UB8b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Ho5zPHSQg0ig2nJfqsR5M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2FVE.MUFEaxfN4s6Pybd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FZAKKIP9YU.m4xIdRsU5V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g96TuHV_E0GtEe0hSO6v9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5ttllB3pREaRj6iSEshVv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7FM9m51vCUa95RVuXEh4Z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HzsTpWAig06RYtoWRc5un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hzcKCxq0EWmsLVN7q.Ee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hG94KywEPECAJWxOziDCj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qWSVViK9IEOpgV.EgnMit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OK6_a2KpFkqnnul9O_PHU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hHQtBps280eFFGyoGcSfJ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iIweb16NUkqLgB3K.d0eR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qWSVViK9IEOpgV.EgnMit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qWSVViK9IEOpgV.EgnMit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qWSVViK9IEOpgV.EgnMitA"/>
</p:tagLst>
</file>

<file path=ppt/tags/tag36.xml><?xml version="1.0" encoding="utf-8"?>
<p:tagLst xmlns:a="http://schemas.openxmlformats.org/drawingml/2006/main" xmlns:r="http://schemas.openxmlformats.org/officeDocument/2006/relationships" xmlns:p="http://schemas.openxmlformats.org/presentationml/2006/main">
  <p:tag name="PPTXSS_ORIGINAL" val="1099778,Picture 2,473,Slide218"/>
  <p:tag name="PPTXSS_SETTINGS" val="0,5,5,100,50,3,True,False"/>
  <p:tag name="PTXSS_ORIGID" val="1099873"/>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TkjDH8eEuoVzgYhAZPe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OFedGEP8SUWbwC.kNrqxK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xvAc.kn3O0SW9Xx_pg4ys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vBQOChl4Nkaa8kCOdCSSg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GSIhn3WhnkmgdszqFk3Dp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jRsCnztWXk.WNy9TWJII5A"/>
</p:tagLst>
</file>

<file path=ppt/theme/theme1.xml><?xml version="1.0" encoding="utf-8"?>
<a:theme xmlns:a="http://schemas.openxmlformats.org/drawingml/2006/main" name="DuPont PowerPoint Red">
  <a:themeElements>
    <a:clrScheme name="4 Dupont Red">
      <a:dk1>
        <a:sysClr val="windowText" lastClr="000000"/>
      </a:dk1>
      <a:lt1>
        <a:sysClr val="window" lastClr="FFFFFF"/>
      </a:lt1>
      <a:dk2>
        <a:srgbClr val="C60C30"/>
      </a:dk2>
      <a:lt2>
        <a:srgbClr val="616365"/>
      </a:lt2>
      <a:accent1>
        <a:srgbClr val="9E2B1E"/>
      </a:accent1>
      <a:accent2>
        <a:srgbClr val="CBC6BC"/>
      </a:accent2>
      <a:accent3>
        <a:srgbClr val="C74D34"/>
      </a:accent3>
      <a:accent4>
        <a:srgbClr val="C10077"/>
      </a:accent4>
      <a:accent5>
        <a:srgbClr val="949B93"/>
      </a:accent5>
      <a:accent6>
        <a:srgbClr val="6F2116"/>
      </a:accent6>
      <a:hlink>
        <a:srgbClr val="0000FF"/>
      </a:hlink>
      <a:folHlink>
        <a:srgbClr val="800080"/>
      </a:folHlink>
    </a:clrScheme>
    <a:fontScheme name="Ari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9525">
          <a:solidFill>
            <a:schemeClr val="tx2"/>
          </a:solidFill>
        </a:ln>
        <a:effectLst/>
      </a:spPr>
      <a:bodyPr rtlCol="0" anchor="ctr"/>
      <a:lstStyle>
        <a:defPPr algn="ctr">
          <a:defRPr sz="1600" noProof="0" dirty="0" err="1" smtClean="0"/>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2866</TotalTime>
  <Words>1781</Words>
  <Application>Microsoft Macintosh PowerPoint</Application>
  <PresentationFormat>On-screen Show (4:3)</PresentationFormat>
  <Paragraphs>258</Paragraphs>
  <Slides>22</Slides>
  <Notes>10</Notes>
  <HiddenSlides>0</HiddenSlides>
  <MMClips>3</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22</vt:i4>
      </vt:variant>
    </vt:vector>
  </HeadingPairs>
  <TitlesOfParts>
    <vt:vector size="26" baseType="lpstr">
      <vt:lpstr>DuPont PowerPoint Red</vt:lpstr>
      <vt:lpstr>think-cell Slide</vt:lpstr>
      <vt:lpstr>Artwork</vt:lpstr>
      <vt:lpstr>Photo Editor Photo</vt:lpstr>
      <vt:lpstr>“Current and Future Trends in Industry”</vt:lpstr>
      <vt:lpstr>Who is DuPont Industrial Biosciences?</vt:lpstr>
      <vt:lpstr>What is Industrial or White Biotechnology?</vt:lpstr>
      <vt:lpstr>Key Market Segments in Our Business</vt:lpstr>
      <vt:lpstr>PowerPoint Presentation</vt:lpstr>
      <vt:lpstr>Focused on Three Biobased Segments Serving a diverse set of customers</vt:lpstr>
      <vt:lpstr>Bakery Enzymes</vt:lpstr>
      <vt:lpstr>PowerPoint Presentation</vt:lpstr>
      <vt:lpstr>Amylases as Anti-staling Agent</vt:lpstr>
      <vt:lpstr>PowerPoint Presentation</vt:lpstr>
      <vt:lpstr>PowerPoint Presentation</vt:lpstr>
      <vt:lpstr>DuPont and Goodyear jointly develop BioIsoprene™ Process </vt:lpstr>
      <vt:lpstr>A BioIsoprene™ Cell Factory</vt:lpstr>
      <vt:lpstr>PowerPoint Presentation</vt:lpstr>
      <vt:lpstr>The Overall Design of the CE Biorefinery</vt:lpstr>
      <vt:lpstr>An Expanding Need for Industrial Biotechnology</vt:lpstr>
      <vt:lpstr>One Idea: GNext</vt:lpstr>
      <vt:lpstr>Addressing society’s big needs</vt:lpstr>
      <vt:lpstr>Who should partner with us</vt:lpstr>
      <vt:lpstr>Together we can accomplish what can’t be done alone. Thank you.</vt:lpstr>
      <vt:lpstr>PowerPoint Presentation</vt:lpstr>
      <vt:lpstr>PowerPoint Presentation</vt:lpstr>
    </vt:vector>
  </TitlesOfParts>
  <Company>Danisco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DuPont Product/Presentation Title</dc:title>
  <dc:creator>sfhh</dc:creator>
  <cp:lastModifiedBy>Christopher Tsang</cp:lastModifiedBy>
  <cp:revision>43</cp:revision>
  <cp:lastPrinted>2011-01-27T00:28:49Z</cp:lastPrinted>
  <dcterms:created xsi:type="dcterms:W3CDTF">2011-11-07T21:16:58Z</dcterms:created>
  <dcterms:modified xsi:type="dcterms:W3CDTF">2012-11-01T06:03:30Z</dcterms:modified>
</cp:coreProperties>
</file>