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15.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Default Extension="fntdata" ContentType="application/x-fontdata"/>
  <Override PartName="/ppt/slideLayouts/slideLayout13.xml" ContentType="application/vnd.openxmlformats-officedocument.presentationml.slideLayout+xml"/>
  <Override PartName="/ppt/slideLayouts/slideLayout22.xml" ContentType="application/vnd.openxmlformats-officedocument.presentationml.slideLayout+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2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Masters/slideMaster2.xml" ContentType="application/vnd.openxmlformats-officedocument.presentationml.slideMaster+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Override PartName="/ppt/theme/theme4.xml" ContentType="application/vnd.openxmlformats-officedocument.theme+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Default Extension="jpeg" ContentType="image/jpeg"/>
  <Override PartName="/ppt/slideLayouts/slideLayout3.xml" ContentType="application/vnd.openxmlformats-officedocument.presentationml.slideLayout+xml"/>
  <Override PartName="/ppt/slideLayouts/slideLayout16.xml" ContentType="application/vnd.openxmlformats-officedocument.presentationml.slideLayout+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slideLayouts/slideLayout23.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Layouts/slideLayout12.xml" ContentType="application/vnd.openxmlformats-officedocument.presentationml.slideLayout+xml"/>
  <Override PartName="/ppt/slideLayouts/slideLayout21.xml" ContentType="application/vnd.openxmlformats-officedocument.presentationml.slideLayout+xml"/>
  <Override PartName="/ppt/slideLayouts/slideLayout10.xml" ContentType="application/vnd.openxmlformats-officedocument.presentationml.slideLayout+xml"/>
  <Default Extension="gif" ContentType="image/gif"/>
  <Override PartName="/ppt/notesSlides/notesSlide6.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88" r:id="rId1"/>
    <p:sldMasterId id="2147483700" r:id="rId2"/>
  </p:sldMasterIdLst>
  <p:notesMasterIdLst>
    <p:notesMasterId r:id="rId42"/>
  </p:notesMasterIdLst>
  <p:handoutMasterIdLst>
    <p:handoutMasterId r:id="rId43"/>
  </p:handoutMasterIdLst>
  <p:sldIdLst>
    <p:sldId id="296" r:id="rId3"/>
    <p:sldId id="310" r:id="rId4"/>
    <p:sldId id="311" r:id="rId5"/>
    <p:sldId id="312" r:id="rId6"/>
    <p:sldId id="309" r:id="rId7"/>
    <p:sldId id="266" r:id="rId8"/>
    <p:sldId id="265" r:id="rId9"/>
    <p:sldId id="268" r:id="rId10"/>
    <p:sldId id="267" r:id="rId11"/>
    <p:sldId id="269" r:id="rId12"/>
    <p:sldId id="270" r:id="rId13"/>
    <p:sldId id="271" r:id="rId14"/>
    <p:sldId id="272" r:id="rId15"/>
    <p:sldId id="273" r:id="rId16"/>
    <p:sldId id="274" r:id="rId17"/>
    <p:sldId id="275" r:id="rId18"/>
    <p:sldId id="297" r:id="rId19"/>
    <p:sldId id="277" r:id="rId20"/>
    <p:sldId id="278" r:id="rId21"/>
    <p:sldId id="295" r:id="rId22"/>
    <p:sldId id="298" r:id="rId23"/>
    <p:sldId id="279" r:id="rId24"/>
    <p:sldId id="280" r:id="rId25"/>
    <p:sldId id="281" r:id="rId26"/>
    <p:sldId id="282" r:id="rId27"/>
    <p:sldId id="283" r:id="rId28"/>
    <p:sldId id="284" r:id="rId29"/>
    <p:sldId id="289" r:id="rId30"/>
    <p:sldId id="301" r:id="rId31"/>
    <p:sldId id="302" r:id="rId32"/>
    <p:sldId id="300" r:id="rId33"/>
    <p:sldId id="303" r:id="rId34"/>
    <p:sldId id="304" r:id="rId35"/>
    <p:sldId id="305" r:id="rId36"/>
    <p:sldId id="291" r:id="rId37"/>
    <p:sldId id="292" r:id="rId38"/>
    <p:sldId id="293" r:id="rId39"/>
    <p:sldId id="285" r:id="rId40"/>
    <p:sldId id="286" r:id="rId41"/>
  </p:sldIdLst>
  <p:sldSz cx="9144000" cy="6858000" type="screen4x3"/>
  <p:notesSz cx="7010400" cy="9296400"/>
  <p:embeddedFontLst>
    <p:embeddedFont>
      <p:font typeface="Palatino Linotype" pitchFamily="18" charset="0"/>
      <p:regular r:id="rId44"/>
      <p:bold r:id="rId45"/>
      <p:italic r:id="rId46"/>
      <p:boldItalic r:id="rId47"/>
    </p:embeddedFont>
    <p:embeddedFont>
      <p:font typeface="Calibri" pitchFamily="34" charset="0"/>
      <p:regular r:id="rId48"/>
      <p:bold r:id="rId49"/>
      <p:italic r:id="rId50"/>
      <p:boldItalic r:id="rId51"/>
    </p:embeddedFont>
    <p:embeddedFont>
      <p:font typeface="Tahoma" pitchFamily="34" charset="0"/>
      <p:regular r:id="rId52"/>
      <p:bold r:id="rId53"/>
    </p:embeddedFont>
    <p:embeddedFont>
      <p:font typeface="Helvetica" charset="0"/>
      <p:regular r:id="rId54"/>
      <p:bold r:id="rId55"/>
      <p:italic r:id="rId56"/>
      <p:boldItalic r:id="rId57"/>
    </p:embeddedFont>
  </p:embeddedFontLst>
  <p:defaultTextStyle>
    <a:defPPr>
      <a:defRPr lang="en-US"/>
    </a:defPPr>
    <a:lvl1pPr algn="l" rtl="0" fontAlgn="base">
      <a:spcBef>
        <a:spcPct val="0"/>
      </a:spcBef>
      <a:spcAft>
        <a:spcPct val="0"/>
      </a:spcAft>
      <a:defRPr sz="3600"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sz="3600"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sz="3600"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sz="3600"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sz="3600" kern="1200">
        <a:solidFill>
          <a:schemeClr val="tx1"/>
        </a:solidFill>
        <a:latin typeface="Arial" panose="020B0604020202020204" pitchFamily="34" charset="0"/>
        <a:ea typeface="+mn-ea"/>
        <a:cs typeface="+mn-cs"/>
      </a:defRPr>
    </a:lvl5pPr>
    <a:lvl6pPr marL="2286000" algn="l" defTabSz="914400" rtl="0" eaLnBrk="1" latinLnBrk="0" hangingPunct="1">
      <a:defRPr sz="3600" kern="1200">
        <a:solidFill>
          <a:schemeClr val="tx1"/>
        </a:solidFill>
        <a:latin typeface="Arial" panose="020B0604020202020204" pitchFamily="34" charset="0"/>
        <a:ea typeface="+mn-ea"/>
        <a:cs typeface="+mn-cs"/>
      </a:defRPr>
    </a:lvl6pPr>
    <a:lvl7pPr marL="2743200" algn="l" defTabSz="914400" rtl="0" eaLnBrk="1" latinLnBrk="0" hangingPunct="1">
      <a:defRPr sz="3600" kern="1200">
        <a:solidFill>
          <a:schemeClr val="tx1"/>
        </a:solidFill>
        <a:latin typeface="Arial" panose="020B0604020202020204" pitchFamily="34" charset="0"/>
        <a:ea typeface="+mn-ea"/>
        <a:cs typeface="+mn-cs"/>
      </a:defRPr>
    </a:lvl7pPr>
    <a:lvl8pPr marL="3200400" algn="l" defTabSz="914400" rtl="0" eaLnBrk="1" latinLnBrk="0" hangingPunct="1">
      <a:defRPr sz="3600" kern="1200">
        <a:solidFill>
          <a:schemeClr val="tx1"/>
        </a:solidFill>
        <a:latin typeface="Arial" panose="020B0604020202020204" pitchFamily="34" charset="0"/>
        <a:ea typeface="+mn-ea"/>
        <a:cs typeface="+mn-cs"/>
      </a:defRPr>
    </a:lvl8pPr>
    <a:lvl9pPr marL="3657600" algn="l" defTabSz="914400" rtl="0" eaLnBrk="1" latinLnBrk="0" hangingPunct="1">
      <a:defRPr sz="3600" kern="120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5616">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clrMru>
    <a:srgbClr val="808080"/>
    <a:srgbClr val="800000"/>
    <a:srgbClr val="990000"/>
    <a:srgbClr val="000066"/>
    <a:srgbClr val="000099"/>
    <a:srgbClr val="CC3300"/>
    <a:srgbClr val="A8190E"/>
    <a:srgbClr val="DDDDDD"/>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horzBarState="maximized">
    <p:restoredLeft sz="15987" autoAdjust="0"/>
    <p:restoredTop sz="94660"/>
  </p:normalViewPr>
  <p:slideViewPr>
    <p:cSldViewPr snapToGrid="0">
      <p:cViewPr>
        <p:scale>
          <a:sx n="90" d="100"/>
          <a:sy n="90" d="100"/>
        </p:scale>
        <p:origin x="-2232" y="-792"/>
      </p:cViewPr>
      <p:guideLst>
        <p:guide orient="horz" pos="2160"/>
        <p:guide pos="5616"/>
      </p:guideLst>
    </p:cSldViewPr>
  </p:slideViewPr>
  <p:notesTextViewPr>
    <p:cViewPr>
      <p:scale>
        <a:sx n="100" d="100"/>
        <a:sy n="100" d="100"/>
      </p:scale>
      <p:origin x="0" y="0"/>
    </p:cViewPr>
  </p:notesTextViewPr>
  <p:sorterViewPr>
    <p:cViewPr>
      <p:scale>
        <a:sx n="66" d="100"/>
        <a:sy n="66" d="100"/>
      </p:scale>
      <p:origin x="0" y="0"/>
    </p:cViewPr>
  </p:sorter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notesMaster" Target="notesMasters/notesMaster1.xml"/><Relationship Id="rId47" Type="http://schemas.openxmlformats.org/officeDocument/2006/relationships/font" Target="fonts/font4.fntdata"/><Relationship Id="rId50" Type="http://schemas.openxmlformats.org/officeDocument/2006/relationships/font" Target="fonts/font7.fntdata"/><Relationship Id="rId55" Type="http://schemas.openxmlformats.org/officeDocument/2006/relationships/font" Target="fonts/font12.fntdata"/><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slide" Target="slides/slide39.xml"/><Relationship Id="rId54" Type="http://schemas.openxmlformats.org/officeDocument/2006/relationships/font" Target="fonts/font11.fntdata"/><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font" Target="fonts/font2.fntdata"/><Relationship Id="rId53" Type="http://schemas.openxmlformats.org/officeDocument/2006/relationships/font" Target="fonts/font10.fntdata"/><Relationship Id="rId58"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font" Target="fonts/font6.fntdata"/><Relationship Id="rId57" Type="http://schemas.openxmlformats.org/officeDocument/2006/relationships/font" Target="fonts/font14.fntdata"/><Relationship Id="rId61"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font" Target="fonts/font1.fntdata"/><Relationship Id="rId52" Type="http://schemas.openxmlformats.org/officeDocument/2006/relationships/font" Target="fonts/font9.fntdata"/><Relationship Id="rId60"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handoutMaster" Target="handoutMasters/handoutMaster1.xml"/><Relationship Id="rId48" Type="http://schemas.openxmlformats.org/officeDocument/2006/relationships/font" Target="fonts/font5.fntdata"/><Relationship Id="rId56" Type="http://schemas.openxmlformats.org/officeDocument/2006/relationships/font" Target="fonts/font13.fntdata"/><Relationship Id="rId8" Type="http://schemas.openxmlformats.org/officeDocument/2006/relationships/slide" Target="slides/slide6.xml"/><Relationship Id="rId51" Type="http://schemas.openxmlformats.org/officeDocument/2006/relationships/font" Target="fonts/font8.fntdata"/><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font" Target="fonts/font3.fntdata"/><Relationship Id="rId59"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sz="quarter" idx="1"/>
          </p:nvPr>
        </p:nvSpPr>
        <p:spPr>
          <a:xfrm>
            <a:off x="3970938" y="0"/>
            <a:ext cx="3037840" cy="464820"/>
          </a:xfrm>
          <a:prstGeom prst="rect">
            <a:avLst/>
          </a:prstGeom>
        </p:spPr>
        <p:txBody>
          <a:bodyPr vert="horz" lIns="93177" tIns="46589" rIns="93177" bIns="46589" rtlCol="0"/>
          <a:lstStyle>
            <a:lvl1pPr algn="r">
              <a:defRPr sz="1200"/>
            </a:lvl1pPr>
          </a:lstStyle>
          <a:p>
            <a:fld id="{3DCE96AE-D9CF-4A76-AD62-B26E8419746E}" type="datetimeFigureOut">
              <a:rPr lang="en-US" smtClean="0"/>
              <a:pPr/>
              <a:t>2/2/2015</a:t>
            </a:fld>
            <a:endParaRPr lang="en-US"/>
          </a:p>
        </p:txBody>
      </p:sp>
      <p:sp>
        <p:nvSpPr>
          <p:cNvPr id="4" name="Footer Placeholder 3"/>
          <p:cNvSpPr>
            <a:spLocks noGrp="1"/>
          </p:cNvSpPr>
          <p:nvPr>
            <p:ph type="ftr" sz="quarter" idx="2"/>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5" name="Slide Number Placeholder 4"/>
          <p:cNvSpPr>
            <a:spLocks noGrp="1"/>
          </p:cNvSpPr>
          <p:nvPr>
            <p:ph type="sldNum" sz="quarter" idx="3"/>
          </p:nvPr>
        </p:nvSpPr>
        <p:spPr>
          <a:xfrm>
            <a:off x="3970938" y="8829967"/>
            <a:ext cx="3037840" cy="464820"/>
          </a:xfrm>
          <a:prstGeom prst="rect">
            <a:avLst/>
          </a:prstGeom>
        </p:spPr>
        <p:txBody>
          <a:bodyPr vert="horz" lIns="93177" tIns="46589" rIns="93177" bIns="46589" rtlCol="0" anchor="b"/>
          <a:lstStyle>
            <a:lvl1pPr algn="r">
              <a:defRPr sz="1200"/>
            </a:lvl1pPr>
          </a:lstStyle>
          <a:p>
            <a:fld id="{9C6C6F28-463E-47B2-9CF8-363BD230324C}" type="slidenum">
              <a:rPr lang="en-US" smtClean="0"/>
              <a:pPr/>
              <a:t>‹#›</a:t>
            </a:fld>
            <a:endParaRPr lang="en-US"/>
          </a:p>
        </p:txBody>
      </p:sp>
    </p:spTree>
    <p:extLst>
      <p:ext uri="{BB962C8B-B14F-4D97-AF65-F5344CB8AC3E}">
        <p14:creationId xmlns:p14="http://schemas.microsoft.com/office/powerpoint/2010/main" xmlns="" val="368970510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hdr" sz="quarter"/>
          </p:nvPr>
        </p:nvSpPr>
        <p:spPr bwMode="auto">
          <a:xfrm>
            <a:off x="0" y="0"/>
            <a:ext cx="3037840" cy="464820"/>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lvl1pPr>
              <a:defRPr sz="1200" smtClean="0">
                <a:latin typeface="Arial" charset="0"/>
              </a:defRPr>
            </a:lvl1pPr>
          </a:lstStyle>
          <a:p>
            <a:pPr>
              <a:defRPr/>
            </a:pPr>
            <a:endParaRPr lang="en-US" altLang="en-US"/>
          </a:p>
        </p:txBody>
      </p:sp>
      <p:sp>
        <p:nvSpPr>
          <p:cNvPr id="5123" name="Rectangle 3"/>
          <p:cNvSpPr>
            <a:spLocks noGrp="1" noChangeArrowheads="1"/>
          </p:cNvSpPr>
          <p:nvPr>
            <p:ph type="dt" idx="1"/>
          </p:nvPr>
        </p:nvSpPr>
        <p:spPr bwMode="auto">
          <a:xfrm>
            <a:off x="3970938" y="0"/>
            <a:ext cx="3037840" cy="464820"/>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lvl1pPr algn="r">
              <a:defRPr sz="1200" smtClean="0">
                <a:latin typeface="Arial" charset="0"/>
              </a:defRPr>
            </a:lvl1pPr>
          </a:lstStyle>
          <a:p>
            <a:pPr>
              <a:defRPr/>
            </a:pPr>
            <a:endParaRPr lang="en-US" altLang="en-US"/>
          </a:p>
        </p:txBody>
      </p:sp>
      <p:sp>
        <p:nvSpPr>
          <p:cNvPr id="5124" name="Rectangle 4"/>
          <p:cNvSpPr>
            <a:spLocks noGrp="1" noRot="1" noChangeAspect="1" noChangeArrowheads="1" noTextEdit="1"/>
          </p:cNvSpPr>
          <p:nvPr>
            <p:ph type="sldImg" idx="2"/>
          </p:nvPr>
        </p:nvSpPr>
        <p:spPr bwMode="auto">
          <a:xfrm>
            <a:off x="1181100" y="696913"/>
            <a:ext cx="4648200" cy="3486150"/>
          </a:xfrm>
          <a:prstGeom prst="rect">
            <a:avLst/>
          </a:prstGeom>
          <a:noFill/>
          <a:ln w="9525">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5125" name="Rectangle 5"/>
          <p:cNvSpPr>
            <a:spLocks noGrp="1" noChangeArrowheads="1"/>
          </p:cNvSpPr>
          <p:nvPr>
            <p:ph type="body" sz="quarter" idx="3"/>
          </p:nvPr>
        </p:nvSpPr>
        <p:spPr bwMode="auto">
          <a:xfrm>
            <a:off x="701040" y="4415790"/>
            <a:ext cx="5608320" cy="4183380"/>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p>
            <a:pPr lvl="0"/>
            <a:r>
              <a:rPr lang="en-US" altLang="en-US" noProof="0" smtClean="0"/>
              <a:t>Click to edit Master text styles</a:t>
            </a:r>
          </a:p>
          <a:p>
            <a:pPr lvl="1"/>
            <a:r>
              <a:rPr lang="en-US" altLang="en-US" noProof="0" smtClean="0"/>
              <a:t>Second level</a:t>
            </a:r>
          </a:p>
          <a:p>
            <a:pPr lvl="2"/>
            <a:r>
              <a:rPr lang="en-US" altLang="en-US" noProof="0" smtClean="0"/>
              <a:t>Third level</a:t>
            </a:r>
          </a:p>
          <a:p>
            <a:pPr lvl="3"/>
            <a:r>
              <a:rPr lang="en-US" altLang="en-US" noProof="0" smtClean="0"/>
              <a:t>Fourth level</a:t>
            </a:r>
          </a:p>
          <a:p>
            <a:pPr lvl="4"/>
            <a:r>
              <a:rPr lang="en-US" altLang="en-US" noProof="0" smtClean="0"/>
              <a:t>Fifth level</a:t>
            </a:r>
          </a:p>
        </p:txBody>
      </p:sp>
      <p:sp>
        <p:nvSpPr>
          <p:cNvPr id="5126" name="Rectangle 6"/>
          <p:cNvSpPr>
            <a:spLocks noGrp="1" noChangeArrowheads="1"/>
          </p:cNvSpPr>
          <p:nvPr>
            <p:ph type="ftr" sz="quarter" idx="4"/>
          </p:nvPr>
        </p:nvSpPr>
        <p:spPr bwMode="auto">
          <a:xfrm>
            <a:off x="0" y="8829967"/>
            <a:ext cx="3037840" cy="464820"/>
          </a:xfrm>
          <a:prstGeom prst="rect">
            <a:avLst/>
          </a:prstGeom>
          <a:noFill/>
          <a:ln w="9525">
            <a:noFill/>
            <a:miter lim="800000"/>
            <a:headEnd/>
            <a:tailEnd/>
          </a:ln>
          <a:effectLst/>
        </p:spPr>
        <p:txBody>
          <a:bodyPr vert="horz" wrap="square" lIns="93177" tIns="46589" rIns="93177" bIns="46589" numCol="1" anchor="b" anchorCtr="0" compatLnSpc="1">
            <a:prstTxWarp prst="textNoShape">
              <a:avLst/>
            </a:prstTxWarp>
          </a:bodyPr>
          <a:lstStyle>
            <a:lvl1pPr>
              <a:defRPr sz="1200" smtClean="0">
                <a:latin typeface="Arial" charset="0"/>
              </a:defRPr>
            </a:lvl1pPr>
          </a:lstStyle>
          <a:p>
            <a:pPr>
              <a:defRPr/>
            </a:pPr>
            <a:endParaRPr lang="en-US" altLang="en-US"/>
          </a:p>
        </p:txBody>
      </p:sp>
      <p:sp>
        <p:nvSpPr>
          <p:cNvPr id="5127" name="Rectangle 7"/>
          <p:cNvSpPr>
            <a:spLocks noGrp="1" noChangeArrowheads="1"/>
          </p:cNvSpPr>
          <p:nvPr>
            <p:ph type="sldNum" sz="quarter" idx="5"/>
          </p:nvPr>
        </p:nvSpPr>
        <p:spPr bwMode="auto">
          <a:xfrm>
            <a:off x="3970938" y="8829967"/>
            <a:ext cx="3037840" cy="464820"/>
          </a:xfrm>
          <a:prstGeom prst="rect">
            <a:avLst/>
          </a:prstGeom>
          <a:noFill/>
          <a:ln w="9525">
            <a:noFill/>
            <a:miter lim="800000"/>
            <a:headEnd/>
            <a:tailEnd/>
          </a:ln>
          <a:effectLst/>
        </p:spPr>
        <p:txBody>
          <a:bodyPr vert="horz" wrap="square" lIns="93177" tIns="46589" rIns="93177" bIns="46589" numCol="1" anchor="b" anchorCtr="0" compatLnSpc="1">
            <a:prstTxWarp prst="textNoShape">
              <a:avLst/>
            </a:prstTxWarp>
          </a:bodyPr>
          <a:lstStyle>
            <a:lvl1pPr algn="r">
              <a:defRPr sz="1200"/>
            </a:lvl1pPr>
          </a:lstStyle>
          <a:p>
            <a:fld id="{5678737B-FC7A-4DD7-980F-B50CA4F4663C}" type="slidenum">
              <a:rPr lang="en-US" altLang="en-US"/>
              <a:pPr/>
              <a:t>‹#›</a:t>
            </a:fld>
            <a:endParaRPr lang="en-US" altLang="en-US"/>
          </a:p>
        </p:txBody>
      </p:sp>
    </p:spTree>
    <p:extLst>
      <p:ext uri="{BB962C8B-B14F-4D97-AF65-F5344CB8AC3E}">
        <p14:creationId xmlns:p14="http://schemas.microsoft.com/office/powerpoint/2010/main" xmlns="" val="2465736181"/>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3"/>
        <p:cNvGrpSpPr/>
        <p:nvPr/>
      </p:nvGrpSpPr>
      <p:grpSpPr>
        <a:xfrm>
          <a:off x="0" y="0"/>
          <a:ext cx="0" cy="0"/>
          <a:chOff x="0" y="0"/>
          <a:chExt cx="0" cy="0"/>
        </a:xfrm>
      </p:grpSpPr>
      <p:sp>
        <p:nvSpPr>
          <p:cNvPr id="104" name="Shape 104"/>
          <p:cNvSpPr txBox="1">
            <a:spLocks noGrp="1"/>
          </p:cNvSpPr>
          <p:nvPr>
            <p:ph type="body" idx="1"/>
          </p:nvPr>
        </p:nvSpPr>
        <p:spPr>
          <a:xfrm>
            <a:off x="701042" y="4415790"/>
            <a:ext cx="5608319" cy="4183380"/>
          </a:xfrm>
          <a:prstGeom prst="rect">
            <a:avLst/>
          </a:prstGeom>
        </p:spPr>
        <p:txBody>
          <a:bodyPr lIns="93157" tIns="93157" rIns="93157" bIns="93157" anchor="ctr" anchorCtr="0">
            <a:noAutofit/>
          </a:bodyPr>
          <a:lstStyle/>
          <a:p>
            <a:endParaRPr/>
          </a:p>
        </p:txBody>
      </p:sp>
      <p:sp>
        <p:nvSpPr>
          <p:cNvPr id="105" name="Shape 105"/>
          <p:cNvSpPr>
            <a:spLocks noGrp="1" noRot="1" noChangeAspect="1"/>
          </p:cNvSpPr>
          <p:nvPr>
            <p:ph type="sldImg" idx="2"/>
          </p:nvPr>
        </p:nvSpPr>
        <p:spPr>
          <a:xfrm>
            <a:off x="1181100" y="696913"/>
            <a:ext cx="4648200" cy="348615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2"/>
        <p:cNvGrpSpPr/>
        <p:nvPr/>
      </p:nvGrpSpPr>
      <p:grpSpPr>
        <a:xfrm>
          <a:off x="0" y="0"/>
          <a:ext cx="0" cy="0"/>
          <a:chOff x="0" y="0"/>
          <a:chExt cx="0" cy="0"/>
        </a:xfrm>
      </p:grpSpPr>
      <p:sp>
        <p:nvSpPr>
          <p:cNvPr id="83" name="Shape 83"/>
          <p:cNvSpPr txBox="1">
            <a:spLocks noGrp="1"/>
          </p:cNvSpPr>
          <p:nvPr>
            <p:ph type="body" idx="1"/>
          </p:nvPr>
        </p:nvSpPr>
        <p:spPr>
          <a:xfrm>
            <a:off x="701042" y="4415790"/>
            <a:ext cx="5608319" cy="4183380"/>
          </a:xfrm>
          <a:prstGeom prst="rect">
            <a:avLst/>
          </a:prstGeom>
        </p:spPr>
        <p:txBody>
          <a:bodyPr lIns="93157" tIns="93157" rIns="93157" bIns="93157" anchor="ctr" anchorCtr="0">
            <a:noAutofit/>
          </a:bodyPr>
          <a:lstStyle/>
          <a:p>
            <a:endParaRPr/>
          </a:p>
        </p:txBody>
      </p:sp>
      <p:sp>
        <p:nvSpPr>
          <p:cNvPr id="84" name="Shape 84"/>
          <p:cNvSpPr>
            <a:spLocks noGrp="1" noRot="1" noChangeAspect="1"/>
          </p:cNvSpPr>
          <p:nvPr>
            <p:ph type="sldImg" idx="2"/>
          </p:nvPr>
        </p:nvSpPr>
        <p:spPr>
          <a:xfrm>
            <a:off x="1181100" y="696913"/>
            <a:ext cx="4648200" cy="348615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Verdana" pitchFamily="34" charset="0"/>
              </a:defRPr>
            </a:lvl1pPr>
            <a:lvl2pPr marL="757024" indent="-291163" eaLnBrk="0" hangingPunct="0">
              <a:defRPr>
                <a:solidFill>
                  <a:schemeClr val="tx1"/>
                </a:solidFill>
                <a:latin typeface="Verdana" pitchFamily="34" charset="0"/>
              </a:defRPr>
            </a:lvl2pPr>
            <a:lvl3pPr marL="1164653" indent="-232930" eaLnBrk="0" hangingPunct="0">
              <a:defRPr>
                <a:solidFill>
                  <a:schemeClr val="tx1"/>
                </a:solidFill>
                <a:latin typeface="Verdana" pitchFamily="34" charset="0"/>
              </a:defRPr>
            </a:lvl3pPr>
            <a:lvl4pPr marL="1630514" indent="-232930" eaLnBrk="0" hangingPunct="0">
              <a:defRPr>
                <a:solidFill>
                  <a:schemeClr val="tx1"/>
                </a:solidFill>
                <a:latin typeface="Verdana" pitchFamily="34" charset="0"/>
              </a:defRPr>
            </a:lvl4pPr>
            <a:lvl5pPr marL="2096375" indent="-232930" eaLnBrk="0" hangingPunct="0">
              <a:defRPr>
                <a:solidFill>
                  <a:schemeClr val="tx1"/>
                </a:solidFill>
                <a:latin typeface="Verdana" pitchFamily="34" charset="0"/>
              </a:defRPr>
            </a:lvl5pPr>
            <a:lvl6pPr marL="2562236" indent="-232930" eaLnBrk="0" fontAlgn="base" hangingPunct="0">
              <a:spcBef>
                <a:spcPct val="0"/>
              </a:spcBef>
              <a:spcAft>
                <a:spcPct val="0"/>
              </a:spcAft>
              <a:defRPr>
                <a:solidFill>
                  <a:schemeClr val="tx1"/>
                </a:solidFill>
                <a:latin typeface="Verdana" pitchFamily="34" charset="0"/>
              </a:defRPr>
            </a:lvl6pPr>
            <a:lvl7pPr marL="3028096" indent="-232930" eaLnBrk="0" fontAlgn="base" hangingPunct="0">
              <a:spcBef>
                <a:spcPct val="0"/>
              </a:spcBef>
              <a:spcAft>
                <a:spcPct val="0"/>
              </a:spcAft>
              <a:defRPr>
                <a:solidFill>
                  <a:schemeClr val="tx1"/>
                </a:solidFill>
                <a:latin typeface="Verdana" pitchFamily="34" charset="0"/>
              </a:defRPr>
            </a:lvl7pPr>
            <a:lvl8pPr marL="3493957" indent="-232930" eaLnBrk="0" fontAlgn="base" hangingPunct="0">
              <a:spcBef>
                <a:spcPct val="0"/>
              </a:spcBef>
              <a:spcAft>
                <a:spcPct val="0"/>
              </a:spcAft>
              <a:defRPr>
                <a:solidFill>
                  <a:schemeClr val="tx1"/>
                </a:solidFill>
                <a:latin typeface="Verdana" pitchFamily="34" charset="0"/>
              </a:defRPr>
            </a:lvl8pPr>
            <a:lvl9pPr marL="3959819" indent="-232930" eaLnBrk="0" fontAlgn="base" hangingPunct="0">
              <a:spcBef>
                <a:spcPct val="0"/>
              </a:spcBef>
              <a:spcAft>
                <a:spcPct val="0"/>
              </a:spcAft>
              <a:defRPr>
                <a:solidFill>
                  <a:schemeClr val="tx1"/>
                </a:solidFill>
                <a:latin typeface="Verdana" pitchFamily="34" charset="0"/>
              </a:defRPr>
            </a:lvl9pPr>
          </a:lstStyle>
          <a:p>
            <a:pPr eaLnBrk="1" hangingPunct="1"/>
            <a:fld id="{5F597FC3-2A6B-4D41-AD4F-4AF04B24F0C7}" type="slidenum">
              <a:rPr lang="en-US" smtClean="0">
                <a:latin typeface="Arial" charset="0"/>
              </a:rPr>
              <a:pPr eaLnBrk="1" hangingPunct="1"/>
              <a:t>8</a:t>
            </a:fld>
            <a:endParaRPr lang="en-US" smtClean="0">
              <a:latin typeface="Arial"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Verdana" pitchFamily="34" charset="0"/>
              </a:defRPr>
            </a:lvl1pPr>
            <a:lvl2pPr marL="757024" indent="-291163" eaLnBrk="0" hangingPunct="0">
              <a:defRPr>
                <a:solidFill>
                  <a:schemeClr val="tx1"/>
                </a:solidFill>
                <a:latin typeface="Verdana" pitchFamily="34" charset="0"/>
              </a:defRPr>
            </a:lvl2pPr>
            <a:lvl3pPr marL="1164653" indent="-232930" eaLnBrk="0" hangingPunct="0">
              <a:defRPr>
                <a:solidFill>
                  <a:schemeClr val="tx1"/>
                </a:solidFill>
                <a:latin typeface="Verdana" pitchFamily="34" charset="0"/>
              </a:defRPr>
            </a:lvl3pPr>
            <a:lvl4pPr marL="1630514" indent="-232930" eaLnBrk="0" hangingPunct="0">
              <a:defRPr>
                <a:solidFill>
                  <a:schemeClr val="tx1"/>
                </a:solidFill>
                <a:latin typeface="Verdana" pitchFamily="34" charset="0"/>
              </a:defRPr>
            </a:lvl4pPr>
            <a:lvl5pPr marL="2096375" indent="-232930" eaLnBrk="0" hangingPunct="0">
              <a:defRPr>
                <a:solidFill>
                  <a:schemeClr val="tx1"/>
                </a:solidFill>
                <a:latin typeface="Verdana" pitchFamily="34" charset="0"/>
              </a:defRPr>
            </a:lvl5pPr>
            <a:lvl6pPr marL="2562236" indent="-232930" eaLnBrk="0" fontAlgn="base" hangingPunct="0">
              <a:spcBef>
                <a:spcPct val="0"/>
              </a:spcBef>
              <a:spcAft>
                <a:spcPct val="0"/>
              </a:spcAft>
              <a:defRPr>
                <a:solidFill>
                  <a:schemeClr val="tx1"/>
                </a:solidFill>
                <a:latin typeface="Verdana" pitchFamily="34" charset="0"/>
              </a:defRPr>
            </a:lvl6pPr>
            <a:lvl7pPr marL="3028096" indent="-232930" eaLnBrk="0" fontAlgn="base" hangingPunct="0">
              <a:spcBef>
                <a:spcPct val="0"/>
              </a:spcBef>
              <a:spcAft>
                <a:spcPct val="0"/>
              </a:spcAft>
              <a:defRPr>
                <a:solidFill>
                  <a:schemeClr val="tx1"/>
                </a:solidFill>
                <a:latin typeface="Verdana" pitchFamily="34" charset="0"/>
              </a:defRPr>
            </a:lvl7pPr>
            <a:lvl8pPr marL="3493957" indent="-232930" eaLnBrk="0" fontAlgn="base" hangingPunct="0">
              <a:spcBef>
                <a:spcPct val="0"/>
              </a:spcBef>
              <a:spcAft>
                <a:spcPct val="0"/>
              </a:spcAft>
              <a:defRPr>
                <a:solidFill>
                  <a:schemeClr val="tx1"/>
                </a:solidFill>
                <a:latin typeface="Verdana" pitchFamily="34" charset="0"/>
              </a:defRPr>
            </a:lvl8pPr>
            <a:lvl9pPr marL="3959819" indent="-232930" eaLnBrk="0" fontAlgn="base" hangingPunct="0">
              <a:spcBef>
                <a:spcPct val="0"/>
              </a:spcBef>
              <a:spcAft>
                <a:spcPct val="0"/>
              </a:spcAft>
              <a:defRPr>
                <a:solidFill>
                  <a:schemeClr val="tx1"/>
                </a:solidFill>
                <a:latin typeface="Verdana" pitchFamily="34" charset="0"/>
              </a:defRPr>
            </a:lvl9pPr>
          </a:lstStyle>
          <a:p>
            <a:pPr eaLnBrk="1" hangingPunct="1"/>
            <a:fld id="{CDFAE4ED-CD4E-4366-9A0A-604BCB7C5C79}" type="slidenum">
              <a:rPr lang="en-US" smtClean="0">
                <a:latin typeface="Arial" charset="0"/>
              </a:rPr>
              <a:pPr eaLnBrk="1" hangingPunct="1"/>
              <a:t>10</a:t>
            </a:fld>
            <a:endParaRPr lang="en-US" smtClean="0">
              <a:latin typeface="Arial" charset="0"/>
            </a:endParaRPr>
          </a:p>
        </p:txBody>
      </p:sp>
      <p:sp>
        <p:nvSpPr>
          <p:cNvPr id="33795" name="Rectangle 2"/>
          <p:cNvSpPr>
            <a:spLocks noGrp="1" noRot="1" noChangeAspect="1" noChangeArrowheads="1" noTextEdit="1"/>
          </p:cNvSpPr>
          <p:nvPr>
            <p:ph type="sldImg"/>
          </p:nvPr>
        </p:nvSpPr>
        <p:spPr>
          <a:ln/>
        </p:spPr>
      </p:sp>
      <p:sp>
        <p:nvSpPr>
          <p:cNvPr id="33796"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r>
              <a:rPr lang="en-US" smtClean="0"/>
              <a:t>Notice all the illegal information</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Verdana" pitchFamily="34" charset="0"/>
              </a:defRPr>
            </a:lvl1pPr>
            <a:lvl2pPr marL="757024" indent="-291163" eaLnBrk="0" hangingPunct="0">
              <a:defRPr>
                <a:solidFill>
                  <a:schemeClr val="tx1"/>
                </a:solidFill>
                <a:latin typeface="Verdana" pitchFamily="34" charset="0"/>
              </a:defRPr>
            </a:lvl2pPr>
            <a:lvl3pPr marL="1164653" indent="-232930" eaLnBrk="0" hangingPunct="0">
              <a:defRPr>
                <a:solidFill>
                  <a:schemeClr val="tx1"/>
                </a:solidFill>
                <a:latin typeface="Verdana" pitchFamily="34" charset="0"/>
              </a:defRPr>
            </a:lvl3pPr>
            <a:lvl4pPr marL="1630514" indent="-232930" eaLnBrk="0" hangingPunct="0">
              <a:defRPr>
                <a:solidFill>
                  <a:schemeClr val="tx1"/>
                </a:solidFill>
                <a:latin typeface="Verdana" pitchFamily="34" charset="0"/>
              </a:defRPr>
            </a:lvl4pPr>
            <a:lvl5pPr marL="2096375" indent="-232930" eaLnBrk="0" hangingPunct="0">
              <a:defRPr>
                <a:solidFill>
                  <a:schemeClr val="tx1"/>
                </a:solidFill>
                <a:latin typeface="Verdana" pitchFamily="34" charset="0"/>
              </a:defRPr>
            </a:lvl5pPr>
            <a:lvl6pPr marL="2562236" indent="-232930" eaLnBrk="0" fontAlgn="base" hangingPunct="0">
              <a:spcBef>
                <a:spcPct val="0"/>
              </a:spcBef>
              <a:spcAft>
                <a:spcPct val="0"/>
              </a:spcAft>
              <a:defRPr>
                <a:solidFill>
                  <a:schemeClr val="tx1"/>
                </a:solidFill>
                <a:latin typeface="Verdana" pitchFamily="34" charset="0"/>
              </a:defRPr>
            </a:lvl6pPr>
            <a:lvl7pPr marL="3028096" indent="-232930" eaLnBrk="0" fontAlgn="base" hangingPunct="0">
              <a:spcBef>
                <a:spcPct val="0"/>
              </a:spcBef>
              <a:spcAft>
                <a:spcPct val="0"/>
              </a:spcAft>
              <a:defRPr>
                <a:solidFill>
                  <a:schemeClr val="tx1"/>
                </a:solidFill>
                <a:latin typeface="Verdana" pitchFamily="34" charset="0"/>
              </a:defRPr>
            </a:lvl7pPr>
            <a:lvl8pPr marL="3493957" indent="-232930" eaLnBrk="0" fontAlgn="base" hangingPunct="0">
              <a:spcBef>
                <a:spcPct val="0"/>
              </a:spcBef>
              <a:spcAft>
                <a:spcPct val="0"/>
              </a:spcAft>
              <a:defRPr>
                <a:solidFill>
                  <a:schemeClr val="tx1"/>
                </a:solidFill>
                <a:latin typeface="Verdana" pitchFamily="34" charset="0"/>
              </a:defRPr>
            </a:lvl8pPr>
            <a:lvl9pPr marL="3959819" indent="-232930" eaLnBrk="0" fontAlgn="base" hangingPunct="0">
              <a:spcBef>
                <a:spcPct val="0"/>
              </a:spcBef>
              <a:spcAft>
                <a:spcPct val="0"/>
              </a:spcAft>
              <a:defRPr>
                <a:solidFill>
                  <a:schemeClr val="tx1"/>
                </a:solidFill>
                <a:latin typeface="Verdana" pitchFamily="34" charset="0"/>
              </a:defRPr>
            </a:lvl9pPr>
          </a:lstStyle>
          <a:p>
            <a:pPr eaLnBrk="1" hangingPunct="1"/>
            <a:fld id="{271AAF28-7FC9-4A63-A7F1-1F8A2EDDF5EE}" type="slidenum">
              <a:rPr lang="en-US" smtClean="0">
                <a:latin typeface="Arial" charset="0"/>
              </a:rPr>
              <a:pPr eaLnBrk="1" hangingPunct="1"/>
              <a:t>16</a:t>
            </a:fld>
            <a:endParaRPr lang="en-US" smtClean="0">
              <a:latin typeface="Arial"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Verdana" pitchFamily="34" charset="0"/>
              </a:defRPr>
            </a:lvl1pPr>
            <a:lvl2pPr marL="757024" indent="-291163" eaLnBrk="0" hangingPunct="0">
              <a:defRPr>
                <a:solidFill>
                  <a:schemeClr val="tx1"/>
                </a:solidFill>
                <a:latin typeface="Verdana" pitchFamily="34" charset="0"/>
              </a:defRPr>
            </a:lvl2pPr>
            <a:lvl3pPr marL="1164653" indent="-232930" eaLnBrk="0" hangingPunct="0">
              <a:defRPr>
                <a:solidFill>
                  <a:schemeClr val="tx1"/>
                </a:solidFill>
                <a:latin typeface="Verdana" pitchFamily="34" charset="0"/>
              </a:defRPr>
            </a:lvl3pPr>
            <a:lvl4pPr marL="1630514" indent="-232930" eaLnBrk="0" hangingPunct="0">
              <a:defRPr>
                <a:solidFill>
                  <a:schemeClr val="tx1"/>
                </a:solidFill>
                <a:latin typeface="Verdana" pitchFamily="34" charset="0"/>
              </a:defRPr>
            </a:lvl4pPr>
            <a:lvl5pPr marL="2096375" indent="-232930" eaLnBrk="0" hangingPunct="0">
              <a:defRPr>
                <a:solidFill>
                  <a:schemeClr val="tx1"/>
                </a:solidFill>
                <a:latin typeface="Verdana" pitchFamily="34" charset="0"/>
              </a:defRPr>
            </a:lvl5pPr>
            <a:lvl6pPr marL="2562236" indent="-232930" eaLnBrk="0" fontAlgn="base" hangingPunct="0">
              <a:spcBef>
                <a:spcPct val="0"/>
              </a:spcBef>
              <a:spcAft>
                <a:spcPct val="0"/>
              </a:spcAft>
              <a:defRPr>
                <a:solidFill>
                  <a:schemeClr val="tx1"/>
                </a:solidFill>
                <a:latin typeface="Verdana" pitchFamily="34" charset="0"/>
              </a:defRPr>
            </a:lvl6pPr>
            <a:lvl7pPr marL="3028096" indent="-232930" eaLnBrk="0" fontAlgn="base" hangingPunct="0">
              <a:spcBef>
                <a:spcPct val="0"/>
              </a:spcBef>
              <a:spcAft>
                <a:spcPct val="0"/>
              </a:spcAft>
              <a:defRPr>
                <a:solidFill>
                  <a:schemeClr val="tx1"/>
                </a:solidFill>
                <a:latin typeface="Verdana" pitchFamily="34" charset="0"/>
              </a:defRPr>
            </a:lvl7pPr>
            <a:lvl8pPr marL="3493957" indent="-232930" eaLnBrk="0" fontAlgn="base" hangingPunct="0">
              <a:spcBef>
                <a:spcPct val="0"/>
              </a:spcBef>
              <a:spcAft>
                <a:spcPct val="0"/>
              </a:spcAft>
              <a:defRPr>
                <a:solidFill>
                  <a:schemeClr val="tx1"/>
                </a:solidFill>
                <a:latin typeface="Verdana" pitchFamily="34" charset="0"/>
              </a:defRPr>
            </a:lvl8pPr>
            <a:lvl9pPr marL="3959819" indent="-232930" eaLnBrk="0" fontAlgn="base" hangingPunct="0">
              <a:spcBef>
                <a:spcPct val="0"/>
              </a:spcBef>
              <a:spcAft>
                <a:spcPct val="0"/>
              </a:spcAft>
              <a:defRPr>
                <a:solidFill>
                  <a:schemeClr val="tx1"/>
                </a:solidFill>
                <a:latin typeface="Verdana" pitchFamily="34" charset="0"/>
              </a:defRPr>
            </a:lvl9pPr>
          </a:lstStyle>
          <a:p>
            <a:pPr eaLnBrk="1" hangingPunct="1"/>
            <a:fld id="{F346F2D7-F60F-4E53-8326-BBABB6A01226}" type="slidenum">
              <a:rPr lang="en-US" smtClean="0">
                <a:latin typeface="Arial" charset="0"/>
              </a:rPr>
              <a:pPr eaLnBrk="1" hangingPunct="1"/>
              <a:t>27</a:t>
            </a:fld>
            <a:endParaRPr lang="en-US" smtClean="0">
              <a:latin typeface="Arial" charset="0"/>
            </a:endParaRPr>
          </a:p>
        </p:txBody>
      </p:sp>
      <p:sp>
        <p:nvSpPr>
          <p:cNvPr id="36867" name="Rectangle 2"/>
          <p:cNvSpPr>
            <a:spLocks noGrp="1" noRot="1" noChangeAspect="1" noChangeArrowheads="1" noTextEdit="1"/>
          </p:cNvSpPr>
          <p:nvPr>
            <p:ph type="sldImg"/>
          </p:nvPr>
        </p:nvSpPr>
        <p:spPr>
          <a:ln/>
        </p:spPr>
      </p:sp>
      <p:sp>
        <p:nvSpPr>
          <p:cNvPr id="36868"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r>
              <a:rPr lang="en-US" smtClean="0"/>
              <a:t>To understand why this is the case remember</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8" name="TextBox 7"/>
          <p:cNvSpPr txBox="1"/>
          <p:nvPr/>
        </p:nvSpPr>
        <p:spPr>
          <a:xfrm>
            <a:off x="1828800" y="3159760"/>
            <a:ext cx="457200" cy="1034129"/>
          </a:xfrm>
          <a:prstGeom prst="rect">
            <a:avLst/>
          </a:prstGeom>
          <a:noFill/>
        </p:spPr>
        <p:txBody>
          <a:bodyPr wrap="square" lIns="0" tIns="9144" rIns="0" bIns="9144" rtlCol="0" anchor="ctr" anchorCtr="0">
            <a:spAutoFit/>
          </a:bodyPr>
          <a:lstStyle/>
          <a:p>
            <a:r>
              <a:rPr lang="en-US" sz="6600" dirty="0" smtClean="0">
                <a:effectLst>
                  <a:outerShdw blurRad="38100" dist="38100" dir="2700000" algn="tl">
                    <a:srgbClr val="000000">
                      <a:alpha val="43137"/>
                    </a:srgbClr>
                  </a:outerShdw>
                </a:effectLst>
                <a:latin typeface="+mn-lt"/>
              </a:rPr>
              <a:t>{</a:t>
            </a:r>
            <a:endParaRPr lang="en-US" sz="6600" dirty="0">
              <a:effectLst>
                <a:outerShdw blurRad="38100" dist="38100" dir="2700000" algn="tl">
                  <a:srgbClr val="000000">
                    <a:alpha val="43137"/>
                  </a:srgbClr>
                </a:outerShdw>
              </a:effectLst>
              <a:latin typeface="+mn-lt"/>
            </a:endParaRPr>
          </a:p>
        </p:txBody>
      </p:sp>
      <p:sp>
        <p:nvSpPr>
          <p:cNvPr id="2" name="Title 1"/>
          <p:cNvSpPr>
            <a:spLocks noGrp="1"/>
          </p:cNvSpPr>
          <p:nvPr>
            <p:ph type="ctrTitle"/>
          </p:nvPr>
        </p:nvSpPr>
        <p:spPr>
          <a:xfrm>
            <a:off x="777240" y="1219200"/>
            <a:ext cx="7543800" cy="2152650"/>
          </a:xfrm>
        </p:spPr>
        <p:txBody>
          <a:bodyPr>
            <a:noAutofit/>
          </a:bodyPr>
          <a:lstStyle>
            <a:lvl1pPr>
              <a:defRPr sz="6000">
                <a:solidFill>
                  <a:schemeClr val="tx1"/>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2133600" y="3375491"/>
            <a:ext cx="6172200" cy="685800"/>
          </a:xfrm>
        </p:spPr>
        <p:txBody>
          <a:bodyPr anchor="ctr"/>
          <a:lstStyle>
            <a:lvl1pPr marL="0" indent="0" algn="l">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15" name="Date Placeholder 14"/>
          <p:cNvSpPr>
            <a:spLocks noGrp="1"/>
          </p:cNvSpPr>
          <p:nvPr>
            <p:ph type="dt" sz="half" idx="10"/>
          </p:nvPr>
        </p:nvSpPr>
        <p:spPr/>
        <p:txBody>
          <a:bodyPr/>
          <a:lstStyle/>
          <a:p>
            <a:fld id="{25AE17C7-B787-4E50-994D-5E804113A1E9}" type="datetime4">
              <a:rPr lang="en-US" smtClean="0"/>
              <a:pPr/>
              <a:t>February 2, 2015</a:t>
            </a:fld>
            <a:endParaRPr lang="en-US" dirty="0"/>
          </a:p>
        </p:txBody>
      </p:sp>
      <p:sp>
        <p:nvSpPr>
          <p:cNvPr id="16" name="Slide Number Placeholder 15"/>
          <p:cNvSpPr>
            <a:spLocks noGrp="1"/>
          </p:cNvSpPr>
          <p:nvPr>
            <p:ph type="sldNum" sz="quarter" idx="11"/>
          </p:nvPr>
        </p:nvSpPr>
        <p:spPr/>
        <p:txBody>
          <a:bodyPr/>
          <a:lstStyle/>
          <a:p>
            <a:fld id="{C3759ED9-D43D-432D-B4CC-C40795F35D9B}" type="slidenum">
              <a:rPr lang="en-US" altLang="en-US" smtClean="0"/>
              <a:pPr/>
              <a:t>‹#›</a:t>
            </a:fld>
            <a:endParaRPr lang="en-US" altLang="en-US"/>
          </a:p>
        </p:txBody>
      </p:sp>
      <p:sp>
        <p:nvSpPr>
          <p:cNvPr id="17" name="Footer Placeholder 16"/>
          <p:cNvSpPr>
            <a:spLocks noGrp="1"/>
          </p:cNvSpPr>
          <p:nvPr>
            <p:ph type="ftr" sz="quarter" idx="12"/>
          </p:nvPr>
        </p:nvSpPr>
        <p:spPr/>
        <p:txBody>
          <a:bodyPr/>
          <a:lstStyle/>
          <a:p>
            <a:endParaRPr lang="en-US" dirty="0"/>
          </a:p>
        </p:txBody>
      </p:sp>
    </p:spTree>
  </p:cSld>
  <p:clrMapOvr>
    <a:masterClrMapping/>
  </p:clrMapOvr>
  <p:hf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2133600" y="685801"/>
            <a:ext cx="5791200" cy="3505199"/>
          </a:xfrm>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FDD7A28-FA93-4136-BDC1-BCCB2687E678}" type="datetimeFigureOut">
              <a:rPr lang="en-US" smtClean="0"/>
              <a:pPr/>
              <a:t>2/2/2015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3759ED9-D43D-432D-B4CC-C40795F35D9B}" type="slidenum">
              <a:rPr lang="en-US" altLang="en-US" smtClean="0"/>
              <a:pPr/>
              <a:t>‹#›</a:t>
            </a:fld>
            <a:endParaRPr lang="en-US" altLang="en-US"/>
          </a:p>
        </p:txBody>
      </p:sp>
    </p:spTree>
  </p:cSld>
  <p:clrMapOvr>
    <a:masterClrMapping/>
  </p:clrMapOvr>
  <p:hf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09600" y="609601"/>
            <a:ext cx="2133600" cy="5181600"/>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2895600" y="685801"/>
            <a:ext cx="5029200" cy="4572000"/>
          </a:xfrm>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AFDD7A28-FA93-4136-BDC1-BCCB2687E678}" type="datetimeFigureOut">
              <a:rPr lang="en-US" smtClean="0"/>
              <a:pPr/>
              <a:t>2/2/2015</a:t>
            </a:fld>
            <a:endParaRPr lang="en-US" dirty="0"/>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3759ED9-D43D-432D-B4CC-C40795F35D9B}" type="slidenum">
              <a:rPr lang="en-US" altLang="en-US" smtClean="0"/>
              <a:pPr/>
              <a:t>‹#›</a:t>
            </a:fld>
            <a:endParaRPr lang="en-US" altLang="en-US"/>
          </a:p>
        </p:txBody>
      </p:sp>
    </p:spTree>
  </p:cSld>
  <p:clrMapOvr>
    <a:masterClrMapping/>
  </p:clrMapOvr>
  <p:hf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186267" y="1888066"/>
            <a:ext cx="8788400" cy="453795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2"/>
          <p:cNvSpPr>
            <a:spLocks noGrp="1"/>
          </p:cNvSpPr>
          <p:nvPr>
            <p:ph type="body" idx="11"/>
          </p:nvPr>
        </p:nvSpPr>
        <p:spPr>
          <a:xfrm>
            <a:off x="0" y="671162"/>
            <a:ext cx="9144000" cy="878237"/>
          </a:xfrm>
        </p:spPr>
        <p:txBody>
          <a:bodyPr anchor="b"/>
          <a:lstStyle>
            <a:lvl1pPr marL="0" indent="0">
              <a:buNone/>
              <a:defRPr sz="3200" b="0">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Tree>
    <p:extLst>
      <p:ext uri="{BB962C8B-B14F-4D97-AF65-F5344CB8AC3E}">
        <p14:creationId xmlns:p14="http://schemas.microsoft.com/office/powerpoint/2010/main" xmlns="" val="417229561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25AE17C7-B787-4E50-994D-5E804113A1E9}" type="datetime4">
              <a:rPr lang="en-US" smtClean="0"/>
              <a:pPr/>
              <a:t>February 2, 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3759ED9-D43D-432D-B4CC-C40795F35D9B}" type="slidenum">
              <a:rPr lang="en-US" altLang="en-US" smtClean="0"/>
              <a:pPr/>
              <a:t>‹#›</a:t>
            </a:fld>
            <a:endParaRPr lang="en-US" altLang="en-US"/>
          </a:p>
        </p:txBody>
      </p:sp>
    </p:spTree>
  </p:cSld>
  <p:clrMapOvr>
    <a:masterClrMapping/>
  </p:clrMapOvr>
  <p:hf hdr="0" ftr="0" dt="0"/>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995D68B-21AC-438B-BECE-4F17DA129F19}" type="datetime4">
              <a:rPr lang="en-US" smtClean="0"/>
              <a:pPr/>
              <a:t>February 2, 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3759ED9-D43D-432D-B4CC-C40795F35D9B}" type="slidenum">
              <a:rPr lang="en-US" altLang="en-US" smtClean="0"/>
              <a:pPr/>
              <a:t>‹#›</a:t>
            </a:fld>
            <a:endParaRPr lang="en-US" altLang="en-US"/>
          </a:p>
        </p:txBody>
      </p:sp>
    </p:spTree>
  </p:cSld>
  <p:clrMapOvr>
    <a:masterClrMapping/>
  </p:clrMapOvr>
  <p:hf hdr="0" ftr="0" dt="0"/>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79F0FCF-2EA5-4FF5-AF14-1CA9C8854AAB}" type="datetime4">
              <a:rPr lang="en-US" smtClean="0"/>
              <a:pPr/>
              <a:t>February 2, 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744759D-0EFF-4FB2-9CCE-04E00944F0FE}" type="slidenum">
              <a:rPr lang="en-US" smtClean="0"/>
              <a:pPr/>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F9E781C6-1634-4A56-B2BE-62150BE83935}" type="datetime4">
              <a:rPr lang="en-US" smtClean="0"/>
              <a:pPr/>
              <a:t>February 2, 2015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C3759ED9-D43D-432D-B4CC-C40795F35D9B}" type="slidenum">
              <a:rPr lang="en-US" altLang="en-US" smtClean="0"/>
              <a:pPr/>
              <a:t>‹#›</a:t>
            </a:fld>
            <a:endParaRPr lang="en-US" altLang="en-US"/>
          </a:p>
        </p:txBody>
      </p:sp>
    </p:spTree>
  </p:cSld>
  <p:clrMapOvr>
    <a:masterClrMapping/>
  </p:clrMapOvr>
  <p:hf hdr="0" ftr="0" dt="0"/>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A9372AC2-3C75-4F5F-A929-48958086FE36}" type="datetime4">
              <a:rPr lang="en-US" smtClean="0"/>
              <a:pPr/>
              <a:t>February 2, 2015</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5744759D-0EFF-4FB2-9CCE-04E00944F0FE}" type="slidenum">
              <a:rPr lang="en-US" smtClean="0"/>
              <a:pPr/>
              <a:t>‹#›</a:t>
            </a:fld>
            <a:endParaRPr lang="en-US" dirty="0"/>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22427872-F3DF-46B7-826D-609FB02554C9}" type="datetimeFigureOut">
              <a:rPr lang="en-US" smtClean="0"/>
              <a:pPr/>
              <a:t>2/2/2015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5353AD5-072F-4318-B933-60F133B496A7}" type="slidenum">
              <a:rPr lang="en-US" smtClean="0"/>
              <a:pPr/>
              <a:t>‹#›</a:t>
            </a:fld>
            <a:endParaRPr 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53951C0-B478-4858-ABC7-96406A1C0480}" type="datetime4">
              <a:rPr lang="en-US" smtClean="0"/>
              <a:pPr/>
              <a:t>February 2, 2015</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5744759D-0EFF-4FB2-9CCE-04E00944F0FE}" type="slidenum">
              <a:rPr lang="en-US" smtClean="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3" name="Title 12"/>
          <p:cNvSpPr>
            <a:spLocks noGrp="1"/>
          </p:cNvSpPr>
          <p:nvPr>
            <p:ph type="title"/>
          </p:nvPr>
        </p:nvSpPr>
        <p:spPr/>
        <p:txBody>
          <a:bodyPr/>
          <a:lstStyle/>
          <a:p>
            <a:r>
              <a:rPr lang="en-US" smtClean="0"/>
              <a:t>Click to edit Master title style</a:t>
            </a:r>
            <a:endParaRPr lang="en-US"/>
          </a:p>
        </p:txBody>
      </p:sp>
      <p:sp>
        <p:nvSpPr>
          <p:cNvPr id="14" name="Date Placeholder 13"/>
          <p:cNvSpPr>
            <a:spLocks noGrp="1"/>
          </p:cNvSpPr>
          <p:nvPr>
            <p:ph type="dt" sz="half" idx="10"/>
          </p:nvPr>
        </p:nvSpPr>
        <p:spPr/>
        <p:txBody>
          <a:bodyPr/>
          <a:lstStyle/>
          <a:p>
            <a:fld id="{8995D68B-21AC-438B-BECE-4F17DA129F19}" type="datetime4">
              <a:rPr lang="en-US" smtClean="0"/>
              <a:pPr/>
              <a:t>February 2, 2015</a:t>
            </a:fld>
            <a:endParaRPr lang="en-US" dirty="0"/>
          </a:p>
        </p:txBody>
      </p:sp>
      <p:sp>
        <p:nvSpPr>
          <p:cNvPr id="15" name="Slide Number Placeholder 14"/>
          <p:cNvSpPr>
            <a:spLocks noGrp="1"/>
          </p:cNvSpPr>
          <p:nvPr>
            <p:ph type="sldNum" sz="quarter" idx="11"/>
          </p:nvPr>
        </p:nvSpPr>
        <p:spPr/>
        <p:txBody>
          <a:bodyPr/>
          <a:lstStyle/>
          <a:p>
            <a:fld id="{C3759ED9-D43D-432D-B4CC-C40795F35D9B}" type="slidenum">
              <a:rPr lang="en-US" altLang="en-US" smtClean="0"/>
              <a:pPr/>
              <a:t>‹#›</a:t>
            </a:fld>
            <a:endParaRPr lang="en-US" altLang="en-US"/>
          </a:p>
        </p:txBody>
      </p:sp>
      <p:sp>
        <p:nvSpPr>
          <p:cNvPr id="16" name="Footer Placeholder 15"/>
          <p:cNvSpPr>
            <a:spLocks noGrp="1"/>
          </p:cNvSpPr>
          <p:nvPr>
            <p:ph type="ftr" sz="quarter" idx="12"/>
          </p:nvPr>
        </p:nvSpPr>
        <p:spPr/>
        <p:txBody>
          <a:bodyPr/>
          <a:lstStyle/>
          <a:p>
            <a:endParaRPr lang="en-US" dirty="0"/>
          </a:p>
        </p:txBody>
      </p:sp>
    </p:spTree>
  </p:cSld>
  <p:clrMapOvr>
    <a:masterClrMapping/>
  </p:clrMapOvr>
  <p:hf hdr="0" ftr="0" dt="0"/>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867641A-9D94-4BD6-862F-F651067079BC}" type="datetime4">
              <a:rPr lang="en-US" smtClean="0"/>
              <a:pPr/>
              <a:t>February 2, 2015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C3759ED9-D43D-432D-B4CC-C40795F35D9B}" type="slidenum">
              <a:rPr lang="en-US" altLang="en-US" smtClean="0"/>
              <a:pPr/>
              <a:t>‹#›</a:t>
            </a:fld>
            <a:endParaRPr lang="en-US" altLang="en-US"/>
          </a:p>
        </p:txBody>
      </p:sp>
    </p:spTree>
  </p:cSld>
  <p:clrMapOvr>
    <a:masterClrMapping/>
  </p:clrMapOvr>
  <p:hf hdr="0" ftr="0" dt="0"/>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74F0C02-0EF4-4745-9D82-E8D3F59464E3}" type="datetime4">
              <a:rPr lang="en-US" smtClean="0"/>
              <a:pPr/>
              <a:t>February 2, 2015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C3759ED9-D43D-432D-B4CC-C40795F35D9B}" type="slidenum">
              <a:rPr lang="en-US" altLang="en-US" smtClean="0"/>
              <a:pPr/>
              <a:t>‹#›</a:t>
            </a:fld>
            <a:endParaRPr lang="en-US" altLang="en-US"/>
          </a:p>
        </p:txBody>
      </p:sp>
    </p:spTree>
  </p:cSld>
  <p:clrMapOvr>
    <a:masterClrMapping/>
  </p:clrMapOvr>
  <p:hf hdr="0" ftr="0" dt="0"/>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FDD7A28-FA93-4136-BDC1-BCCB2687E678}" type="datetimeFigureOut">
              <a:rPr lang="en-US" smtClean="0"/>
              <a:pPr/>
              <a:t>2/2/2015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3759ED9-D43D-432D-B4CC-C40795F35D9B}" type="slidenum">
              <a:rPr lang="en-US" altLang="en-US" smtClean="0"/>
              <a:pPr/>
              <a:t>‹#›</a:t>
            </a:fld>
            <a:endParaRPr lang="en-US" altLang="en-US"/>
          </a:p>
        </p:txBody>
      </p:sp>
    </p:spTree>
  </p:cSld>
  <p:clrMapOvr>
    <a:masterClrMapping/>
  </p:clrMapOvr>
  <p:hf hdr="0" ftr="0" dt="0"/>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FDD7A28-FA93-4136-BDC1-BCCB2687E678}" type="datetimeFigureOut">
              <a:rPr lang="en-US" smtClean="0"/>
              <a:pPr/>
              <a:t>2/2/2015</a:t>
            </a:fld>
            <a:endParaRPr lang="en-US" dirty="0"/>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3759ED9-D43D-432D-B4CC-C40795F35D9B}" type="slidenum">
              <a:rPr lang="en-US" altLang="en-US" smtClean="0"/>
              <a:pPr/>
              <a:t>‹#›</a:t>
            </a:fld>
            <a:endParaRPr lang="en-US" altLang="en-US"/>
          </a:p>
        </p:txBody>
      </p:sp>
    </p:spTree>
  </p:cSld>
  <p:clrMapOvr>
    <a:masterClrMapping/>
  </p:clrMapOvr>
  <p:hf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8" name="TextBox 7"/>
          <p:cNvSpPr txBox="1"/>
          <p:nvPr/>
        </p:nvSpPr>
        <p:spPr>
          <a:xfrm>
            <a:off x="4267200" y="4074497"/>
            <a:ext cx="457200" cy="1015663"/>
          </a:xfrm>
          <a:prstGeom prst="rect">
            <a:avLst/>
          </a:prstGeom>
          <a:noFill/>
        </p:spPr>
        <p:txBody>
          <a:bodyPr wrap="square" lIns="0" tIns="0" rIns="0" bIns="0" rtlCol="0" anchor="t" anchorCtr="0">
            <a:spAutoFit/>
          </a:bodyPr>
          <a:lstStyle/>
          <a:p>
            <a:r>
              <a:rPr lang="en-US" sz="6600" dirty="0" smtClean="0">
                <a:effectLst>
                  <a:outerShdw blurRad="38100" dist="38100" dir="2700000" algn="tl">
                    <a:srgbClr val="000000">
                      <a:alpha val="43137"/>
                    </a:srgbClr>
                  </a:outerShdw>
                </a:effectLst>
                <a:latin typeface="+mn-lt"/>
              </a:rPr>
              <a:t>{</a:t>
            </a:r>
            <a:endParaRPr lang="en-US" sz="6600" dirty="0">
              <a:effectLst>
                <a:outerShdw blurRad="38100" dist="38100" dir="2700000" algn="tl">
                  <a:srgbClr val="000000">
                    <a:alpha val="43137"/>
                  </a:srgbClr>
                </a:outerShdw>
              </a:effectLst>
              <a:latin typeface="+mn-lt"/>
            </a:endParaRPr>
          </a:p>
        </p:txBody>
      </p:sp>
      <p:sp>
        <p:nvSpPr>
          <p:cNvPr id="3" name="Text Placeholder 2"/>
          <p:cNvSpPr>
            <a:spLocks noGrp="1"/>
          </p:cNvSpPr>
          <p:nvPr>
            <p:ph type="body" idx="1"/>
          </p:nvPr>
        </p:nvSpPr>
        <p:spPr>
          <a:xfrm>
            <a:off x="4572000" y="4267368"/>
            <a:ext cx="3733800" cy="731520"/>
          </a:xfrm>
        </p:spPr>
        <p:txBody>
          <a:bodyPr anchor="ctr">
            <a:normAutofit/>
          </a:bodyPr>
          <a:lstStyle>
            <a:lvl1pPr marL="0" indent="0">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12" name="Date Placeholder 11"/>
          <p:cNvSpPr>
            <a:spLocks noGrp="1"/>
          </p:cNvSpPr>
          <p:nvPr>
            <p:ph type="dt" sz="half" idx="10"/>
          </p:nvPr>
        </p:nvSpPr>
        <p:spPr/>
        <p:txBody>
          <a:bodyPr/>
          <a:lstStyle/>
          <a:p>
            <a:fld id="{679F0FCF-2EA5-4FF5-AF14-1CA9C8854AAB}" type="datetime4">
              <a:rPr lang="en-US" smtClean="0"/>
              <a:pPr/>
              <a:t>February 2, 2015</a:t>
            </a:fld>
            <a:endParaRPr lang="en-US" dirty="0"/>
          </a:p>
        </p:txBody>
      </p:sp>
      <p:sp>
        <p:nvSpPr>
          <p:cNvPr id="13" name="Slide Number Placeholder 12"/>
          <p:cNvSpPr>
            <a:spLocks noGrp="1"/>
          </p:cNvSpPr>
          <p:nvPr>
            <p:ph type="sldNum" sz="quarter" idx="11"/>
          </p:nvPr>
        </p:nvSpPr>
        <p:spPr/>
        <p:txBody>
          <a:bodyPr/>
          <a:lstStyle/>
          <a:p>
            <a:fld id="{5744759D-0EFF-4FB2-9CCE-04E00944F0FE}" type="slidenum">
              <a:rPr lang="en-US" smtClean="0"/>
              <a:pPr/>
              <a:t>‹#›</a:t>
            </a:fld>
            <a:endParaRPr lang="en-US" dirty="0"/>
          </a:p>
        </p:txBody>
      </p:sp>
      <p:sp>
        <p:nvSpPr>
          <p:cNvPr id="14" name="Footer Placeholder 13"/>
          <p:cNvSpPr>
            <a:spLocks noGrp="1"/>
          </p:cNvSpPr>
          <p:nvPr>
            <p:ph type="ftr" sz="quarter" idx="12"/>
          </p:nvPr>
        </p:nvSpPr>
        <p:spPr/>
        <p:txBody>
          <a:bodyPr/>
          <a:lstStyle/>
          <a:p>
            <a:endParaRPr lang="en-US" dirty="0"/>
          </a:p>
        </p:txBody>
      </p:sp>
      <p:sp>
        <p:nvSpPr>
          <p:cNvPr id="4" name="Title 3"/>
          <p:cNvSpPr>
            <a:spLocks noGrp="1"/>
          </p:cNvSpPr>
          <p:nvPr>
            <p:ph type="title"/>
          </p:nvPr>
        </p:nvSpPr>
        <p:spPr>
          <a:xfrm>
            <a:off x="2286000" y="1905000"/>
            <a:ext cx="6035040" cy="2350008"/>
          </a:xfrm>
        </p:spPr>
        <p:txBody>
          <a:bodyPr/>
          <a:lstStyle>
            <a:lvl1pPr marL="0" algn="l" defTabSz="914400" rtl="0" eaLnBrk="1" latinLnBrk="0" hangingPunct="1">
              <a:spcBef>
                <a:spcPct val="0"/>
              </a:spcBef>
              <a:buNone/>
              <a:defRPr lang="en-US" sz="5400" b="0" kern="1200" cap="none" dirty="0" smtClean="0">
                <a:solidFill>
                  <a:schemeClr val="tx1"/>
                </a:solidFill>
                <a:effectLst>
                  <a:outerShdw blurRad="38100" dist="38100" dir="2700000" algn="tl">
                    <a:srgbClr val="000000">
                      <a:alpha val="43137"/>
                    </a:srgbClr>
                  </a:outerShdw>
                </a:effectLst>
                <a:latin typeface="+mj-lt"/>
                <a:ea typeface="+mj-ea"/>
                <a:cs typeface="+mj-cs"/>
              </a:defRPr>
            </a:lvl1pPr>
          </a:lstStyle>
          <a:p>
            <a:r>
              <a:rPr lang="en-US" smtClean="0"/>
              <a:t>Click to edit Master title style</a:t>
            </a:r>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Date Placeholder 7"/>
          <p:cNvSpPr>
            <a:spLocks noGrp="1"/>
          </p:cNvSpPr>
          <p:nvPr>
            <p:ph type="dt" sz="half" idx="10"/>
          </p:nvPr>
        </p:nvSpPr>
        <p:spPr/>
        <p:txBody>
          <a:bodyPr/>
          <a:lstStyle/>
          <a:p>
            <a:fld id="{F9E781C6-1634-4A56-B2BE-62150BE83935}" type="datetime4">
              <a:rPr lang="en-US" smtClean="0"/>
              <a:pPr/>
              <a:t>February 2, 2015</a:t>
            </a:fld>
            <a:endParaRPr lang="en-US" dirty="0"/>
          </a:p>
        </p:txBody>
      </p:sp>
      <p:sp>
        <p:nvSpPr>
          <p:cNvPr id="9" name="Slide Number Placeholder 8"/>
          <p:cNvSpPr>
            <a:spLocks noGrp="1"/>
          </p:cNvSpPr>
          <p:nvPr>
            <p:ph type="sldNum" sz="quarter" idx="11"/>
          </p:nvPr>
        </p:nvSpPr>
        <p:spPr/>
        <p:txBody>
          <a:bodyPr/>
          <a:lstStyle/>
          <a:p>
            <a:fld id="{C3759ED9-D43D-432D-B4CC-C40795F35D9B}" type="slidenum">
              <a:rPr lang="en-US" altLang="en-US" smtClean="0"/>
              <a:pPr/>
              <a:t>‹#›</a:t>
            </a:fld>
            <a:endParaRPr lang="en-US" altLang="en-US"/>
          </a:p>
        </p:txBody>
      </p:sp>
      <p:sp>
        <p:nvSpPr>
          <p:cNvPr id="10" name="Footer Placeholder 9"/>
          <p:cNvSpPr>
            <a:spLocks noGrp="1"/>
          </p:cNvSpPr>
          <p:nvPr>
            <p:ph type="ftr" sz="quarter" idx="12"/>
          </p:nvPr>
        </p:nvSpPr>
        <p:spPr/>
        <p:txBody>
          <a:bodyPr/>
          <a:lstStyle/>
          <a:p>
            <a:endParaRPr lang="en-US" dirty="0"/>
          </a:p>
        </p:txBody>
      </p:sp>
      <p:sp>
        <p:nvSpPr>
          <p:cNvPr id="11" name="Title 10"/>
          <p:cNvSpPr>
            <a:spLocks noGrp="1"/>
          </p:cNvSpPr>
          <p:nvPr>
            <p:ph type="title"/>
          </p:nvPr>
        </p:nvSpPr>
        <p:spPr/>
        <p:txBody>
          <a:bodyPr/>
          <a:lstStyle/>
          <a:p>
            <a:r>
              <a:rPr lang="en-US" smtClean="0"/>
              <a:t>Click to edit Master title style</a:t>
            </a:r>
            <a:endParaRPr lang="en-US" dirty="0"/>
          </a:p>
        </p:txBody>
      </p:sp>
      <p:sp>
        <p:nvSpPr>
          <p:cNvPr id="5" name="Content Placeholder 4"/>
          <p:cNvSpPr>
            <a:spLocks noGrp="1"/>
          </p:cNvSpPr>
          <p:nvPr>
            <p:ph sz="quarter" idx="13"/>
          </p:nvPr>
        </p:nvSpPr>
        <p:spPr>
          <a:xfrm>
            <a:off x="1344168" y="658368"/>
            <a:ext cx="3273552" cy="3429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Content Placeholder 6"/>
          <p:cNvSpPr>
            <a:spLocks noGrp="1"/>
          </p:cNvSpPr>
          <p:nvPr>
            <p:ph sz="quarter" idx="14"/>
          </p:nvPr>
        </p:nvSpPr>
        <p:spPr>
          <a:xfrm>
            <a:off x="5029200" y="658368"/>
            <a:ext cx="3273552" cy="34321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hf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341120" y="661976"/>
            <a:ext cx="3273552" cy="639762"/>
          </a:xfrm>
        </p:spPr>
        <p:txBody>
          <a:bodyPr anchor="ctr">
            <a:noAutofit/>
          </a:bodyPr>
          <a:lstStyle>
            <a:lvl1pPr marL="0" indent="0">
              <a:buNone/>
              <a:defRPr sz="22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344168" y="1371600"/>
            <a:ext cx="3276600" cy="2743200"/>
          </a:xfrm>
        </p:spPr>
        <p:txBody>
          <a:bodyPr anchor="t"/>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029200" y="661976"/>
            <a:ext cx="3273552" cy="639762"/>
          </a:xfrm>
        </p:spPr>
        <p:txBody>
          <a:bodyPr anchor="ctr">
            <a:noAutofit/>
          </a:bodyPr>
          <a:lstStyle>
            <a:lvl1pPr marL="0" indent="0">
              <a:buNone/>
              <a:defRPr sz="22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029200" y="1371600"/>
            <a:ext cx="3273552" cy="2743200"/>
          </a:xfrm>
        </p:spPr>
        <p:txBody>
          <a:bodyPr anchor="t"/>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3" name="TextBox 12"/>
          <p:cNvSpPr txBox="1"/>
          <p:nvPr/>
        </p:nvSpPr>
        <p:spPr>
          <a:xfrm>
            <a:off x="1056640" y="520192"/>
            <a:ext cx="457200" cy="923330"/>
          </a:xfrm>
          <a:prstGeom prst="rect">
            <a:avLst/>
          </a:prstGeom>
          <a:noFill/>
        </p:spPr>
        <p:txBody>
          <a:bodyPr wrap="square" lIns="0" tIns="0" rIns="0" bIns="0" rtlCol="0" anchor="t" anchorCtr="0">
            <a:spAutoFit/>
          </a:bodyPr>
          <a:lstStyle/>
          <a:p>
            <a:r>
              <a:rPr lang="en-US" sz="6000" dirty="0" smtClean="0">
                <a:effectLst>
                  <a:outerShdw blurRad="38100" dist="38100" dir="2700000" algn="tl">
                    <a:srgbClr val="000000">
                      <a:alpha val="43137"/>
                    </a:srgbClr>
                  </a:outerShdw>
                </a:effectLst>
                <a:latin typeface="+mn-lt"/>
              </a:rPr>
              <a:t>{</a:t>
            </a:r>
            <a:endParaRPr lang="en-US" sz="6000" dirty="0">
              <a:effectLst>
                <a:outerShdw blurRad="38100" dist="38100" dir="2700000" algn="tl">
                  <a:srgbClr val="000000">
                    <a:alpha val="43137"/>
                  </a:srgbClr>
                </a:outerShdw>
              </a:effectLst>
              <a:latin typeface="+mn-lt"/>
            </a:endParaRPr>
          </a:p>
        </p:txBody>
      </p:sp>
      <p:sp>
        <p:nvSpPr>
          <p:cNvPr id="18" name="TextBox 17"/>
          <p:cNvSpPr txBox="1"/>
          <p:nvPr/>
        </p:nvSpPr>
        <p:spPr>
          <a:xfrm>
            <a:off x="4780280" y="520192"/>
            <a:ext cx="457200" cy="923330"/>
          </a:xfrm>
          <a:prstGeom prst="rect">
            <a:avLst/>
          </a:prstGeom>
          <a:noFill/>
        </p:spPr>
        <p:txBody>
          <a:bodyPr wrap="square" lIns="0" tIns="0" rIns="0" bIns="0" rtlCol="0" anchor="t" anchorCtr="0">
            <a:spAutoFit/>
          </a:bodyPr>
          <a:lstStyle/>
          <a:p>
            <a:r>
              <a:rPr lang="en-US" sz="6000" dirty="0" smtClean="0">
                <a:effectLst>
                  <a:outerShdw blurRad="38100" dist="38100" dir="2700000" algn="tl">
                    <a:srgbClr val="000000">
                      <a:alpha val="43137"/>
                    </a:srgbClr>
                  </a:outerShdw>
                </a:effectLst>
                <a:latin typeface="+mn-lt"/>
              </a:rPr>
              <a:t>{</a:t>
            </a:r>
            <a:endParaRPr lang="en-US" sz="6000" dirty="0">
              <a:effectLst>
                <a:outerShdw blurRad="38100" dist="38100" dir="2700000" algn="tl">
                  <a:srgbClr val="000000">
                    <a:alpha val="43137"/>
                  </a:srgbClr>
                </a:outerShdw>
              </a:effectLst>
              <a:latin typeface="+mn-lt"/>
            </a:endParaRPr>
          </a:p>
        </p:txBody>
      </p:sp>
      <p:sp>
        <p:nvSpPr>
          <p:cNvPr id="12" name="Title 11"/>
          <p:cNvSpPr>
            <a:spLocks noGrp="1"/>
          </p:cNvSpPr>
          <p:nvPr>
            <p:ph type="title"/>
          </p:nvPr>
        </p:nvSpPr>
        <p:spPr/>
        <p:txBody>
          <a:bodyPr/>
          <a:lstStyle/>
          <a:p>
            <a:r>
              <a:rPr lang="en-US" smtClean="0"/>
              <a:t>Click to edit Master title style</a:t>
            </a:r>
            <a:endParaRPr lang="en-US" dirty="0"/>
          </a:p>
        </p:txBody>
      </p:sp>
      <p:sp>
        <p:nvSpPr>
          <p:cNvPr id="14" name="Date Placeholder 13"/>
          <p:cNvSpPr>
            <a:spLocks noGrp="1"/>
          </p:cNvSpPr>
          <p:nvPr>
            <p:ph type="dt" sz="half" idx="10"/>
          </p:nvPr>
        </p:nvSpPr>
        <p:spPr/>
        <p:txBody>
          <a:bodyPr/>
          <a:lstStyle/>
          <a:p>
            <a:fld id="{A9372AC2-3C75-4F5F-A929-48958086FE36}" type="datetime4">
              <a:rPr lang="en-US" smtClean="0"/>
              <a:pPr/>
              <a:t>February 2, 2015</a:t>
            </a:fld>
            <a:endParaRPr lang="en-US" dirty="0"/>
          </a:p>
        </p:txBody>
      </p:sp>
      <p:sp>
        <p:nvSpPr>
          <p:cNvPr id="15" name="Slide Number Placeholder 14"/>
          <p:cNvSpPr>
            <a:spLocks noGrp="1"/>
          </p:cNvSpPr>
          <p:nvPr>
            <p:ph type="sldNum" sz="quarter" idx="11"/>
          </p:nvPr>
        </p:nvSpPr>
        <p:spPr/>
        <p:txBody>
          <a:bodyPr/>
          <a:lstStyle/>
          <a:p>
            <a:fld id="{5744759D-0EFF-4FB2-9CCE-04E00944F0FE}" type="slidenum">
              <a:rPr lang="en-US" smtClean="0"/>
              <a:pPr/>
              <a:t>‹#›</a:t>
            </a:fld>
            <a:endParaRPr lang="en-US" dirty="0"/>
          </a:p>
        </p:txBody>
      </p:sp>
      <p:sp>
        <p:nvSpPr>
          <p:cNvPr id="16" name="Footer Placeholder 15"/>
          <p:cNvSpPr>
            <a:spLocks noGrp="1"/>
          </p:cNvSpPr>
          <p:nvPr>
            <p:ph type="ftr" sz="quarter" idx="12"/>
          </p:nvPr>
        </p:nvSpPr>
        <p:spPr/>
        <p:txBody>
          <a:bodyPr/>
          <a:lstStyle/>
          <a:p>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smtClean="0"/>
              <a:t>Click to edit Master title style</a:t>
            </a:r>
            <a:endParaRPr lang="en-US"/>
          </a:p>
        </p:txBody>
      </p:sp>
      <p:sp>
        <p:nvSpPr>
          <p:cNvPr id="7" name="Date Placeholder 6"/>
          <p:cNvSpPr>
            <a:spLocks noGrp="1"/>
          </p:cNvSpPr>
          <p:nvPr>
            <p:ph type="dt" sz="half" idx="10"/>
          </p:nvPr>
        </p:nvSpPr>
        <p:spPr/>
        <p:txBody>
          <a:bodyPr/>
          <a:lstStyle/>
          <a:p>
            <a:fld id="{22427872-F3DF-46B7-826D-609FB02554C9}" type="datetimeFigureOut">
              <a:rPr lang="en-US" smtClean="0"/>
              <a:pPr/>
              <a:t>2/2/2015</a:t>
            </a:fld>
            <a:endParaRPr lang="en-US"/>
          </a:p>
        </p:txBody>
      </p:sp>
      <p:sp>
        <p:nvSpPr>
          <p:cNvPr id="8" name="Slide Number Placeholder 7"/>
          <p:cNvSpPr>
            <a:spLocks noGrp="1"/>
          </p:cNvSpPr>
          <p:nvPr>
            <p:ph type="sldNum" sz="quarter" idx="11"/>
          </p:nvPr>
        </p:nvSpPr>
        <p:spPr/>
        <p:txBody>
          <a:bodyPr/>
          <a:lstStyle/>
          <a:p>
            <a:fld id="{F5353AD5-072F-4318-B933-60F133B496A7}" type="slidenum">
              <a:rPr lang="en-US" smtClean="0"/>
              <a:pPr/>
              <a:t>‹#›</a:t>
            </a:fld>
            <a:endParaRPr lang="en-US"/>
          </a:p>
        </p:txBody>
      </p:sp>
      <p:sp>
        <p:nvSpPr>
          <p:cNvPr id="9" name="Footer Placeholder 8"/>
          <p:cNvSpPr>
            <a:spLocks noGrp="1"/>
          </p:cNvSpPr>
          <p:nvPr>
            <p:ph type="ftr" sz="quarter" idx="12"/>
          </p:nvPr>
        </p:nvSpPr>
        <p:spPr/>
        <p:txBody>
          <a:bodyPr/>
          <a:lstStyle/>
          <a:p>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C53951C0-B478-4858-ABC7-96406A1C0480}" type="datetime4">
              <a:rPr lang="en-US" smtClean="0"/>
              <a:pPr/>
              <a:t>February 2, 2015</a:t>
            </a:fld>
            <a:endParaRPr lang="en-US" dirty="0"/>
          </a:p>
        </p:txBody>
      </p:sp>
      <p:sp>
        <p:nvSpPr>
          <p:cNvPr id="6" name="Slide Number Placeholder 5"/>
          <p:cNvSpPr>
            <a:spLocks noGrp="1"/>
          </p:cNvSpPr>
          <p:nvPr>
            <p:ph type="sldNum" sz="quarter" idx="11"/>
          </p:nvPr>
        </p:nvSpPr>
        <p:spPr/>
        <p:txBody>
          <a:bodyPr/>
          <a:lstStyle/>
          <a:p>
            <a:fld id="{5744759D-0EFF-4FB2-9CCE-04E00944F0FE}" type="slidenum">
              <a:rPr lang="en-US" smtClean="0"/>
              <a:pPr/>
              <a:t>‹#›</a:t>
            </a:fld>
            <a:endParaRPr lang="en-US" dirty="0"/>
          </a:p>
        </p:txBody>
      </p:sp>
      <p:sp>
        <p:nvSpPr>
          <p:cNvPr id="7" name="Footer Placeholder 6"/>
          <p:cNvSpPr>
            <a:spLocks noGrp="1"/>
          </p:cNvSpPr>
          <p:nvPr>
            <p:ph type="ftr" sz="quarter" idx="12"/>
          </p:nvPr>
        </p:nvSpPr>
        <p:spPr/>
        <p:txBody>
          <a:bodyPr/>
          <a:lstStyle/>
          <a:p>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9" name="TextBox 8"/>
          <p:cNvSpPr txBox="1"/>
          <p:nvPr/>
        </p:nvSpPr>
        <p:spPr>
          <a:xfrm>
            <a:off x="5328920" y="1774588"/>
            <a:ext cx="457200" cy="1231106"/>
          </a:xfrm>
          <a:prstGeom prst="rect">
            <a:avLst/>
          </a:prstGeom>
          <a:noFill/>
        </p:spPr>
        <p:txBody>
          <a:bodyPr wrap="square" lIns="0" tIns="0" rIns="0" bIns="0" rtlCol="0" anchor="t" anchorCtr="0">
            <a:spAutoFit/>
          </a:bodyPr>
          <a:lstStyle/>
          <a:p>
            <a:r>
              <a:rPr lang="en-US" sz="8000" dirty="0" smtClean="0">
                <a:effectLst>
                  <a:outerShdw blurRad="38100" dist="38100" dir="2700000" algn="tl">
                    <a:srgbClr val="000000">
                      <a:alpha val="43137"/>
                    </a:srgbClr>
                  </a:outerShdw>
                </a:effectLst>
                <a:latin typeface="+mn-lt"/>
              </a:rPr>
              <a:t>{</a:t>
            </a:r>
            <a:endParaRPr lang="en-US" sz="8000" dirty="0">
              <a:effectLst>
                <a:outerShdw blurRad="38100" dist="38100" dir="2700000" algn="tl">
                  <a:srgbClr val="000000">
                    <a:alpha val="43137"/>
                  </a:srgbClr>
                </a:outerShdw>
              </a:effectLst>
              <a:latin typeface="+mn-lt"/>
            </a:endParaRPr>
          </a:p>
        </p:txBody>
      </p:sp>
      <p:sp>
        <p:nvSpPr>
          <p:cNvPr id="3" name="Content Placeholder 2"/>
          <p:cNvSpPr>
            <a:spLocks noGrp="1"/>
          </p:cNvSpPr>
          <p:nvPr>
            <p:ph idx="1"/>
          </p:nvPr>
        </p:nvSpPr>
        <p:spPr>
          <a:xfrm>
            <a:off x="838200" y="685801"/>
            <a:ext cx="4343400" cy="3429000"/>
          </a:xfrm>
        </p:spPr>
        <p:txBody>
          <a:bodyPr anchor="ctr"/>
          <a:lstStyle>
            <a:lvl1pPr>
              <a:defRPr sz="2400"/>
            </a:lvl1pPr>
            <a:lvl2pPr>
              <a:defRPr sz="2200"/>
            </a:lvl2pPr>
            <a:lvl3pPr>
              <a:defRPr sz="2000"/>
            </a:lvl3pPr>
            <a:lvl4pPr>
              <a:defRPr sz="1800"/>
            </a:lvl4pPr>
            <a:lvl5pPr>
              <a:defRPr sz="18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5715000" y="685801"/>
            <a:ext cx="2590800" cy="3429000"/>
          </a:xfrm>
        </p:spPr>
        <p:txBody>
          <a:bodyPr anchor="ctr">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5" name="Date Placeholder 14"/>
          <p:cNvSpPr>
            <a:spLocks noGrp="1"/>
          </p:cNvSpPr>
          <p:nvPr>
            <p:ph type="dt" sz="half" idx="10"/>
          </p:nvPr>
        </p:nvSpPr>
        <p:spPr/>
        <p:txBody>
          <a:bodyPr/>
          <a:lstStyle/>
          <a:p>
            <a:fld id="{B867641A-9D94-4BD6-862F-F651067079BC}" type="datetime4">
              <a:rPr lang="en-US" smtClean="0"/>
              <a:pPr/>
              <a:t>February 2, 2015</a:t>
            </a:fld>
            <a:endParaRPr lang="en-US" dirty="0"/>
          </a:p>
        </p:txBody>
      </p:sp>
      <p:sp>
        <p:nvSpPr>
          <p:cNvPr id="16" name="Slide Number Placeholder 15"/>
          <p:cNvSpPr>
            <a:spLocks noGrp="1"/>
          </p:cNvSpPr>
          <p:nvPr>
            <p:ph type="sldNum" sz="quarter" idx="11"/>
          </p:nvPr>
        </p:nvSpPr>
        <p:spPr/>
        <p:txBody>
          <a:bodyPr/>
          <a:lstStyle/>
          <a:p>
            <a:fld id="{C3759ED9-D43D-432D-B4CC-C40795F35D9B}" type="slidenum">
              <a:rPr lang="en-US" altLang="en-US" smtClean="0"/>
              <a:pPr/>
              <a:t>‹#›</a:t>
            </a:fld>
            <a:endParaRPr lang="en-US" altLang="en-US"/>
          </a:p>
        </p:txBody>
      </p:sp>
      <p:sp>
        <p:nvSpPr>
          <p:cNvPr id="17" name="Footer Placeholder 16"/>
          <p:cNvSpPr>
            <a:spLocks noGrp="1"/>
          </p:cNvSpPr>
          <p:nvPr>
            <p:ph type="ftr" sz="quarter" idx="12"/>
          </p:nvPr>
        </p:nvSpPr>
        <p:spPr/>
        <p:txBody>
          <a:bodyPr/>
          <a:lstStyle/>
          <a:p>
            <a:endParaRPr lang="en-US" dirty="0"/>
          </a:p>
        </p:txBody>
      </p:sp>
      <p:sp>
        <p:nvSpPr>
          <p:cNvPr id="18" name="Title 17"/>
          <p:cNvSpPr>
            <a:spLocks noGrp="1"/>
          </p:cNvSpPr>
          <p:nvPr>
            <p:ph type="title"/>
          </p:nvPr>
        </p:nvSpPr>
        <p:spPr/>
        <p:txBody>
          <a:bodyPr/>
          <a:lstStyle/>
          <a:p>
            <a:r>
              <a:rPr lang="en-US" smtClean="0"/>
              <a:t>Click to edit Master title style</a:t>
            </a:r>
            <a:endParaRPr lang="en-US" dirty="0"/>
          </a:p>
        </p:txBody>
      </p:sp>
    </p:spTree>
  </p:cSld>
  <p:clrMapOvr>
    <a:masterClrMapping/>
  </p:clrMapOvr>
  <p:hf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1219200" y="612775"/>
            <a:ext cx="6705600" cy="2546985"/>
          </a:xfrm>
          <a:effectLst>
            <a:outerShdw blurRad="152400" dist="317500" dir="5400000" sx="90000" sy="-19000" rotWithShape="0">
              <a:prstClr val="black">
                <a:alpha val="15000"/>
              </a:prstClr>
            </a:outerShdw>
          </a:effectLst>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2743200" y="3453047"/>
            <a:ext cx="5029200" cy="720804"/>
          </a:xfrm>
        </p:spPr>
        <p:txBody>
          <a:bodyPr anchor="ctr">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9" name="TextBox 8"/>
          <p:cNvSpPr txBox="1"/>
          <p:nvPr/>
        </p:nvSpPr>
        <p:spPr>
          <a:xfrm>
            <a:off x="2435352" y="3331464"/>
            <a:ext cx="457200" cy="923330"/>
          </a:xfrm>
          <a:prstGeom prst="rect">
            <a:avLst/>
          </a:prstGeom>
          <a:noFill/>
        </p:spPr>
        <p:txBody>
          <a:bodyPr wrap="square" lIns="0" tIns="0" rIns="0" bIns="0" rtlCol="0" anchor="t" anchorCtr="0">
            <a:spAutoFit/>
          </a:bodyPr>
          <a:lstStyle/>
          <a:p>
            <a:r>
              <a:rPr lang="en-US" sz="6000" dirty="0" smtClean="0">
                <a:effectLst>
                  <a:outerShdw blurRad="38100" dist="38100" dir="2700000" algn="tl">
                    <a:srgbClr val="000000">
                      <a:alpha val="43137"/>
                    </a:srgbClr>
                  </a:outerShdw>
                </a:effectLst>
                <a:latin typeface="+mn-lt"/>
              </a:rPr>
              <a:t>{</a:t>
            </a:r>
            <a:endParaRPr lang="en-US" sz="6000" dirty="0">
              <a:effectLst>
                <a:outerShdw blurRad="38100" dist="38100" dir="2700000" algn="tl">
                  <a:srgbClr val="000000">
                    <a:alpha val="43137"/>
                  </a:srgbClr>
                </a:outerShdw>
              </a:effectLst>
              <a:latin typeface="+mn-lt"/>
            </a:endParaRPr>
          </a:p>
        </p:txBody>
      </p:sp>
      <p:sp>
        <p:nvSpPr>
          <p:cNvPr id="11" name="Title 10"/>
          <p:cNvSpPr>
            <a:spLocks noGrp="1"/>
          </p:cNvSpPr>
          <p:nvPr>
            <p:ph type="title"/>
          </p:nvPr>
        </p:nvSpPr>
        <p:spPr/>
        <p:txBody>
          <a:bodyPr/>
          <a:lstStyle/>
          <a:p>
            <a:r>
              <a:rPr lang="en-US" smtClean="0"/>
              <a:t>Click to edit Master title style</a:t>
            </a:r>
            <a:endParaRPr lang="en-US"/>
          </a:p>
        </p:txBody>
      </p:sp>
      <p:sp>
        <p:nvSpPr>
          <p:cNvPr id="13" name="Date Placeholder 12"/>
          <p:cNvSpPr>
            <a:spLocks noGrp="1"/>
          </p:cNvSpPr>
          <p:nvPr>
            <p:ph type="dt" sz="half" idx="10"/>
          </p:nvPr>
        </p:nvSpPr>
        <p:spPr/>
        <p:txBody>
          <a:bodyPr/>
          <a:lstStyle/>
          <a:p>
            <a:fld id="{D74F0C02-0EF4-4745-9D82-E8D3F59464E3}" type="datetime4">
              <a:rPr lang="en-US" smtClean="0"/>
              <a:pPr/>
              <a:t>February 2, 2015</a:t>
            </a:fld>
            <a:endParaRPr lang="en-US" dirty="0"/>
          </a:p>
        </p:txBody>
      </p:sp>
      <p:sp>
        <p:nvSpPr>
          <p:cNvPr id="14" name="Slide Number Placeholder 13"/>
          <p:cNvSpPr>
            <a:spLocks noGrp="1"/>
          </p:cNvSpPr>
          <p:nvPr>
            <p:ph type="sldNum" sz="quarter" idx="11"/>
          </p:nvPr>
        </p:nvSpPr>
        <p:spPr/>
        <p:txBody>
          <a:bodyPr/>
          <a:lstStyle/>
          <a:p>
            <a:fld id="{C3759ED9-D43D-432D-B4CC-C40795F35D9B}" type="slidenum">
              <a:rPr lang="en-US" altLang="en-US" smtClean="0"/>
              <a:pPr/>
              <a:t>‹#›</a:t>
            </a:fld>
            <a:endParaRPr lang="en-US" altLang="en-US"/>
          </a:p>
        </p:txBody>
      </p:sp>
      <p:sp>
        <p:nvSpPr>
          <p:cNvPr id="15" name="Footer Placeholder 14"/>
          <p:cNvSpPr>
            <a:spLocks noGrp="1"/>
          </p:cNvSpPr>
          <p:nvPr>
            <p:ph type="ftr" sz="quarter" idx="12"/>
          </p:nvPr>
        </p:nvSpPr>
        <p:spPr/>
        <p:txBody>
          <a:bodyPr/>
          <a:lstStyle/>
          <a:p>
            <a:endParaRPr lang="en-US" dirty="0"/>
          </a:p>
        </p:txBody>
      </p:sp>
    </p:spTree>
  </p:cSld>
  <p:clrMapOvr>
    <a:masterClrMapping/>
  </p:clrMapOvr>
  <p:hf hdr="0" ft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Rectangle 6"/>
          <p:cNvSpPr/>
          <p:nvPr/>
        </p:nvSpPr>
        <p:spPr>
          <a:xfrm>
            <a:off x="0" y="0"/>
            <a:ext cx="9144000" cy="6858000"/>
          </a:xfrm>
          <a:prstGeom prst="rect">
            <a:avLst/>
          </a:prstGeom>
          <a:gradFill>
            <a:gsLst>
              <a:gs pos="0">
                <a:schemeClr val="accent6">
                  <a:lumMod val="50000"/>
                  <a:alpha val="36000"/>
                </a:schemeClr>
              </a:gs>
              <a:gs pos="100000">
                <a:schemeClr val="bg2">
                  <a:alpha val="1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rot="19724275">
            <a:off x="1373221" y="1038440"/>
            <a:ext cx="7240620" cy="5706987"/>
          </a:xfrm>
          <a:prstGeom prst="ellipse">
            <a:avLst/>
          </a:prstGeom>
          <a:gradFill flip="none" rotWithShape="1">
            <a:gsLst>
              <a:gs pos="0">
                <a:schemeClr val="accent6">
                  <a:lumMod val="60000"/>
                  <a:lumOff val="40000"/>
                  <a:alpha val="7000"/>
                </a:schemeClr>
              </a:gs>
              <a:gs pos="58000">
                <a:schemeClr val="bg2">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p:nvPr/>
        </p:nvSpPr>
        <p:spPr>
          <a:xfrm rot="17656910">
            <a:off x="-274211" y="1165875"/>
            <a:ext cx="5538472" cy="4480459"/>
          </a:xfrm>
          <a:prstGeom prst="ellipse">
            <a:avLst/>
          </a:prstGeom>
          <a:gradFill flip="none" rotWithShape="1">
            <a:gsLst>
              <a:gs pos="0">
                <a:schemeClr val="accent6">
                  <a:lumMod val="60000"/>
                  <a:lumOff val="40000"/>
                  <a:alpha val="8000"/>
                </a:schemeClr>
              </a:gs>
              <a:gs pos="58000">
                <a:schemeClr val="bg2">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rot="19724275">
            <a:off x="3277955" y="116854"/>
            <a:ext cx="6479362" cy="4754757"/>
          </a:xfrm>
          <a:prstGeom prst="ellipse">
            <a:avLst/>
          </a:prstGeom>
          <a:gradFill flip="none" rotWithShape="1">
            <a:gsLst>
              <a:gs pos="0">
                <a:schemeClr val="accent6">
                  <a:lumMod val="60000"/>
                  <a:lumOff val="40000"/>
                  <a:alpha val="8000"/>
                </a:schemeClr>
              </a:gs>
              <a:gs pos="58000">
                <a:schemeClr val="bg2">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777240" y="4876800"/>
            <a:ext cx="7543800" cy="914400"/>
          </a:xfrm>
          <a:prstGeom prst="rect">
            <a:avLst/>
          </a:prstGeom>
        </p:spPr>
        <p:txBody>
          <a:bodyPr vert="horz" lIns="91440" tIns="45720" rIns="91440" bIns="45720" rtlCol="0" anchor="b">
            <a:noAutofit/>
          </a:bodyPr>
          <a:lstStyle/>
          <a:p>
            <a:r>
              <a:rPr lang="en-US" smtClean="0"/>
              <a:t>Click to edit Master title style</a:t>
            </a:r>
            <a:endParaRPr lang="en-US" dirty="0"/>
          </a:p>
        </p:txBody>
      </p:sp>
      <p:sp>
        <p:nvSpPr>
          <p:cNvPr id="3" name="Text Placeholder 2"/>
          <p:cNvSpPr>
            <a:spLocks noGrp="1"/>
          </p:cNvSpPr>
          <p:nvPr>
            <p:ph type="body" idx="1"/>
          </p:nvPr>
        </p:nvSpPr>
        <p:spPr>
          <a:xfrm>
            <a:off x="2133600" y="685801"/>
            <a:ext cx="6096000" cy="3657599"/>
          </a:xfrm>
          <a:prstGeom prst="rect">
            <a:avLst/>
          </a:prstGeom>
        </p:spPr>
        <p:txBody>
          <a:bodyPr vert="horz" lIns="91440" tIns="45720" rIns="91440" bIns="45720" rtlCol="0"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172200" y="6154738"/>
            <a:ext cx="2133600" cy="365125"/>
          </a:xfrm>
          <a:prstGeom prst="rect">
            <a:avLst/>
          </a:prstGeom>
        </p:spPr>
        <p:txBody>
          <a:bodyPr vert="horz" lIns="91440" tIns="45720" rIns="91440" bIns="45720" rtlCol="0" anchor="t"/>
          <a:lstStyle>
            <a:lvl1pPr algn="r">
              <a:defRPr sz="1100">
                <a:solidFill>
                  <a:schemeClr val="tx1">
                    <a:alpha val="60000"/>
                  </a:schemeClr>
                </a:solidFill>
                <a:effectLst/>
              </a:defRPr>
            </a:lvl1pPr>
          </a:lstStyle>
          <a:p>
            <a:fld id="{87367800-479D-41B0-B3F2-2DCE95BA1381}" type="datetime4">
              <a:rPr lang="en-US" smtClean="0"/>
              <a:pPr/>
              <a:t>February 2, 2015</a:t>
            </a:fld>
            <a:endParaRPr lang="en-US" dirty="0"/>
          </a:p>
        </p:txBody>
      </p:sp>
      <p:sp>
        <p:nvSpPr>
          <p:cNvPr id="5" name="Footer Placeholder 4"/>
          <p:cNvSpPr>
            <a:spLocks noGrp="1"/>
          </p:cNvSpPr>
          <p:nvPr>
            <p:ph type="ftr" sz="quarter" idx="3"/>
          </p:nvPr>
        </p:nvSpPr>
        <p:spPr>
          <a:xfrm>
            <a:off x="822960" y="6154738"/>
            <a:ext cx="4572000" cy="365125"/>
          </a:xfrm>
          <a:prstGeom prst="rect">
            <a:avLst/>
          </a:prstGeom>
        </p:spPr>
        <p:txBody>
          <a:bodyPr vert="horz" lIns="91440" tIns="45720" rIns="91440" bIns="45720" rtlCol="0" anchor="t"/>
          <a:lstStyle>
            <a:lvl1pPr algn="l">
              <a:defRPr sz="1100">
                <a:solidFill>
                  <a:schemeClr val="tx1">
                    <a:alpha val="60000"/>
                  </a:schemeClr>
                </a:solidFill>
                <a:effectLst/>
              </a:defRPr>
            </a:lvl1pPr>
          </a:lstStyle>
          <a:p>
            <a:endParaRPr lang="en-US" dirty="0"/>
          </a:p>
        </p:txBody>
      </p:sp>
      <p:sp>
        <p:nvSpPr>
          <p:cNvPr id="6" name="Slide Number Placeholder 5"/>
          <p:cNvSpPr>
            <a:spLocks noGrp="1"/>
          </p:cNvSpPr>
          <p:nvPr>
            <p:ph type="sldNum" sz="quarter" idx="4"/>
          </p:nvPr>
        </p:nvSpPr>
        <p:spPr>
          <a:xfrm>
            <a:off x="822960" y="5842000"/>
            <a:ext cx="2133600" cy="304800"/>
          </a:xfrm>
          <a:prstGeom prst="rect">
            <a:avLst/>
          </a:prstGeom>
        </p:spPr>
        <p:txBody>
          <a:bodyPr vert="horz" lIns="91440" tIns="45720" rIns="91440" bIns="9144" rtlCol="0" anchor="b"/>
          <a:lstStyle>
            <a:lvl1pPr algn="l">
              <a:defRPr sz="1600">
                <a:solidFill>
                  <a:schemeClr val="tx1">
                    <a:alpha val="60000"/>
                  </a:schemeClr>
                </a:solidFill>
                <a:effectLst/>
              </a:defRPr>
            </a:lvl1pPr>
          </a:lstStyle>
          <a:p>
            <a:fld id="{C3759ED9-D43D-432D-B4CC-C40795F35D9B}" type="slidenum">
              <a:rPr lang="en-US" altLang="en-US" smtClean="0"/>
              <a:pPr/>
              <a:t>‹#›</a:t>
            </a:fld>
            <a:endParaRPr lang="en-US" altLang="en-US"/>
          </a:p>
        </p:txBody>
      </p:sp>
    </p:spTree>
  </p:cSld>
  <p:clrMap bg1="dk1" tx1="lt1" bg2="dk2" tx2="lt2" accent1="accent1" accent2="accent2" accent3="accent3" accent4="accent4" accent5="accent5" accent6="accent6" hlink="hlink" folHlink="folHlink"/>
  <p:sldLayoutIdLst>
    <p:sldLayoutId id="2147483689" r:id="rId1"/>
    <p:sldLayoutId id="2147483690" r:id="rId2"/>
    <p:sldLayoutId id="2147483691" r:id="rId3"/>
    <p:sldLayoutId id="2147483692" r:id="rId4"/>
    <p:sldLayoutId id="2147483693" r:id="rId5"/>
    <p:sldLayoutId id="2147483694" r:id="rId6"/>
    <p:sldLayoutId id="2147483695" r:id="rId7"/>
    <p:sldLayoutId id="2147483696" r:id="rId8"/>
    <p:sldLayoutId id="2147483697" r:id="rId9"/>
    <p:sldLayoutId id="2147483698" r:id="rId10"/>
    <p:sldLayoutId id="2147483699" r:id="rId11"/>
    <p:sldLayoutId id="2147483661" r:id="rId12"/>
  </p:sldLayoutIdLst>
  <p:hf hdr="0" ftr="0" dt="0"/>
  <p:txStyles>
    <p:titleStyle>
      <a:lvl1pPr algn="l" defTabSz="914400" rtl="0" eaLnBrk="1" latinLnBrk="0" hangingPunct="1">
        <a:spcBef>
          <a:spcPct val="0"/>
        </a:spcBef>
        <a:buNone/>
        <a:defRPr sz="4900" kern="1200">
          <a:solidFill>
            <a:schemeClr val="tx1"/>
          </a:solidFill>
          <a:effectLst>
            <a:outerShdw blurRad="38100" dist="38100" dir="2700000" algn="tl">
              <a:srgbClr val="000000">
                <a:alpha val="43137"/>
              </a:srgbClr>
            </a:outerShdw>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74320" indent="-256032" algn="l" defTabSz="914400" rtl="0" eaLnBrk="1" latinLnBrk="0" hangingPunct="1">
        <a:spcBef>
          <a:spcPct val="20000"/>
        </a:spcBef>
        <a:spcAft>
          <a:spcPts val="0"/>
        </a:spcAft>
        <a:buSzPct val="60000"/>
        <a:buFont typeface="Wingdings" pitchFamily="2" charset="2"/>
        <a:buChar char=""/>
        <a:defRPr sz="2100" kern="1200">
          <a:solidFill>
            <a:schemeClr val="tx1"/>
          </a:solidFill>
          <a:effectLst>
            <a:outerShdw blurRad="38100" dist="38100" dir="2700000" algn="tl">
              <a:srgbClr val="000000">
                <a:alpha val="43137"/>
              </a:srgbClr>
            </a:outerShdw>
          </a:effectLst>
          <a:latin typeface="+mn-lt"/>
          <a:ea typeface="+mn-ea"/>
          <a:cs typeface="+mn-cs"/>
        </a:defRPr>
      </a:lvl1pPr>
      <a:lvl2pPr marL="640080" indent="-256032" algn="l" defTabSz="914400" rtl="0" eaLnBrk="1" latinLnBrk="0" hangingPunct="1">
        <a:spcBef>
          <a:spcPct val="20000"/>
        </a:spcBef>
        <a:buSzPct val="60000"/>
        <a:buFont typeface="Wingdings" pitchFamily="2" charset="2"/>
        <a:buChar char=""/>
        <a:defRPr sz="1900" kern="1200">
          <a:solidFill>
            <a:schemeClr val="tx1"/>
          </a:solidFill>
          <a:effectLst>
            <a:outerShdw blurRad="38100" dist="38100" dir="2700000" algn="tl">
              <a:srgbClr val="000000">
                <a:alpha val="43137"/>
              </a:srgbClr>
            </a:outerShdw>
          </a:effectLst>
          <a:latin typeface="+mn-lt"/>
          <a:ea typeface="+mn-ea"/>
          <a:cs typeface="+mn-cs"/>
        </a:defRPr>
      </a:lvl2pPr>
      <a:lvl3pPr marL="1005840" indent="-256032" algn="l" defTabSz="914400" rtl="0" eaLnBrk="1" latinLnBrk="0" hangingPunct="1">
        <a:spcBef>
          <a:spcPct val="20000"/>
        </a:spcBef>
        <a:buSzPct val="60000"/>
        <a:buFont typeface="Wingdings" pitchFamily="2" charset="2"/>
        <a:buChar char=""/>
        <a:defRPr sz="1700" kern="1200">
          <a:solidFill>
            <a:schemeClr val="tx1"/>
          </a:solidFill>
          <a:effectLst>
            <a:outerShdw blurRad="38100" dist="38100" dir="2700000" algn="tl">
              <a:srgbClr val="000000">
                <a:alpha val="43137"/>
              </a:srgbClr>
            </a:outerShdw>
          </a:effectLst>
          <a:latin typeface="+mn-lt"/>
          <a:ea typeface="+mn-ea"/>
          <a:cs typeface="+mn-cs"/>
        </a:defRPr>
      </a:lvl3pPr>
      <a:lvl4pPr marL="1371600" indent="-256032" algn="l" defTabSz="914400" rtl="0" eaLnBrk="1" latinLnBrk="0" hangingPunct="1">
        <a:spcBef>
          <a:spcPct val="20000"/>
        </a:spcBef>
        <a:buSzPct val="60000"/>
        <a:buFont typeface="Wingdings" pitchFamily="2" charset="2"/>
        <a:buChar char=""/>
        <a:defRPr sz="1600" kern="1200">
          <a:solidFill>
            <a:schemeClr val="tx1"/>
          </a:solidFill>
          <a:effectLst>
            <a:outerShdw blurRad="38100" dist="38100" dir="2700000" algn="tl">
              <a:srgbClr val="000000">
                <a:alpha val="43137"/>
              </a:srgbClr>
            </a:outerShdw>
          </a:effectLst>
          <a:latin typeface="+mn-lt"/>
          <a:ea typeface="+mn-ea"/>
          <a:cs typeface="+mn-cs"/>
        </a:defRPr>
      </a:lvl4pPr>
      <a:lvl5pPr marL="1645920" indent="-256032" algn="l" defTabSz="914400" rtl="0" eaLnBrk="1" latinLnBrk="0" hangingPunct="1">
        <a:spcBef>
          <a:spcPct val="20000"/>
        </a:spcBef>
        <a:buSzPct val="60000"/>
        <a:buFont typeface="Wingdings" pitchFamily="2" charset="2"/>
        <a:buChar char=""/>
        <a:defRPr sz="1500" kern="1200">
          <a:solidFill>
            <a:schemeClr val="tx1"/>
          </a:solidFill>
          <a:effectLst>
            <a:outerShdw blurRad="38100" dist="38100" dir="2700000" algn="tl">
              <a:srgbClr val="000000">
                <a:alpha val="43137"/>
              </a:srgbClr>
            </a:outerShdw>
          </a:effectLst>
          <a:latin typeface="+mn-lt"/>
          <a:ea typeface="+mn-ea"/>
          <a:cs typeface="+mn-cs"/>
        </a:defRPr>
      </a:lvl5pPr>
      <a:lvl6pPr marL="1965960" indent="-256032" algn="l" defTabSz="914400" rtl="0" eaLnBrk="1" latinLnBrk="0" hangingPunct="1">
        <a:spcBef>
          <a:spcPct val="20000"/>
        </a:spcBef>
        <a:buSzPct val="60000"/>
        <a:buFont typeface="Wingdings" pitchFamily="2" charset="2"/>
        <a:buChar char=""/>
        <a:defRPr sz="1400" kern="1200">
          <a:solidFill>
            <a:schemeClr val="tx1"/>
          </a:solidFill>
          <a:effectLst>
            <a:outerShdw blurRad="38100" dist="38100" dir="2700000" algn="ctr" rotWithShape="0">
              <a:srgbClr val="000000">
                <a:alpha val="43000"/>
              </a:srgbClr>
            </a:outerShdw>
          </a:effectLst>
          <a:latin typeface="+mn-lt"/>
          <a:ea typeface="+mn-ea"/>
          <a:cs typeface="+mn-cs"/>
        </a:defRPr>
      </a:lvl6pPr>
      <a:lvl7pPr marL="2240280" indent="-256032" algn="l" defTabSz="914400" rtl="0" eaLnBrk="1" latinLnBrk="0" hangingPunct="1">
        <a:spcBef>
          <a:spcPct val="20000"/>
        </a:spcBef>
        <a:buSzPct val="60000"/>
        <a:buFont typeface="Wingdings" pitchFamily="2" charset="2"/>
        <a:buChar char=""/>
        <a:defRPr sz="1400" kern="1200">
          <a:solidFill>
            <a:schemeClr val="tx1"/>
          </a:solidFill>
          <a:effectLst>
            <a:outerShdw blurRad="38100" dist="38100" dir="2700000" algn="ctr" rotWithShape="0">
              <a:srgbClr val="000000">
                <a:alpha val="43000"/>
              </a:srgbClr>
            </a:outerShdw>
          </a:effectLst>
          <a:latin typeface="+mn-lt"/>
          <a:ea typeface="+mn-ea"/>
          <a:cs typeface="+mn-cs"/>
        </a:defRPr>
      </a:lvl7pPr>
      <a:lvl8pPr marL="2514600" indent="-256032" algn="l" defTabSz="914400" rtl="0" eaLnBrk="1" latinLnBrk="0" hangingPunct="1">
        <a:spcBef>
          <a:spcPct val="20000"/>
        </a:spcBef>
        <a:buSzPct val="60000"/>
        <a:buFont typeface="Wingdings" pitchFamily="2" charset="2"/>
        <a:buChar char=""/>
        <a:defRPr sz="1400" kern="1200">
          <a:solidFill>
            <a:schemeClr val="tx1"/>
          </a:solidFill>
          <a:effectLst>
            <a:outerShdw blurRad="38100" dist="38100" dir="2700000" algn="ctr" rotWithShape="0">
              <a:srgbClr val="000000">
                <a:alpha val="43000"/>
              </a:srgbClr>
            </a:outerShdw>
          </a:effectLst>
          <a:latin typeface="+mn-lt"/>
          <a:ea typeface="+mn-ea"/>
          <a:cs typeface="+mn-cs"/>
        </a:defRPr>
      </a:lvl8pPr>
      <a:lvl9pPr marL="2834640" indent="-256032" algn="l" defTabSz="914400" rtl="0" eaLnBrk="1" latinLnBrk="0" hangingPunct="1">
        <a:spcBef>
          <a:spcPct val="20000"/>
        </a:spcBef>
        <a:buSzPct val="60000"/>
        <a:buFont typeface="Wingdings" pitchFamily="2" charset="2"/>
        <a:buChar char=""/>
        <a:defRPr sz="1400" kern="1200">
          <a:solidFill>
            <a:schemeClr val="tx1"/>
          </a:solidFill>
          <a:effectLst>
            <a:outerShdw blurRad="38100" dist="38100" dir="2700000" algn="ctr" rotWithShape="0">
              <a:srgbClr val="000000">
                <a:alpha val="43000"/>
              </a:srgbClr>
            </a:outerShdw>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7367800-479D-41B0-B3F2-2DCE95BA1381}" type="datetime4">
              <a:rPr lang="en-US" smtClean="0"/>
              <a:pPr/>
              <a:t>February 2, 2015</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3759ED9-D43D-432D-B4CC-C40795F35D9B}" type="slidenum">
              <a:rPr lang="en-US" altLang="en-US" smtClean="0"/>
              <a:pPr/>
              <a:t>‹#›</a:t>
            </a:fld>
            <a:endParaRPr lang="en-US" altLang="en-US"/>
          </a:p>
        </p:txBody>
      </p:sp>
    </p:spTree>
  </p:cSld>
  <p:clrMap bg1="lt1" tx1="dk1" bg2="lt2" tx2="dk2" accent1="accent1" accent2="accent2" accent3="accent3" accent4="accent4" accent5="accent5" accent6="accent6" hlink="hlink" folHlink="folHlink"/>
  <p:sldLayoutIdLst>
    <p:sldLayoutId id="2147483701" r:id="rId1"/>
    <p:sldLayoutId id="2147483702" r:id="rId2"/>
    <p:sldLayoutId id="2147483703" r:id="rId3"/>
    <p:sldLayoutId id="2147483704" r:id="rId4"/>
    <p:sldLayoutId id="2147483705" r:id="rId5"/>
    <p:sldLayoutId id="2147483706" r:id="rId6"/>
    <p:sldLayoutId id="2147483707" r:id="rId7"/>
    <p:sldLayoutId id="2147483708" r:id="rId8"/>
    <p:sldLayoutId id="2147483709" r:id="rId9"/>
    <p:sldLayoutId id="2147483710" r:id="rId10"/>
    <p:sldLayoutId id="2147483711"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openxmlformats.org/officeDocument/2006/relationships/image" Target="../media/image8.jpeg"/><Relationship Id="rId3" Type="http://schemas.openxmlformats.org/officeDocument/2006/relationships/image" Target="../media/image3.jpeg"/><Relationship Id="rId7"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19.xml"/><Relationship Id="rId6" Type="http://schemas.openxmlformats.org/officeDocument/2006/relationships/image" Target="../media/image6.png"/><Relationship Id="rId5" Type="http://schemas.openxmlformats.org/officeDocument/2006/relationships/image" Target="../media/image5.png"/><Relationship Id="rId10" Type="http://schemas.openxmlformats.org/officeDocument/2006/relationships/image" Target="../media/image10.jpeg"/><Relationship Id="rId4" Type="http://schemas.openxmlformats.org/officeDocument/2006/relationships/image" Target="../media/image4.jpeg"/><Relationship Id="rId9" Type="http://schemas.openxmlformats.org/officeDocument/2006/relationships/image" Target="../media/image9.gif"/></Relationships>
</file>

<file path=ppt/slides/_rels/slide3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8" Type="http://schemas.openxmlformats.org/officeDocument/2006/relationships/image" Target="../media/image12.jpeg"/><Relationship Id="rId3" Type="http://schemas.openxmlformats.org/officeDocument/2006/relationships/hyperlink" Target="http://piep.berkeley.edu/" TargetMode="External"/><Relationship Id="rId7" Type="http://schemas.openxmlformats.org/officeDocument/2006/relationships/image" Target="../media/image11.png"/><Relationship Id="rId2" Type="http://schemas.openxmlformats.org/officeDocument/2006/relationships/notesSlide" Target="../notesSlides/notesSlide2.xml"/><Relationship Id="rId1" Type="http://schemas.openxmlformats.org/officeDocument/2006/relationships/slideLayout" Target="../slideLayouts/slideLayout13.xml"/><Relationship Id="rId6" Type="http://schemas.openxmlformats.org/officeDocument/2006/relationships/image" Target="../media/image2.png"/><Relationship Id="rId5" Type="http://schemas.openxmlformats.org/officeDocument/2006/relationships/hyperlink" Target="mailto:ucb.piep@gmail.com" TargetMode="External"/><Relationship Id="rId4" Type="http://schemas.openxmlformats.org/officeDocument/2006/relationships/hyperlink" Target="mailto:piep@lists.berkeley.edu" TargetMode="Externa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96185" y="356192"/>
            <a:ext cx="7754679" cy="4875027"/>
          </a:xfrm>
        </p:spPr>
        <p:txBody>
          <a:bodyPr/>
          <a:lstStyle/>
          <a:p>
            <a:pPr marL="18288" indent="0">
              <a:buNone/>
            </a:pPr>
            <a:r>
              <a:rPr lang="en-US" sz="3600" b="1" dirty="0">
                <a:solidFill>
                  <a:srgbClr val="FFC000"/>
                </a:solidFill>
              </a:rPr>
              <a:t>Translating Your Credentials: Turning Your CV into </a:t>
            </a:r>
            <a:r>
              <a:rPr lang="en-US" sz="3600" b="1" dirty="0" smtClean="0">
                <a:solidFill>
                  <a:srgbClr val="FFC000"/>
                </a:solidFill>
              </a:rPr>
              <a:t>an Effective  </a:t>
            </a:r>
            <a:r>
              <a:rPr lang="en-US" sz="3600" b="1" dirty="0">
                <a:solidFill>
                  <a:srgbClr val="FFC000"/>
                </a:solidFill>
              </a:rPr>
              <a:t>Resume &amp; </a:t>
            </a:r>
            <a:r>
              <a:rPr lang="en-US" sz="3600" b="1" dirty="0" smtClean="0">
                <a:solidFill>
                  <a:srgbClr val="FFC000"/>
                </a:solidFill>
              </a:rPr>
              <a:t>Enhancing your LinkedIn Profile</a:t>
            </a:r>
          </a:p>
          <a:p>
            <a:pPr marL="18288" indent="0">
              <a:buNone/>
            </a:pPr>
            <a:endParaRPr lang="en-US" sz="3600" b="1" dirty="0">
              <a:solidFill>
                <a:srgbClr val="FFC000"/>
              </a:solidFill>
            </a:endParaRPr>
          </a:p>
          <a:p>
            <a:pPr marL="18288" indent="0">
              <a:buNone/>
            </a:pPr>
            <a:r>
              <a:rPr lang="en-US" sz="3600" dirty="0"/>
              <a:t/>
            </a:r>
            <a:br>
              <a:rPr lang="en-US" sz="3600" dirty="0"/>
            </a:br>
            <a:r>
              <a:rPr lang="en-US" sz="2800" dirty="0"/>
              <a:t/>
            </a:r>
            <a:br>
              <a:rPr lang="en-US" sz="2800" dirty="0"/>
            </a:br>
            <a:r>
              <a:rPr lang="en-US" sz="2000" dirty="0"/>
              <a:t>Andrew Green, </a:t>
            </a:r>
            <a:r>
              <a:rPr lang="en-US" sz="2000" dirty="0" smtClean="0"/>
              <a:t>PhD</a:t>
            </a:r>
          </a:p>
          <a:p>
            <a:pPr marL="18288" indent="0">
              <a:buNone/>
            </a:pPr>
            <a:r>
              <a:rPr lang="en-US" sz="2000" dirty="0" smtClean="0"/>
              <a:t>PIEP – February 2, 2015</a:t>
            </a:r>
            <a:endParaRPr lang="en-US" dirty="0"/>
          </a:p>
        </p:txBody>
      </p:sp>
      <p:sp>
        <p:nvSpPr>
          <p:cNvPr id="3" name="Title 2"/>
          <p:cNvSpPr>
            <a:spLocks noGrp="1"/>
          </p:cNvSpPr>
          <p:nvPr>
            <p:ph type="title"/>
          </p:nvPr>
        </p:nvSpPr>
        <p:spPr/>
        <p:txBody>
          <a:bodyPr/>
          <a:lstStyle/>
          <a:p>
            <a:endParaRPr lang="en-US"/>
          </a:p>
        </p:txBody>
      </p:sp>
      <p:sp>
        <p:nvSpPr>
          <p:cNvPr id="4" name="Slide Number Placeholder 3"/>
          <p:cNvSpPr>
            <a:spLocks noGrp="1"/>
          </p:cNvSpPr>
          <p:nvPr>
            <p:ph type="sldNum" sz="quarter" idx="11"/>
          </p:nvPr>
        </p:nvSpPr>
        <p:spPr/>
        <p:txBody>
          <a:bodyPr/>
          <a:lstStyle/>
          <a:p>
            <a:fld id="{C3759ED9-D43D-432D-B4CC-C40795F35D9B}" type="slidenum">
              <a:rPr lang="en-US" altLang="en-US" smtClean="0"/>
              <a:pPr/>
              <a:t>1</a:t>
            </a:fld>
            <a:endParaRPr lang="en-US" altLang="en-US"/>
          </a:p>
        </p:txBody>
      </p:sp>
    </p:spTree>
    <p:extLst>
      <p:ext uri="{BB962C8B-B14F-4D97-AF65-F5344CB8AC3E}">
        <p14:creationId xmlns:p14="http://schemas.microsoft.com/office/powerpoint/2010/main" xmlns="" val="311732715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ext Box 2"/>
          <p:cNvSpPr txBox="1">
            <a:spLocks noChangeArrowheads="1"/>
          </p:cNvSpPr>
          <p:nvPr/>
        </p:nvSpPr>
        <p:spPr bwMode="auto">
          <a:xfrm>
            <a:off x="914400" y="304800"/>
            <a:ext cx="7315200" cy="69246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Verdana" pitchFamily="34" charset="0"/>
              </a:defRPr>
            </a:lvl1pPr>
            <a:lvl2pPr marL="742950" indent="-285750" eaLnBrk="0" hangingPunct="0">
              <a:defRPr>
                <a:solidFill>
                  <a:schemeClr val="tx1"/>
                </a:solidFill>
                <a:latin typeface="Verdana" pitchFamily="34" charset="0"/>
              </a:defRPr>
            </a:lvl2pPr>
            <a:lvl3pPr marL="1143000" indent="-228600" eaLnBrk="0" hangingPunct="0">
              <a:defRPr>
                <a:solidFill>
                  <a:schemeClr val="tx1"/>
                </a:solidFill>
                <a:latin typeface="Verdana" pitchFamily="34" charset="0"/>
              </a:defRPr>
            </a:lvl3pPr>
            <a:lvl4pPr marL="1600200" indent="-228600" eaLnBrk="0" hangingPunct="0">
              <a:defRPr>
                <a:solidFill>
                  <a:schemeClr val="tx1"/>
                </a:solidFill>
                <a:latin typeface="Verdana" pitchFamily="34" charset="0"/>
              </a:defRPr>
            </a:lvl4pPr>
            <a:lvl5pPr marL="2057400" indent="-228600" eaLnBrk="0" hangingPunct="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algn="ctr"/>
            <a:r>
              <a:rPr lang="en-US" sz="1400">
                <a:latin typeface="Palatino" pitchFamily="18" charset="0"/>
              </a:rPr>
              <a:t>Andrew E. Green</a:t>
            </a:r>
          </a:p>
          <a:p>
            <a:pPr algn="ctr"/>
            <a:r>
              <a:rPr lang="en-US" sz="1400">
                <a:latin typeface="Palatino" pitchFamily="18" charset="0"/>
              </a:rPr>
              <a:t>11 Winchester Road</a:t>
            </a:r>
          </a:p>
          <a:p>
            <a:pPr algn="ctr"/>
            <a:r>
              <a:rPr lang="en-US" sz="1400">
                <a:latin typeface="Palatino" pitchFamily="18" charset="0"/>
              </a:rPr>
              <a:t>New London, CT  06320</a:t>
            </a:r>
          </a:p>
          <a:p>
            <a:pPr algn="ctr"/>
            <a:r>
              <a:rPr lang="en-US" sz="1400">
                <a:latin typeface="Palatino" pitchFamily="18" charset="0"/>
              </a:rPr>
              <a:t>(860) 439-2011</a:t>
            </a:r>
          </a:p>
          <a:p>
            <a:r>
              <a:rPr lang="en-US" sz="1400" b="1">
                <a:latin typeface="Palatino" pitchFamily="18" charset="0"/>
              </a:rPr>
              <a:t>PERSONAL</a:t>
            </a:r>
          </a:p>
          <a:p>
            <a:r>
              <a:rPr lang="en-US" sz="1400">
                <a:latin typeface="Palatino" pitchFamily="18" charset="0"/>
              </a:rPr>
              <a:t>	Born: February 13, 1958 in Providence, Rhode Island</a:t>
            </a:r>
          </a:p>
          <a:p>
            <a:r>
              <a:rPr lang="en-US" sz="1400">
                <a:latin typeface="Palatino" pitchFamily="18" charset="0"/>
              </a:rPr>
              <a:t>	U.S. Citizen</a:t>
            </a:r>
          </a:p>
          <a:p>
            <a:r>
              <a:rPr lang="en-US" sz="1400">
                <a:latin typeface="Palatino" pitchFamily="18" charset="0"/>
              </a:rPr>
              <a:t>	Married</a:t>
            </a:r>
          </a:p>
          <a:p>
            <a:endParaRPr lang="en-US" sz="1400">
              <a:latin typeface="Palatino" pitchFamily="18" charset="0"/>
            </a:endParaRPr>
          </a:p>
          <a:p>
            <a:r>
              <a:rPr lang="en-US" sz="1400" b="1">
                <a:latin typeface="Palatino" pitchFamily="18" charset="0"/>
              </a:rPr>
              <a:t>EDUCATION</a:t>
            </a:r>
          </a:p>
          <a:p>
            <a:r>
              <a:rPr lang="en-US" sz="1400">
                <a:latin typeface="Palatino" pitchFamily="18" charset="0"/>
              </a:rPr>
              <a:t>	Ph.D. 	University of California, Berkeley,</a:t>
            </a:r>
          </a:p>
          <a:p>
            <a:r>
              <a:rPr lang="en-US" sz="1400">
                <a:latin typeface="Palatino" pitchFamily="18" charset="0"/>
              </a:rPr>
              <a:t>		December 1993 (Political Science)</a:t>
            </a:r>
          </a:p>
          <a:p>
            <a:endParaRPr lang="en-US" sz="1400">
              <a:latin typeface="Palatino" pitchFamily="18" charset="0"/>
            </a:endParaRPr>
          </a:p>
          <a:p>
            <a:r>
              <a:rPr lang="en-US" sz="1400">
                <a:latin typeface="Palatino" pitchFamily="18" charset="0"/>
              </a:rPr>
              <a:t>	M.A.  	University of California, Berkeley,</a:t>
            </a:r>
          </a:p>
          <a:p>
            <a:r>
              <a:rPr lang="en-US" sz="1400">
                <a:latin typeface="Palatino" pitchFamily="18" charset="0"/>
              </a:rPr>
              <a:t>		May  1987 (Political Science)</a:t>
            </a:r>
          </a:p>
          <a:p>
            <a:endParaRPr lang="en-US" sz="1400">
              <a:latin typeface="Palatino" pitchFamily="18" charset="0"/>
            </a:endParaRPr>
          </a:p>
          <a:p>
            <a:r>
              <a:rPr lang="en-US" sz="1400">
                <a:latin typeface="Palatino" pitchFamily="18" charset="0"/>
              </a:rPr>
              <a:t>	B.A.  	Occidental College, Los Angeles, California </a:t>
            </a:r>
          </a:p>
          <a:p>
            <a:r>
              <a:rPr lang="en-US" sz="1400">
                <a:latin typeface="Palatino" pitchFamily="18" charset="0"/>
              </a:rPr>
              <a:t>		June 1980 (Economics)</a:t>
            </a:r>
          </a:p>
          <a:p>
            <a:endParaRPr lang="en-US" sz="1400">
              <a:latin typeface="Palatino" pitchFamily="18" charset="0"/>
            </a:endParaRPr>
          </a:p>
          <a:p>
            <a:r>
              <a:rPr lang="en-US" sz="1400" b="1">
                <a:latin typeface="Palatino" pitchFamily="18" charset="0"/>
              </a:rPr>
              <a:t>DISSERTATION</a:t>
            </a:r>
          </a:p>
          <a:p>
            <a:endParaRPr lang="en-US" sz="1400">
              <a:latin typeface="Palatino" pitchFamily="18" charset="0"/>
            </a:endParaRPr>
          </a:p>
          <a:p>
            <a:r>
              <a:rPr lang="en-US" sz="1400">
                <a:latin typeface="Palatino" pitchFamily="18" charset="0"/>
              </a:rPr>
              <a:t>Creating Comparative Advantage in a Changing International System:  The Development of the South Korean Automobile Industry</a:t>
            </a:r>
          </a:p>
          <a:p>
            <a:endParaRPr lang="en-US" sz="1400">
              <a:latin typeface="Palatino" pitchFamily="18" charset="0"/>
            </a:endParaRPr>
          </a:p>
          <a:p>
            <a:endParaRPr lang="en-US" sz="1400">
              <a:latin typeface="Palatino" pitchFamily="18" charset="0"/>
            </a:endParaRPr>
          </a:p>
          <a:p>
            <a:r>
              <a:rPr lang="en-US" sz="1400" b="1">
                <a:latin typeface="Palatino" pitchFamily="18" charset="0"/>
              </a:rPr>
              <a:t>PROFESSIONAL EXPERIENCE</a:t>
            </a:r>
          </a:p>
          <a:p>
            <a:endParaRPr lang="en-US" sz="1400">
              <a:latin typeface="Palatino" pitchFamily="18" charset="0"/>
            </a:endParaRPr>
          </a:p>
          <a:p>
            <a:r>
              <a:rPr lang="en-US" sz="1400" u="sng">
                <a:latin typeface="Palatino" pitchFamily="18" charset="0"/>
              </a:rPr>
              <a:t>Assistant Professor</a:t>
            </a:r>
            <a:r>
              <a:rPr lang="en-US" sz="1400">
                <a:latin typeface="Palatino" pitchFamily="18" charset="0"/>
              </a:rPr>
              <a:t>, tenure-track, </a:t>
            </a:r>
            <a:r>
              <a:rPr lang="en-US" sz="1400" b="1" i="1">
                <a:latin typeface="Palatino" pitchFamily="18" charset="0"/>
              </a:rPr>
              <a:t>Connecticut College</a:t>
            </a:r>
            <a:r>
              <a:rPr lang="en-US" sz="1400" b="1">
                <a:latin typeface="Palatino" pitchFamily="18" charset="0"/>
              </a:rPr>
              <a:t>,</a:t>
            </a:r>
            <a:r>
              <a:rPr lang="en-US" sz="1400">
                <a:latin typeface="Palatino" pitchFamily="18" charset="0"/>
              </a:rPr>
              <a:t> </a:t>
            </a:r>
            <a:r>
              <a:rPr lang="en-US" sz="1400" b="1" i="1">
                <a:latin typeface="Palatino" pitchFamily="18" charset="0"/>
              </a:rPr>
              <a:t>Government Department</a:t>
            </a:r>
            <a:r>
              <a:rPr lang="en-US" sz="1400">
                <a:latin typeface="Palatino" pitchFamily="18" charset="0"/>
              </a:rPr>
              <a:t> (beginning Fall 1991).  Teaching courses in International Relations, Japanese Politics, The Political Economy of the Pacific Rim, International Political Economy, and Methodology.</a:t>
            </a:r>
            <a:endParaRPr lang="en-US" sz="2400">
              <a:latin typeface="Palatino" pitchFamily="18" charset="0"/>
            </a:endParaRPr>
          </a:p>
          <a:p>
            <a:endParaRPr lang="en-US" sz="2400">
              <a:latin typeface="Times New Roman" pitchFamily="18" charset="0"/>
            </a:endParaRPr>
          </a:p>
        </p:txBody>
      </p:sp>
    </p:spTree>
    <p:extLst>
      <p:ext uri="{BB962C8B-B14F-4D97-AF65-F5344CB8AC3E}">
        <p14:creationId xmlns:p14="http://schemas.microsoft.com/office/powerpoint/2010/main" xmlns="" val="174933011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ext Box 2"/>
          <p:cNvSpPr txBox="1">
            <a:spLocks noChangeArrowheads="1"/>
          </p:cNvSpPr>
          <p:nvPr/>
        </p:nvSpPr>
        <p:spPr bwMode="auto">
          <a:xfrm>
            <a:off x="457200" y="671623"/>
            <a:ext cx="8382000" cy="54784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Verdana" pitchFamily="34" charset="0"/>
              </a:defRPr>
            </a:lvl1pPr>
            <a:lvl2pPr eaLnBrk="0" hangingPunct="0">
              <a:defRPr>
                <a:solidFill>
                  <a:schemeClr val="tx1"/>
                </a:solidFill>
                <a:latin typeface="Verdana" pitchFamily="34" charset="0"/>
              </a:defRPr>
            </a:lvl2pPr>
            <a:lvl3pPr eaLnBrk="0" hangingPunct="0">
              <a:defRPr>
                <a:solidFill>
                  <a:schemeClr val="tx1"/>
                </a:solidFill>
                <a:latin typeface="Verdana" pitchFamily="34" charset="0"/>
              </a:defRPr>
            </a:lvl3pPr>
            <a:lvl4pPr marL="1600200" indent="-228600" eaLnBrk="0" hangingPunct="0">
              <a:defRPr>
                <a:solidFill>
                  <a:schemeClr val="tx1"/>
                </a:solidFill>
                <a:latin typeface="Verdana" pitchFamily="34" charset="0"/>
              </a:defRPr>
            </a:lvl4pPr>
            <a:lvl5pPr marL="2057400" indent="-228600" eaLnBrk="0" hangingPunct="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r>
              <a:rPr lang="en-US" sz="1400" u="sng" dirty="0">
                <a:latin typeface="Times New Roman" pitchFamily="18" charset="0"/>
              </a:rPr>
              <a:t>ANDREW E. GREEN                      821 Cornell Avenue  Albany, CA  94706      (510) 558-1597</a:t>
            </a:r>
          </a:p>
          <a:p>
            <a:pPr algn="ctr"/>
            <a:r>
              <a:rPr lang="en-US" sz="1400" dirty="0">
                <a:latin typeface="Times New Roman" pitchFamily="18" charset="0"/>
              </a:rPr>
              <a:t>                                                                                                   aegre58@aol.com</a:t>
            </a:r>
          </a:p>
          <a:p>
            <a:pPr algn="ctr"/>
            <a:endParaRPr lang="en-US" sz="1400" dirty="0">
              <a:latin typeface="Times New Roman" pitchFamily="18" charset="0"/>
            </a:endParaRPr>
          </a:p>
          <a:p>
            <a:pPr algn="ctr"/>
            <a:r>
              <a:rPr lang="en-US" sz="1400" dirty="0">
                <a:latin typeface="Times New Roman" pitchFamily="18" charset="0"/>
              </a:rPr>
              <a:t>Objective: Position as Student Affairs Officer II - Career Center  #02-310-30/SS</a:t>
            </a:r>
          </a:p>
          <a:p>
            <a:endParaRPr lang="en-US" sz="1400" dirty="0">
              <a:latin typeface="Times New Roman" pitchFamily="18" charset="0"/>
            </a:endParaRPr>
          </a:p>
          <a:p>
            <a:pPr algn="ctr"/>
            <a:r>
              <a:rPr lang="en-US" sz="1400" b="1" dirty="0">
                <a:latin typeface="Palatino" pitchFamily="18" charset="0"/>
              </a:rPr>
              <a:t>HIGHLIGHTS OF QUALIFICATIONS</a:t>
            </a:r>
          </a:p>
          <a:p>
            <a:pPr algn="ctr"/>
            <a:endParaRPr lang="en-US" sz="1400" b="1" dirty="0">
              <a:latin typeface="Palatino" pitchFamily="18" charset="0"/>
            </a:endParaRPr>
          </a:p>
          <a:p>
            <a:pPr lvl="2">
              <a:buFontTx/>
              <a:buChar char="•"/>
            </a:pPr>
            <a:r>
              <a:rPr lang="en-US" sz="1400" dirty="0">
                <a:latin typeface="Times New Roman" pitchFamily="18" charset="0"/>
              </a:rPr>
              <a:t>Have experienced both sides of the academic job market.</a:t>
            </a:r>
          </a:p>
          <a:p>
            <a:pPr lvl="2">
              <a:buFontTx/>
              <a:buChar char="•"/>
            </a:pPr>
            <a:r>
              <a:rPr lang="en-US" sz="1400" dirty="0">
                <a:latin typeface="Times New Roman" pitchFamily="18" charset="0"/>
              </a:rPr>
              <a:t>Have worked in and hired for non-profit organizations. </a:t>
            </a:r>
          </a:p>
          <a:p>
            <a:pPr lvl="2">
              <a:buFontTx/>
              <a:buChar char="•"/>
            </a:pPr>
            <a:r>
              <a:rPr lang="en-US" sz="1400" dirty="0">
                <a:latin typeface="Times New Roman" pitchFamily="18" charset="0"/>
              </a:rPr>
              <a:t>Advised students, and non-profit &amp; public policy professionals. </a:t>
            </a:r>
          </a:p>
          <a:p>
            <a:pPr lvl="2">
              <a:buFontTx/>
              <a:buChar char="•"/>
            </a:pPr>
            <a:r>
              <a:rPr lang="en-US" sz="1400" dirty="0">
                <a:latin typeface="Times New Roman" pitchFamily="18" charset="0"/>
              </a:rPr>
              <a:t>Have planned and organized large and small-scale seminars and colloquia.</a:t>
            </a:r>
          </a:p>
          <a:p>
            <a:pPr lvl="2">
              <a:buFontTx/>
              <a:buChar char="•"/>
            </a:pPr>
            <a:r>
              <a:rPr lang="en-US" sz="1400" dirty="0">
                <a:latin typeface="Times New Roman" pitchFamily="18" charset="0"/>
              </a:rPr>
              <a:t>Experienced speaker before small groups &amp; large, and published writer &amp; editor.</a:t>
            </a:r>
          </a:p>
          <a:p>
            <a:pPr lvl="2"/>
            <a:endParaRPr lang="en-US" sz="1400" dirty="0">
              <a:latin typeface="Times New Roman" pitchFamily="18" charset="0"/>
            </a:endParaRPr>
          </a:p>
          <a:p>
            <a:pPr lvl="2"/>
            <a:endParaRPr lang="en-US" sz="1400" dirty="0">
              <a:latin typeface="Times New Roman" pitchFamily="18" charset="0"/>
            </a:endParaRPr>
          </a:p>
          <a:p>
            <a:pPr algn="ctr"/>
            <a:r>
              <a:rPr lang="en-US" sz="1400" b="1" dirty="0">
                <a:latin typeface="Palatino" pitchFamily="18" charset="0"/>
              </a:rPr>
              <a:t>PROFESSIONAL EXPERIENCE</a:t>
            </a:r>
          </a:p>
          <a:p>
            <a:r>
              <a:rPr lang="en-US" sz="1400" b="1" dirty="0">
                <a:latin typeface="Times New Roman" pitchFamily="18" charset="0"/>
              </a:rPr>
              <a:t>AIDS Vaccine Advocacy Coalition</a:t>
            </a:r>
            <a:r>
              <a:rPr lang="en-US" sz="1400" dirty="0">
                <a:latin typeface="Times New Roman" pitchFamily="18" charset="0"/>
              </a:rPr>
              <a:t>, San Francisco, CA</a:t>
            </a:r>
            <a:r>
              <a:rPr lang="en-US" sz="1400" b="1" dirty="0">
                <a:latin typeface="Times New Roman" pitchFamily="18" charset="0"/>
              </a:rPr>
              <a:t>			</a:t>
            </a:r>
            <a:r>
              <a:rPr lang="en-US" sz="1400" dirty="0">
                <a:latin typeface="Times New Roman" pitchFamily="18" charset="0"/>
              </a:rPr>
              <a:t>1997-Present</a:t>
            </a:r>
          </a:p>
          <a:p>
            <a:pPr lvl="1">
              <a:buFontTx/>
              <a:buChar char="•"/>
            </a:pPr>
            <a:r>
              <a:rPr lang="en-US" sz="1400" dirty="0">
                <a:latin typeface="Times New Roman" pitchFamily="18" charset="0"/>
              </a:rPr>
              <a:t>Policy Analyst/Writer for annual report on progress towards an AIDS vaccine.</a:t>
            </a:r>
          </a:p>
          <a:p>
            <a:endParaRPr lang="en-US" sz="1400" b="1" dirty="0">
              <a:latin typeface="Times New Roman" pitchFamily="18" charset="0"/>
            </a:endParaRPr>
          </a:p>
          <a:p>
            <a:r>
              <a:rPr lang="en-US" sz="1400" b="1" dirty="0">
                <a:latin typeface="Times New Roman" pitchFamily="18" charset="0"/>
              </a:rPr>
              <a:t>Connecticut College, </a:t>
            </a:r>
            <a:r>
              <a:rPr lang="en-US" sz="1400" dirty="0">
                <a:latin typeface="Times New Roman" pitchFamily="18" charset="0"/>
              </a:rPr>
              <a:t>New London, CT			                    	1991-1997</a:t>
            </a:r>
          </a:p>
          <a:p>
            <a:r>
              <a:rPr lang="en-US" sz="1400" dirty="0">
                <a:latin typeface="Times New Roman" pitchFamily="18" charset="0"/>
              </a:rPr>
              <a:t> </a:t>
            </a:r>
            <a:r>
              <a:rPr lang="en-US" sz="1400" b="1" i="1" dirty="0">
                <a:latin typeface="Times New Roman" pitchFamily="18" charset="0"/>
              </a:rPr>
              <a:t>Assistant Professor, Government Department,</a:t>
            </a:r>
            <a:endParaRPr lang="en-US" sz="1400" dirty="0">
              <a:latin typeface="Times New Roman" pitchFamily="18" charset="0"/>
            </a:endParaRPr>
          </a:p>
          <a:p>
            <a:pPr lvl="1">
              <a:buFontTx/>
              <a:buChar char="•"/>
            </a:pPr>
            <a:r>
              <a:rPr lang="en-US" sz="1400" dirty="0">
                <a:latin typeface="Times New Roman" pitchFamily="18" charset="0"/>
              </a:rPr>
              <a:t>Specialized in counseling/advising foreign and non-traditional students, and students at risk. </a:t>
            </a:r>
          </a:p>
          <a:p>
            <a:pPr lvl="1">
              <a:buFontTx/>
              <a:buChar char="•"/>
            </a:pPr>
            <a:r>
              <a:rPr lang="en-US" sz="1400" dirty="0">
                <a:latin typeface="Times New Roman" pitchFamily="18" charset="0"/>
              </a:rPr>
              <a:t>Served on six faculty search committees.</a:t>
            </a:r>
          </a:p>
          <a:p>
            <a:pPr lvl="1">
              <a:buFontTx/>
              <a:buChar char="•"/>
            </a:pPr>
            <a:r>
              <a:rPr lang="en-US" sz="1400" dirty="0">
                <a:latin typeface="Times New Roman" pitchFamily="18" charset="0"/>
              </a:rPr>
              <a:t>Assisted in screening candidates for national fellowship competitions.</a:t>
            </a:r>
          </a:p>
          <a:p>
            <a:pPr lvl="1">
              <a:buFontTx/>
              <a:buChar char="•"/>
            </a:pPr>
            <a:r>
              <a:rPr lang="en-US" sz="1400" dirty="0">
                <a:latin typeface="Times New Roman" pitchFamily="18" charset="0"/>
              </a:rPr>
              <a:t>Information Technology Committee member.</a:t>
            </a:r>
          </a:p>
          <a:p>
            <a:pPr lvl="1">
              <a:buFontTx/>
              <a:buChar char="•"/>
            </a:pPr>
            <a:r>
              <a:rPr lang="en-US" sz="1400" dirty="0">
                <a:latin typeface="Times New Roman" pitchFamily="18" charset="0"/>
              </a:rPr>
              <a:t>Published research &amp; taught courses on Asian development and international political economy.</a:t>
            </a:r>
          </a:p>
        </p:txBody>
      </p:sp>
    </p:spTree>
    <p:extLst>
      <p:ext uri="{BB962C8B-B14F-4D97-AF65-F5344CB8AC3E}">
        <p14:creationId xmlns:p14="http://schemas.microsoft.com/office/powerpoint/2010/main" xmlns="" val="162321467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74435" name="Rectangle 3"/>
          <p:cNvSpPr>
            <a:spLocks noGrp="1" noChangeArrowheads="1"/>
          </p:cNvSpPr>
          <p:nvPr>
            <p:ph idx="1"/>
          </p:nvPr>
        </p:nvSpPr>
        <p:spPr>
          <a:xfrm>
            <a:off x="457200" y="1905000"/>
            <a:ext cx="8305800" cy="4171950"/>
          </a:xfrm>
          <a:prstGeom prst="rect">
            <a:avLst/>
          </a:prstGeom>
        </p:spPr>
        <p:txBody>
          <a:bodyPr/>
          <a:lstStyle/>
          <a:p>
            <a:pPr eaLnBrk="1" hangingPunct="1">
              <a:spcBef>
                <a:spcPct val="50000"/>
              </a:spcBef>
            </a:pPr>
            <a:r>
              <a:rPr lang="en-US" sz="2400" dirty="0" smtClean="0"/>
              <a:t>What do I see 90% of the time after a person’s name and contact information?</a:t>
            </a:r>
          </a:p>
          <a:p>
            <a:pPr eaLnBrk="1" hangingPunct="1">
              <a:spcBef>
                <a:spcPct val="50000"/>
              </a:spcBef>
            </a:pPr>
            <a:endParaRPr lang="en-US" sz="2400" dirty="0" smtClean="0"/>
          </a:p>
          <a:p>
            <a:pPr eaLnBrk="1" hangingPunct="1">
              <a:spcBef>
                <a:spcPct val="50000"/>
              </a:spcBef>
            </a:pPr>
            <a:r>
              <a:rPr lang="en-US" sz="2400" dirty="0" smtClean="0"/>
              <a:t>What Should I see?</a:t>
            </a:r>
          </a:p>
          <a:p>
            <a:pPr eaLnBrk="1" hangingPunct="1">
              <a:spcBef>
                <a:spcPct val="50000"/>
              </a:spcBef>
            </a:pPr>
            <a:endParaRPr lang="en-US" sz="2400" dirty="0" smtClean="0"/>
          </a:p>
          <a:p>
            <a:pPr eaLnBrk="1" hangingPunct="1">
              <a:spcBef>
                <a:spcPct val="50000"/>
              </a:spcBef>
            </a:pPr>
            <a:r>
              <a:rPr lang="en-US" sz="2400" dirty="0" smtClean="0"/>
              <a:t>Resume has Two Functions: One Internal &amp; One External</a:t>
            </a:r>
          </a:p>
          <a:p>
            <a:pPr eaLnBrk="1" hangingPunct="1">
              <a:spcBef>
                <a:spcPct val="50000"/>
              </a:spcBef>
            </a:pPr>
            <a:endParaRPr lang="en-US" sz="2400" dirty="0" smtClean="0"/>
          </a:p>
          <a:p>
            <a:pPr eaLnBrk="1" hangingPunct="1">
              <a:spcBef>
                <a:spcPct val="50000"/>
              </a:spcBef>
            </a:pPr>
            <a:r>
              <a:rPr lang="en-US" sz="2400" dirty="0" smtClean="0"/>
              <a:t>There is no Recipe or Formula, But There is a Logic</a:t>
            </a:r>
          </a:p>
          <a:p>
            <a:pPr eaLnBrk="1" hangingPunct="1">
              <a:spcBef>
                <a:spcPct val="50000"/>
              </a:spcBef>
            </a:pPr>
            <a:endParaRPr lang="en-US" dirty="0" smtClean="0"/>
          </a:p>
          <a:p>
            <a:pPr eaLnBrk="1" hangingPunct="1"/>
            <a:endParaRPr lang="en-US" dirty="0" smtClean="0"/>
          </a:p>
        </p:txBody>
      </p:sp>
      <p:sp>
        <p:nvSpPr>
          <p:cNvPr id="9218" name="Rectangle 2"/>
          <p:cNvSpPr>
            <a:spLocks noGrp="1" noChangeArrowheads="1"/>
          </p:cNvSpPr>
          <p:nvPr>
            <p:ph type="title"/>
          </p:nvPr>
        </p:nvSpPr>
        <p:spPr>
          <a:xfrm>
            <a:off x="297711" y="214019"/>
            <a:ext cx="8229600" cy="1139825"/>
          </a:xfrm>
        </p:spPr>
        <p:txBody>
          <a:bodyPr/>
          <a:lstStyle/>
          <a:p>
            <a:pPr eaLnBrk="1" hangingPunct="1"/>
            <a:r>
              <a:rPr lang="en-US" sz="3200" dirty="0" smtClean="0">
                <a:solidFill>
                  <a:srgbClr val="FFC000"/>
                </a:solidFill>
                <a:latin typeface="Tahoma" pitchFamily="34" charset="0"/>
              </a:rPr>
              <a:t>CV =&gt; Resume</a:t>
            </a:r>
            <a:endParaRPr lang="en-US" sz="3200" dirty="0" smtClean="0">
              <a:solidFill>
                <a:srgbClr val="FFC000"/>
              </a:solidFill>
            </a:endParaRPr>
          </a:p>
        </p:txBody>
      </p:sp>
    </p:spTree>
    <p:extLst>
      <p:ext uri="{BB962C8B-B14F-4D97-AF65-F5344CB8AC3E}">
        <p14:creationId xmlns:p14="http://schemas.microsoft.com/office/powerpoint/2010/main" xmlns="" val="35028957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74435">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74435">
                                            <p:txEl>
                                              <p:pRg st="2" end="2"/>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74435">
                                            <p:txEl>
                                              <p:pRg st="4" end="4"/>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74435">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4435"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97958" y="994144"/>
            <a:ext cx="8229600" cy="4525963"/>
          </a:xfrm>
          <a:prstGeom prst="rect">
            <a:avLst/>
          </a:prstGeom>
        </p:spPr>
        <p:txBody>
          <a:bodyPr>
            <a:normAutofit fontScale="92500" lnSpcReduction="10000"/>
          </a:bodyPr>
          <a:lstStyle/>
          <a:p>
            <a:r>
              <a:rPr lang="en-US" sz="2400" dirty="0" smtClean="0"/>
              <a:t>Understanding the sources of your value – Speed Dating (project vs. skills)</a:t>
            </a:r>
          </a:p>
          <a:p>
            <a:endParaRPr lang="en-US" sz="2400" dirty="0" smtClean="0"/>
          </a:p>
          <a:p>
            <a:r>
              <a:rPr lang="en-US" sz="2400" dirty="0" smtClean="0"/>
              <a:t>Breaking down your contributions</a:t>
            </a:r>
          </a:p>
          <a:p>
            <a:endParaRPr lang="en-US" sz="2400" dirty="0" smtClean="0"/>
          </a:p>
          <a:p>
            <a:r>
              <a:rPr lang="en-US" sz="2400" dirty="0" smtClean="0"/>
              <a:t>Translating your credentials </a:t>
            </a:r>
          </a:p>
          <a:p>
            <a:endParaRPr lang="en-US" sz="2400" dirty="0" smtClean="0"/>
          </a:p>
          <a:p>
            <a:r>
              <a:rPr lang="en-US" sz="2400" dirty="0" smtClean="0"/>
              <a:t>Anticipating their key concerns; Showing not telling</a:t>
            </a:r>
          </a:p>
          <a:p>
            <a:endParaRPr lang="en-US" sz="2400" dirty="0" smtClean="0"/>
          </a:p>
          <a:p>
            <a:r>
              <a:rPr lang="en-US" sz="2400" dirty="0" smtClean="0"/>
              <a:t>Go beyond a laundry list; what is the yield</a:t>
            </a:r>
          </a:p>
          <a:p>
            <a:endParaRPr lang="en-US" sz="2400" dirty="0" smtClean="0"/>
          </a:p>
          <a:p>
            <a:r>
              <a:rPr lang="en-US" sz="2400" dirty="0" smtClean="0"/>
              <a:t>First impressions matter</a:t>
            </a:r>
            <a:endParaRPr lang="en-US" dirty="0"/>
          </a:p>
        </p:txBody>
      </p:sp>
      <p:sp>
        <p:nvSpPr>
          <p:cNvPr id="2" name="Title 1"/>
          <p:cNvSpPr>
            <a:spLocks noGrp="1"/>
          </p:cNvSpPr>
          <p:nvPr>
            <p:ph type="title"/>
          </p:nvPr>
        </p:nvSpPr>
        <p:spPr>
          <a:xfrm>
            <a:off x="340243" y="-136856"/>
            <a:ext cx="8229600" cy="1139825"/>
          </a:xfrm>
        </p:spPr>
        <p:txBody>
          <a:bodyPr/>
          <a:lstStyle/>
          <a:p>
            <a:r>
              <a:rPr lang="en-US" sz="3200" dirty="0" smtClean="0">
                <a:solidFill>
                  <a:srgbClr val="FFC000"/>
                </a:solidFill>
                <a:latin typeface="Tahoma" pitchFamily="34" charset="0"/>
              </a:rPr>
              <a:t>Key Issues</a:t>
            </a:r>
            <a:endParaRPr lang="en-US" sz="3200" dirty="0">
              <a:solidFill>
                <a:srgbClr val="FFC000"/>
              </a:solidFill>
            </a:endParaRPr>
          </a:p>
        </p:txBody>
      </p:sp>
    </p:spTree>
    <p:extLst>
      <p:ext uri="{BB962C8B-B14F-4D97-AF65-F5344CB8AC3E}">
        <p14:creationId xmlns:p14="http://schemas.microsoft.com/office/powerpoint/2010/main" xmlns="" val="42628584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20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fade">
                                      <p:cBhvr>
                                        <p:cTn id="17" dur="2000"/>
                                        <p:tgtEl>
                                          <p:spTgt spid="3">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6" end="6"/>
                                            </p:txEl>
                                          </p:spTgt>
                                        </p:tgtEl>
                                        <p:attrNameLst>
                                          <p:attrName>style.visibility</p:attrName>
                                        </p:attrNameLst>
                                      </p:cBhvr>
                                      <p:to>
                                        <p:strVal val="visible"/>
                                      </p:to>
                                    </p:set>
                                    <p:animEffect transition="in" filter="fade">
                                      <p:cBhvr>
                                        <p:cTn id="22" dur="2000"/>
                                        <p:tgtEl>
                                          <p:spTgt spid="3">
                                            <p:txEl>
                                              <p:pRg st="6" end="6"/>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8" end="8"/>
                                            </p:txEl>
                                          </p:spTgt>
                                        </p:tgtEl>
                                        <p:attrNameLst>
                                          <p:attrName>style.visibility</p:attrName>
                                        </p:attrNameLst>
                                      </p:cBhvr>
                                      <p:to>
                                        <p:strVal val="visible"/>
                                      </p:to>
                                    </p:set>
                                    <p:animEffect transition="in" filter="fade">
                                      <p:cBhvr>
                                        <p:cTn id="27" dur="2000"/>
                                        <p:tgtEl>
                                          <p:spTgt spid="3">
                                            <p:txEl>
                                              <p:pRg st="8" end="8"/>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
                                            <p:txEl>
                                              <p:pRg st="10" end="10"/>
                                            </p:txEl>
                                          </p:spTgt>
                                        </p:tgtEl>
                                        <p:attrNameLst>
                                          <p:attrName>style.visibility</p:attrName>
                                        </p:attrNameLst>
                                      </p:cBhvr>
                                      <p:to>
                                        <p:strVal val="visible"/>
                                      </p:to>
                                    </p:set>
                                    <p:animEffect transition="in" filter="fade">
                                      <p:cBhvr>
                                        <p:cTn id="32" dur="2000"/>
                                        <p:tgtEl>
                                          <p:spTgt spid="3">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91116" y="1045498"/>
            <a:ext cx="8229600" cy="4525963"/>
          </a:xfrm>
          <a:prstGeom prst="rect">
            <a:avLst/>
          </a:prstGeom>
        </p:spPr>
        <p:txBody>
          <a:bodyPr/>
          <a:lstStyle/>
          <a:p>
            <a:pPr eaLnBrk="1" hangingPunct="1"/>
            <a:r>
              <a:rPr lang="en-US" sz="2400" dirty="0" smtClean="0"/>
              <a:t>Does my current of former PI have “name brand” recognition?</a:t>
            </a:r>
          </a:p>
          <a:p>
            <a:pPr eaLnBrk="1" hangingPunct="1"/>
            <a:endParaRPr lang="en-US" sz="2400" dirty="0" smtClean="0"/>
          </a:p>
          <a:p>
            <a:pPr eaLnBrk="1" hangingPunct="1"/>
            <a:r>
              <a:rPr lang="en-US" sz="2400" dirty="0" smtClean="0"/>
              <a:t>Do they care about the substance of my research </a:t>
            </a:r>
            <a:r>
              <a:rPr lang="en-US" sz="2400" b="1" i="1" dirty="0" smtClean="0"/>
              <a:t>OR</a:t>
            </a:r>
            <a:r>
              <a:rPr lang="en-US" sz="2400" dirty="0" smtClean="0"/>
              <a:t> the lab, instrumentation, software skills I’ve developed working on that and other projects?</a:t>
            </a:r>
          </a:p>
          <a:p>
            <a:pPr eaLnBrk="1" hangingPunct="1"/>
            <a:endParaRPr lang="en-US" dirty="0" smtClean="0"/>
          </a:p>
        </p:txBody>
      </p:sp>
      <p:sp>
        <p:nvSpPr>
          <p:cNvPr id="12290" name="Title 1"/>
          <p:cNvSpPr>
            <a:spLocks noGrp="1"/>
          </p:cNvSpPr>
          <p:nvPr>
            <p:ph type="title"/>
          </p:nvPr>
        </p:nvSpPr>
        <p:spPr>
          <a:xfrm>
            <a:off x="372139" y="233916"/>
            <a:ext cx="8229600" cy="1143000"/>
          </a:xfrm>
        </p:spPr>
        <p:txBody>
          <a:bodyPr>
            <a:normAutofit/>
          </a:bodyPr>
          <a:lstStyle/>
          <a:p>
            <a:pPr algn="l" eaLnBrk="1" hangingPunct="1"/>
            <a:r>
              <a:rPr lang="en-US" sz="3200" dirty="0" smtClean="0">
                <a:solidFill>
                  <a:srgbClr val="FFC000"/>
                </a:solidFill>
              </a:rPr>
              <a:t>If you’re in the sciences and interested in a research position, ask yourself:</a:t>
            </a:r>
          </a:p>
        </p:txBody>
      </p:sp>
      <p:sp>
        <p:nvSpPr>
          <p:cNvPr id="2" name="Oval 1"/>
          <p:cNvSpPr/>
          <p:nvPr/>
        </p:nvSpPr>
        <p:spPr>
          <a:xfrm>
            <a:off x="765543" y="5050465"/>
            <a:ext cx="1084521" cy="627321"/>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Oval 3"/>
          <p:cNvSpPr/>
          <p:nvPr/>
        </p:nvSpPr>
        <p:spPr>
          <a:xfrm>
            <a:off x="978194" y="5047805"/>
            <a:ext cx="1297172" cy="627321"/>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p:cNvSpPr/>
          <p:nvPr/>
        </p:nvSpPr>
        <p:spPr>
          <a:xfrm>
            <a:off x="3763926" y="5050465"/>
            <a:ext cx="1212111" cy="64326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p:cNvSpPr/>
          <p:nvPr/>
        </p:nvSpPr>
        <p:spPr>
          <a:xfrm>
            <a:off x="4805916" y="5050465"/>
            <a:ext cx="1435396" cy="63795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Arc 8"/>
          <p:cNvSpPr/>
          <p:nvPr/>
        </p:nvSpPr>
        <p:spPr>
          <a:xfrm flipH="1">
            <a:off x="1321625" y="5034515"/>
            <a:ext cx="305155" cy="627321"/>
          </a:xfrm>
          <a:prstGeom prst="arc">
            <a:avLst>
              <a:gd name="adj1" fmla="val 3588507"/>
              <a:gd name="adj2" fmla="val 0"/>
            </a:avLst>
          </a:prstGeom>
          <a:ln>
            <a:solidFill>
              <a:srgbClr val="FFC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Tree>
    <p:extLst>
      <p:ext uri="{BB962C8B-B14F-4D97-AF65-F5344CB8AC3E}">
        <p14:creationId xmlns:p14="http://schemas.microsoft.com/office/powerpoint/2010/main" xmlns="" val="10474968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20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68079" y="1639223"/>
            <a:ext cx="8229600" cy="4389437"/>
          </a:xfrm>
          <a:prstGeom prst="rect">
            <a:avLst/>
          </a:prstGeom>
        </p:spPr>
        <p:txBody>
          <a:bodyPr/>
          <a:lstStyle/>
          <a:p>
            <a:pPr eaLnBrk="1" hangingPunct="1"/>
            <a:r>
              <a:rPr lang="en-US" sz="2400" dirty="0" smtClean="0"/>
              <a:t>What do you want them to know about you?</a:t>
            </a:r>
          </a:p>
          <a:p>
            <a:pPr eaLnBrk="1" hangingPunct="1"/>
            <a:endParaRPr lang="en-US" sz="2400" dirty="0" smtClean="0"/>
          </a:p>
          <a:p>
            <a:pPr eaLnBrk="1" hangingPunct="1"/>
            <a:r>
              <a:rPr lang="en-US" sz="2400" dirty="0" smtClean="0"/>
              <a:t>How do you convey skills in administration, project management, communication, etc.</a:t>
            </a:r>
          </a:p>
          <a:p>
            <a:pPr eaLnBrk="1" hangingPunct="1"/>
            <a:endParaRPr lang="en-US" sz="2400" dirty="0" smtClean="0"/>
          </a:p>
          <a:p>
            <a:pPr eaLnBrk="1" hangingPunct="1"/>
            <a:r>
              <a:rPr lang="en-US" sz="2400" dirty="0" smtClean="0"/>
              <a:t>Don’t tell, show.</a:t>
            </a:r>
          </a:p>
        </p:txBody>
      </p:sp>
      <p:sp>
        <p:nvSpPr>
          <p:cNvPr id="13314" name="Title 1"/>
          <p:cNvSpPr>
            <a:spLocks noGrp="1"/>
          </p:cNvSpPr>
          <p:nvPr>
            <p:ph type="title"/>
          </p:nvPr>
        </p:nvSpPr>
        <p:spPr>
          <a:xfrm>
            <a:off x="457200" y="762000"/>
            <a:ext cx="8229600" cy="1143000"/>
          </a:xfrm>
        </p:spPr>
        <p:txBody>
          <a:bodyPr/>
          <a:lstStyle/>
          <a:p>
            <a:pPr algn="l" eaLnBrk="1" hangingPunct="1"/>
            <a:r>
              <a:rPr lang="en-US" sz="3600" dirty="0" smtClean="0">
                <a:solidFill>
                  <a:srgbClr val="FFC000"/>
                </a:solidFill>
              </a:rPr>
              <a:t>If your interested in a non-bench role, ask yourself</a:t>
            </a:r>
          </a:p>
        </p:txBody>
      </p:sp>
    </p:spTree>
    <p:extLst>
      <p:ext uri="{BB962C8B-B14F-4D97-AF65-F5344CB8AC3E}">
        <p14:creationId xmlns:p14="http://schemas.microsoft.com/office/powerpoint/2010/main" xmlns="" val="3667841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2000"/>
                                        <p:tgtEl>
                                          <p:spTgt spid="3">
                                            <p:txEl>
                                              <p:pRg st="2" end="2"/>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fade">
                                      <p:cBhvr>
                                        <p:cTn id="17" dur="20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a:xfrm>
            <a:off x="311888" y="434127"/>
            <a:ext cx="7924800" cy="1143000"/>
          </a:xfrm>
        </p:spPr>
        <p:txBody>
          <a:bodyPr/>
          <a:lstStyle/>
          <a:p>
            <a:pPr eaLnBrk="1" hangingPunct="1"/>
            <a:r>
              <a:rPr lang="en-US" sz="4000" dirty="0" smtClean="0">
                <a:solidFill>
                  <a:srgbClr val="FFC000"/>
                </a:solidFill>
                <a:latin typeface="Helvetica" pitchFamily="34" charset="0"/>
              </a:rPr>
              <a:t>The importance of appearance</a:t>
            </a:r>
            <a:endParaRPr lang="en-US" sz="4000" dirty="0" smtClean="0">
              <a:solidFill>
                <a:srgbClr val="FFC000"/>
              </a:solidFill>
            </a:endParaRPr>
          </a:p>
        </p:txBody>
      </p:sp>
      <p:sp>
        <p:nvSpPr>
          <p:cNvPr id="17411" name="Rectangle 3"/>
          <p:cNvSpPr>
            <a:spLocks noGrp="1" noChangeArrowheads="1"/>
          </p:cNvSpPr>
          <p:nvPr>
            <p:ph type="subTitle" idx="4294967295"/>
          </p:nvPr>
        </p:nvSpPr>
        <p:spPr>
          <a:xfrm>
            <a:off x="372140" y="1956390"/>
            <a:ext cx="7924800" cy="3561908"/>
          </a:xfrm>
        </p:spPr>
        <p:txBody>
          <a:bodyPr/>
          <a:lstStyle/>
          <a:p>
            <a:pPr marL="671513" lvl="2" indent="0" eaLnBrk="1" hangingPunct="1">
              <a:buFont typeface="Wingdings" pitchFamily="2" charset="2"/>
              <a:buNone/>
            </a:pPr>
            <a:r>
              <a:rPr lang="en-US" sz="2000" dirty="0" smtClean="0"/>
              <a:t>2009-present   </a:t>
            </a:r>
            <a:r>
              <a:rPr lang="en-US" sz="2000" b="1" dirty="0" smtClean="0"/>
              <a:t>Postdoc in Biochemistry</a:t>
            </a:r>
            <a:r>
              <a:rPr lang="en-US" sz="2000" dirty="0" smtClean="0"/>
              <a:t>, University of California, Berkeley, </a:t>
            </a:r>
            <a:r>
              <a:rPr lang="en-US" sz="2000" i="1" dirty="0" smtClean="0"/>
              <a:t>The biochemical mechanisms of Lyme disease in ferret-type animals, </a:t>
            </a:r>
            <a:r>
              <a:rPr lang="en-US" sz="2000" dirty="0" err="1" smtClean="0"/>
              <a:t>Ikura</a:t>
            </a:r>
            <a:r>
              <a:rPr lang="en-US" sz="2000" dirty="0" smtClean="0"/>
              <a:t> Wasabi, Examination Fields: Biochemistry and Molecular Genetics</a:t>
            </a:r>
          </a:p>
          <a:p>
            <a:pPr marL="671513" lvl="2" indent="0" eaLnBrk="1" hangingPunct="1">
              <a:buFont typeface="Wingdings" pitchFamily="2" charset="2"/>
              <a:buNone/>
            </a:pPr>
            <a:endParaRPr lang="en-US" sz="2000" dirty="0"/>
          </a:p>
          <a:p>
            <a:pPr marL="671513" lvl="2" indent="0" eaLnBrk="1" hangingPunct="1">
              <a:buFont typeface="Wingdings" pitchFamily="2" charset="2"/>
              <a:buNone/>
            </a:pPr>
            <a:r>
              <a:rPr lang="en-US" sz="2000" dirty="0" smtClean="0"/>
              <a:t>2004-2009	 PhD student in </a:t>
            </a:r>
            <a:r>
              <a:rPr lang="en-US" sz="2000" b="1" dirty="0" smtClean="0"/>
              <a:t>Chemistry</a:t>
            </a:r>
            <a:r>
              <a:rPr lang="en-US" sz="2000" dirty="0" smtClean="0"/>
              <a:t>, Tehran University of Medical Science, </a:t>
            </a:r>
            <a:r>
              <a:rPr lang="en-US" sz="2000" i="1" dirty="0" smtClean="0"/>
              <a:t>Genetics of cute Dogs</a:t>
            </a:r>
            <a:r>
              <a:rPr lang="en-US" sz="2000" dirty="0" smtClean="0"/>
              <a:t>, E. Barry </a:t>
            </a:r>
            <a:r>
              <a:rPr lang="en-US" sz="2000" dirty="0" err="1" smtClean="0"/>
              <a:t>Keehn</a:t>
            </a:r>
            <a:endParaRPr lang="en-US" sz="2000" dirty="0" smtClean="0"/>
          </a:p>
          <a:p>
            <a:pPr marL="671513" lvl="2" indent="0" eaLnBrk="1" hangingPunct="1">
              <a:buFont typeface="Wingdings" pitchFamily="2" charset="2"/>
              <a:buNone/>
            </a:pPr>
            <a:endParaRPr lang="en-US" sz="2000" dirty="0"/>
          </a:p>
          <a:p>
            <a:pPr marL="671513" lvl="2" indent="0" eaLnBrk="1" hangingPunct="1">
              <a:buFont typeface="Wingdings" pitchFamily="2" charset="2"/>
              <a:buNone/>
            </a:pPr>
            <a:endParaRPr lang="en-US" dirty="0" smtClean="0"/>
          </a:p>
        </p:txBody>
      </p:sp>
    </p:spTree>
    <p:extLst>
      <p:ext uri="{BB962C8B-B14F-4D97-AF65-F5344CB8AC3E}">
        <p14:creationId xmlns:p14="http://schemas.microsoft.com/office/powerpoint/2010/main" xmlns="" val="310831300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1"/>
          </p:nvPr>
        </p:nvSpPr>
        <p:spPr/>
        <p:txBody>
          <a:bodyPr/>
          <a:lstStyle/>
          <a:p>
            <a:fld id="{F5353AD5-072F-4318-B933-60F133B496A7}" type="slidenum">
              <a:rPr lang="en-US" smtClean="0"/>
              <a:pPr/>
              <a:t>17</a:t>
            </a:fld>
            <a:endParaRPr lang="en-US"/>
          </a:p>
        </p:txBody>
      </p:sp>
      <p:sp>
        <p:nvSpPr>
          <p:cNvPr id="4" name="Rectangle 3"/>
          <p:cNvSpPr/>
          <p:nvPr/>
        </p:nvSpPr>
        <p:spPr>
          <a:xfrm>
            <a:off x="287078" y="534687"/>
            <a:ext cx="8314660" cy="5016758"/>
          </a:xfrm>
          <a:prstGeom prst="rect">
            <a:avLst/>
          </a:prstGeom>
        </p:spPr>
        <p:txBody>
          <a:bodyPr wrap="square">
            <a:spAutoFit/>
          </a:bodyPr>
          <a:lstStyle/>
          <a:p>
            <a:r>
              <a:rPr lang="en-US" sz="2000" b="1" dirty="0"/>
              <a:t>EDUCATION</a:t>
            </a:r>
            <a:endParaRPr lang="en-US" sz="2000" dirty="0"/>
          </a:p>
          <a:p>
            <a:endParaRPr lang="en-US" sz="2000" dirty="0" smtClean="0"/>
          </a:p>
          <a:p>
            <a:r>
              <a:rPr lang="en-US" sz="2000" dirty="0" smtClean="0"/>
              <a:t>Postdoc</a:t>
            </a:r>
            <a:r>
              <a:rPr lang="en-US" sz="2000" dirty="0"/>
              <a:t>	</a:t>
            </a:r>
            <a:r>
              <a:rPr lang="en-US" sz="2000" b="1" dirty="0" smtClean="0"/>
              <a:t>University </a:t>
            </a:r>
            <a:r>
              <a:rPr lang="en-US" sz="2000" b="1" dirty="0"/>
              <a:t>of </a:t>
            </a:r>
            <a:r>
              <a:rPr lang="en-US" sz="2000" b="1" dirty="0" smtClean="0"/>
              <a:t>California, Berkeley</a:t>
            </a:r>
            <a:endParaRPr lang="en-US" sz="2000" dirty="0"/>
          </a:p>
          <a:p>
            <a:r>
              <a:rPr lang="en-US" sz="2000" dirty="0"/>
              <a:t>		</a:t>
            </a:r>
            <a:r>
              <a:rPr lang="en-US" sz="2000" dirty="0" smtClean="0"/>
              <a:t>Immunology</a:t>
            </a:r>
            <a:r>
              <a:rPr lang="en-US" sz="2000" dirty="0"/>
              <a:t>, </a:t>
            </a:r>
            <a:r>
              <a:rPr lang="en-US" sz="2000" dirty="0" smtClean="0"/>
              <a:t>2012 </a:t>
            </a:r>
            <a:r>
              <a:rPr lang="en-US" sz="2000" dirty="0"/>
              <a:t>- present</a:t>
            </a:r>
          </a:p>
          <a:p>
            <a:r>
              <a:rPr lang="en-US" sz="2000" dirty="0"/>
              <a:t>		</a:t>
            </a:r>
            <a:r>
              <a:rPr lang="en-US" sz="2000" dirty="0" smtClean="0"/>
              <a:t>Advisor</a:t>
            </a:r>
            <a:r>
              <a:rPr lang="en-US" sz="2000" dirty="0"/>
              <a:t>: Alan Jose</a:t>
            </a:r>
          </a:p>
          <a:p>
            <a:r>
              <a:rPr lang="en-US" sz="2000" dirty="0"/>
              <a:t> </a:t>
            </a:r>
          </a:p>
          <a:p>
            <a:r>
              <a:rPr lang="en-US" sz="2000" dirty="0"/>
              <a:t>PhD		</a:t>
            </a:r>
            <a:r>
              <a:rPr lang="en-US" sz="2000" b="1" dirty="0"/>
              <a:t>University of Rhode Island </a:t>
            </a:r>
            <a:endParaRPr lang="en-US" sz="2000" dirty="0"/>
          </a:p>
          <a:p>
            <a:r>
              <a:rPr lang="en-US" sz="2000" dirty="0"/>
              <a:t>		</a:t>
            </a:r>
            <a:r>
              <a:rPr lang="en-US" sz="2000" dirty="0" smtClean="0"/>
              <a:t>Comparative </a:t>
            </a:r>
            <a:r>
              <a:rPr lang="en-US" sz="2000" dirty="0"/>
              <a:t>Biochemistry, May </a:t>
            </a:r>
            <a:r>
              <a:rPr lang="en-US" sz="2000" dirty="0" smtClean="0"/>
              <a:t>2012</a:t>
            </a:r>
            <a:endParaRPr lang="en-US" sz="2000" dirty="0"/>
          </a:p>
          <a:p>
            <a:r>
              <a:rPr lang="en-US" sz="2000" dirty="0"/>
              <a:t>		</a:t>
            </a:r>
            <a:r>
              <a:rPr lang="en-US" sz="2000" dirty="0" smtClean="0"/>
              <a:t>Advisor</a:t>
            </a:r>
            <a:r>
              <a:rPr lang="en-US" sz="2000" dirty="0"/>
              <a:t>: Linda Ryan</a:t>
            </a:r>
          </a:p>
          <a:p>
            <a:endParaRPr lang="en-US" sz="2000" b="1" i="1" dirty="0" smtClean="0"/>
          </a:p>
          <a:p>
            <a:r>
              <a:rPr lang="en-US" sz="2000" b="1" i="1" dirty="0"/>
              <a:t>	</a:t>
            </a:r>
            <a:r>
              <a:rPr lang="en-US" sz="2000" b="1" i="1" dirty="0" smtClean="0"/>
              <a:t>	The </a:t>
            </a:r>
            <a:r>
              <a:rPr lang="en-US" sz="2000" b="1" i="1" dirty="0"/>
              <a:t>biochemical mechanisms of Lyme disease in </a:t>
            </a:r>
            <a:r>
              <a:rPr lang="en-US" sz="2000" b="1" i="1" dirty="0" smtClean="0"/>
              <a:t>		ferret-type </a:t>
            </a:r>
            <a:r>
              <a:rPr lang="en-US" sz="2000" b="1" i="1" dirty="0"/>
              <a:t>animals</a:t>
            </a:r>
            <a:endParaRPr lang="en-US" sz="2000" dirty="0"/>
          </a:p>
          <a:p>
            <a:endParaRPr lang="en-US" sz="2000" dirty="0" smtClean="0"/>
          </a:p>
          <a:p>
            <a:r>
              <a:rPr lang="en-US" sz="2000" dirty="0" smtClean="0"/>
              <a:t>BS</a:t>
            </a:r>
            <a:r>
              <a:rPr lang="en-US" sz="2000" dirty="0"/>
              <a:t>		</a:t>
            </a:r>
            <a:r>
              <a:rPr lang="en-US" sz="2000" b="1" dirty="0"/>
              <a:t>Sacramento State University</a:t>
            </a:r>
            <a:endParaRPr lang="en-US" sz="2000" dirty="0"/>
          </a:p>
          <a:p>
            <a:r>
              <a:rPr lang="en-US" sz="2000" dirty="0"/>
              <a:t>		</a:t>
            </a:r>
            <a:r>
              <a:rPr lang="en-US" sz="2000" dirty="0" smtClean="0"/>
              <a:t>Molecular </a:t>
            </a:r>
            <a:r>
              <a:rPr lang="en-US" sz="2000" dirty="0"/>
              <a:t>and Cellular Biology,	May </a:t>
            </a:r>
            <a:r>
              <a:rPr lang="en-US" sz="2000" dirty="0" smtClean="0"/>
              <a:t>2007</a:t>
            </a:r>
            <a:endParaRPr lang="en-US" sz="2000" dirty="0"/>
          </a:p>
          <a:p>
            <a:r>
              <a:rPr lang="en-US" sz="2000" dirty="0"/>
              <a:t>		</a:t>
            </a:r>
            <a:r>
              <a:rPr lang="en-US" sz="2000" i="1" dirty="0" smtClean="0"/>
              <a:t>Magna </a:t>
            </a:r>
            <a:r>
              <a:rPr lang="en-US" sz="2000" i="1" dirty="0"/>
              <a:t>cum laude</a:t>
            </a:r>
            <a:endParaRPr lang="en-US" sz="2000" dirty="0"/>
          </a:p>
        </p:txBody>
      </p:sp>
    </p:spTree>
    <p:extLst>
      <p:ext uri="{BB962C8B-B14F-4D97-AF65-F5344CB8AC3E}">
        <p14:creationId xmlns:p14="http://schemas.microsoft.com/office/powerpoint/2010/main" xmlns="" val="192974163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9" name="Rectangle 3"/>
          <p:cNvSpPr>
            <a:spLocks noGrp="1" noChangeArrowheads="1"/>
          </p:cNvSpPr>
          <p:nvPr>
            <p:ph idx="1"/>
          </p:nvPr>
        </p:nvSpPr>
        <p:spPr>
          <a:xfrm>
            <a:off x="786810" y="1706525"/>
            <a:ext cx="8229600" cy="4525963"/>
          </a:xfrm>
          <a:prstGeom prst="rect">
            <a:avLst/>
          </a:prstGeom>
        </p:spPr>
        <p:txBody>
          <a:bodyPr/>
          <a:lstStyle/>
          <a:p>
            <a:pPr eaLnBrk="1" hangingPunct="1"/>
            <a:r>
              <a:rPr lang="en-US" sz="2400" dirty="0" smtClean="0"/>
              <a:t>Research</a:t>
            </a:r>
          </a:p>
          <a:p>
            <a:pPr eaLnBrk="1" hangingPunct="1"/>
            <a:r>
              <a:rPr lang="en-US" sz="2400" dirty="0" smtClean="0"/>
              <a:t>Analytical</a:t>
            </a:r>
          </a:p>
          <a:p>
            <a:pPr eaLnBrk="1" hangingPunct="1"/>
            <a:r>
              <a:rPr lang="en-US" sz="2400" dirty="0" smtClean="0"/>
              <a:t>Communication</a:t>
            </a:r>
          </a:p>
          <a:p>
            <a:pPr eaLnBrk="1" hangingPunct="1"/>
            <a:r>
              <a:rPr lang="en-US" sz="2400" dirty="0" smtClean="0"/>
              <a:t>Entrepreneurial</a:t>
            </a:r>
          </a:p>
          <a:p>
            <a:pPr eaLnBrk="1" hangingPunct="1"/>
            <a:r>
              <a:rPr lang="en-US" sz="2400" dirty="0" smtClean="0"/>
              <a:t>Teaching/Mentoring</a:t>
            </a:r>
          </a:p>
          <a:p>
            <a:pPr eaLnBrk="1" hangingPunct="1"/>
            <a:r>
              <a:rPr lang="en-US" sz="2400" dirty="0" smtClean="0"/>
              <a:t>Collaborative</a:t>
            </a:r>
          </a:p>
          <a:p>
            <a:pPr eaLnBrk="1" hangingPunct="1"/>
            <a:r>
              <a:rPr lang="en-US" sz="2400" dirty="0" smtClean="0"/>
              <a:t>Inter-Personal</a:t>
            </a:r>
          </a:p>
        </p:txBody>
      </p:sp>
      <p:sp>
        <p:nvSpPr>
          <p:cNvPr id="19458" name="Rectangle 2"/>
          <p:cNvSpPr>
            <a:spLocks noGrp="1" noChangeArrowheads="1"/>
          </p:cNvSpPr>
          <p:nvPr>
            <p:ph type="title"/>
          </p:nvPr>
        </p:nvSpPr>
        <p:spPr>
          <a:xfrm>
            <a:off x="382772" y="862604"/>
            <a:ext cx="8463516" cy="1139825"/>
          </a:xfrm>
        </p:spPr>
        <p:txBody>
          <a:bodyPr/>
          <a:lstStyle/>
          <a:p>
            <a:pPr eaLnBrk="1" hangingPunct="1"/>
            <a:r>
              <a:rPr lang="en-US" sz="3200" dirty="0" smtClean="0">
                <a:solidFill>
                  <a:srgbClr val="FFC000"/>
                </a:solidFill>
                <a:latin typeface="Tahoma" pitchFamily="34" charset="0"/>
              </a:rPr>
              <a:t>Graduate Students &amp; PhDs, and Postdocs Have a lot of Skills</a:t>
            </a:r>
            <a:endParaRPr lang="en-US" sz="3200" dirty="0" smtClean="0">
              <a:solidFill>
                <a:srgbClr val="FFC000"/>
              </a:solidFill>
            </a:endParaRPr>
          </a:p>
        </p:txBody>
      </p:sp>
    </p:spTree>
    <p:extLst>
      <p:ext uri="{BB962C8B-B14F-4D97-AF65-F5344CB8AC3E}">
        <p14:creationId xmlns:p14="http://schemas.microsoft.com/office/powerpoint/2010/main" xmlns="" val="348292495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94915" name="Rectangle 3"/>
          <p:cNvSpPr>
            <a:spLocks noGrp="1" noChangeArrowheads="1"/>
          </p:cNvSpPr>
          <p:nvPr>
            <p:ph idx="1"/>
          </p:nvPr>
        </p:nvSpPr>
        <p:spPr>
          <a:xfrm>
            <a:off x="627321" y="1547037"/>
            <a:ext cx="8229600" cy="4525963"/>
          </a:xfrm>
          <a:prstGeom prst="rect">
            <a:avLst/>
          </a:prstGeom>
        </p:spPr>
        <p:txBody>
          <a:bodyPr/>
          <a:lstStyle/>
          <a:p>
            <a:pPr eaLnBrk="1" hangingPunct="1"/>
            <a:r>
              <a:rPr lang="en-US" sz="2400" dirty="0" smtClean="0"/>
              <a:t>From:</a:t>
            </a:r>
          </a:p>
          <a:p>
            <a:pPr lvl="1" eaLnBrk="1" hangingPunct="1"/>
            <a:r>
              <a:rPr lang="en-US" sz="2400" dirty="0" smtClean="0"/>
              <a:t>Teaching Assistant Bio-1A</a:t>
            </a:r>
          </a:p>
          <a:p>
            <a:pPr eaLnBrk="1" hangingPunct="1"/>
            <a:endParaRPr lang="en-US" sz="2400" dirty="0" smtClean="0"/>
          </a:p>
          <a:p>
            <a:pPr eaLnBrk="1" hangingPunct="1"/>
            <a:r>
              <a:rPr lang="en-US" sz="2400" dirty="0" smtClean="0"/>
              <a:t>To:</a:t>
            </a:r>
          </a:p>
          <a:p>
            <a:pPr lvl="1" eaLnBrk="1" hangingPunct="1"/>
            <a:r>
              <a:rPr lang="en-US" sz="2400" dirty="0" smtClean="0"/>
              <a:t>Experience Explaining Complex Concepts to Non-Expert Audiences</a:t>
            </a:r>
          </a:p>
          <a:p>
            <a:pPr lvl="1" eaLnBrk="1" hangingPunct="1"/>
            <a:r>
              <a:rPr lang="en-US" sz="2400" dirty="0" smtClean="0"/>
              <a:t>Comfortable Speaking Before Large &amp; Small Groups</a:t>
            </a:r>
          </a:p>
          <a:p>
            <a:pPr lvl="1" eaLnBrk="1" hangingPunct="1"/>
            <a:r>
              <a:rPr lang="en-US" sz="2400" dirty="0" smtClean="0"/>
              <a:t>Trained in Assessment, Coaching, and Mentoring Skills</a:t>
            </a:r>
          </a:p>
        </p:txBody>
      </p:sp>
      <p:sp>
        <p:nvSpPr>
          <p:cNvPr id="20482" name="Rectangle 2"/>
          <p:cNvSpPr>
            <a:spLocks noGrp="1" noChangeArrowheads="1"/>
          </p:cNvSpPr>
          <p:nvPr>
            <p:ph type="title"/>
          </p:nvPr>
        </p:nvSpPr>
        <p:spPr>
          <a:xfrm>
            <a:off x="393405" y="1128639"/>
            <a:ext cx="8204200" cy="760412"/>
          </a:xfrm>
        </p:spPr>
        <p:txBody>
          <a:bodyPr>
            <a:noAutofit/>
          </a:bodyPr>
          <a:lstStyle/>
          <a:p>
            <a:pPr eaLnBrk="1" hangingPunct="1"/>
            <a:r>
              <a:rPr lang="en-US" sz="3600" dirty="0" smtClean="0">
                <a:solidFill>
                  <a:srgbClr val="FFC000"/>
                </a:solidFill>
                <a:latin typeface="Tahoma" pitchFamily="34" charset="0"/>
              </a:rPr>
              <a:t>But You Need to Articulate &amp; Translate Them</a:t>
            </a:r>
            <a:endParaRPr lang="en-US" sz="3600" dirty="0" smtClean="0">
              <a:solidFill>
                <a:srgbClr val="FFC000"/>
              </a:solidFill>
            </a:endParaRPr>
          </a:p>
        </p:txBody>
      </p:sp>
    </p:spTree>
    <p:extLst>
      <p:ext uri="{BB962C8B-B14F-4D97-AF65-F5344CB8AC3E}">
        <p14:creationId xmlns:p14="http://schemas.microsoft.com/office/powerpoint/2010/main" xmlns="" val="38081336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94915">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94915">
                                            <p:txEl>
                                              <p:pRg st="1" end="1"/>
                                            </p:txEl>
                                          </p:spTgt>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294915">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94915">
                                            <p:txEl>
                                              <p:pRg st="4" end="4"/>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294915">
                                            <p:txEl>
                                              <p:pRg st="5" end="5"/>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294915">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4915"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idx="1"/>
          </p:nvPr>
        </p:nvSpPr>
        <p:spPr>
          <a:xfrm>
            <a:off x="1143000" y="3200400"/>
            <a:ext cx="6170294" cy="609600"/>
          </a:xfrm>
        </p:spPr>
        <p:txBody>
          <a:bodyPr/>
          <a:lstStyle/>
          <a:p>
            <a:pPr algn="ctr">
              <a:buNone/>
            </a:pPr>
            <a:r>
              <a:rPr lang="en-US" sz="2000" dirty="0" smtClean="0"/>
              <a:t>Bridging the Gap Between Academia and Industry</a:t>
            </a:r>
            <a:endParaRPr lang="en-US" sz="2000" dirty="0"/>
          </a:p>
        </p:txBody>
      </p:sp>
      <p:pic>
        <p:nvPicPr>
          <p:cNvPr id="4" name="Shape 102"/>
          <p:cNvPicPr preferRelativeResize="0">
            <a:picLocks noChangeAspect="1"/>
          </p:cNvPicPr>
          <p:nvPr/>
        </p:nvPicPr>
        <p:blipFill rotWithShape="1">
          <a:blip r:embed="rId2">
            <a:alphaModFix/>
          </a:blip>
          <a:stretch/>
        </p:blipFill>
        <p:spPr>
          <a:xfrm>
            <a:off x="533400" y="1371600"/>
            <a:ext cx="7908133" cy="1733931"/>
          </a:xfrm>
          <a:prstGeom prst="rect">
            <a:avLst/>
          </a:prstGeom>
          <a:noFill/>
          <a:ln>
            <a:noFill/>
          </a:ln>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28330" y="861238"/>
            <a:ext cx="7848600" cy="4800600"/>
          </a:xfrm>
        </p:spPr>
        <p:txBody>
          <a:bodyPr>
            <a:normAutofit/>
          </a:bodyPr>
          <a:lstStyle/>
          <a:p>
            <a:pPr marL="0" lvl="1" indent="0">
              <a:buNone/>
            </a:pPr>
            <a:r>
              <a:rPr lang="en-US" sz="2000" dirty="0" smtClean="0"/>
              <a:t>GSR – UC Berkeley </a:t>
            </a:r>
          </a:p>
          <a:p>
            <a:pPr marL="400050" lvl="2" indent="0">
              <a:buNone/>
            </a:pPr>
            <a:r>
              <a:rPr lang="en-US" sz="2000" dirty="0" smtClean="0"/>
              <a:t>Assisted </a:t>
            </a:r>
            <a:r>
              <a:rPr lang="en-US" sz="2000" dirty="0"/>
              <a:t>faculty member in the preparation of manuscript for publication</a:t>
            </a:r>
          </a:p>
          <a:p>
            <a:endParaRPr lang="en-US" sz="2000" dirty="0" smtClean="0"/>
          </a:p>
          <a:p>
            <a:pPr marL="0" indent="0">
              <a:buNone/>
            </a:pPr>
            <a:r>
              <a:rPr lang="en-US" sz="2000" dirty="0" smtClean="0"/>
              <a:t>Editorial Assistant – UC Berkeley</a:t>
            </a:r>
          </a:p>
          <a:p>
            <a:pPr lvl="1"/>
            <a:r>
              <a:rPr lang="en-US" sz="2000" dirty="0" smtClean="0"/>
              <a:t>Assisted faculty member in preparation of book-length manuscript subsequently published by University of California Press</a:t>
            </a:r>
          </a:p>
          <a:p>
            <a:pPr lvl="1"/>
            <a:r>
              <a:rPr lang="en-US" sz="2000" dirty="0" smtClean="0"/>
              <a:t>Line edited, copy edited, and indexed manuscript</a:t>
            </a:r>
          </a:p>
          <a:p>
            <a:pPr lvl="1"/>
            <a:r>
              <a:rPr lang="en-US" sz="2000" dirty="0" smtClean="0"/>
              <a:t>Consulted with production editor and proofread galleys</a:t>
            </a:r>
            <a:endParaRPr lang="en-US" sz="2000" dirty="0"/>
          </a:p>
        </p:txBody>
      </p:sp>
      <p:sp>
        <p:nvSpPr>
          <p:cNvPr id="2" name="Title 1"/>
          <p:cNvSpPr>
            <a:spLocks noGrp="1"/>
          </p:cNvSpPr>
          <p:nvPr>
            <p:ph type="title"/>
          </p:nvPr>
        </p:nvSpPr>
        <p:spPr>
          <a:xfrm>
            <a:off x="457200" y="564892"/>
            <a:ext cx="8229600" cy="1139825"/>
          </a:xfrm>
        </p:spPr>
        <p:txBody>
          <a:bodyPr/>
          <a:lstStyle/>
          <a:p>
            <a:r>
              <a:rPr lang="en-US" sz="4000" dirty="0" smtClean="0">
                <a:solidFill>
                  <a:srgbClr val="FFC000"/>
                </a:solidFill>
              </a:rPr>
              <a:t>Or</a:t>
            </a:r>
            <a:r>
              <a:rPr lang="en-US" sz="3200" dirty="0" smtClean="0">
                <a:solidFill>
                  <a:srgbClr val="FF0000"/>
                </a:solidFill>
              </a:rPr>
              <a:t/>
            </a:r>
            <a:br>
              <a:rPr lang="en-US" sz="3200" dirty="0" smtClean="0">
                <a:solidFill>
                  <a:srgbClr val="FF0000"/>
                </a:solidFill>
              </a:rPr>
            </a:br>
            <a:endParaRPr lang="en-US" sz="3200" dirty="0">
              <a:solidFill>
                <a:srgbClr val="FF0000"/>
              </a:solidFill>
            </a:endParaRPr>
          </a:p>
        </p:txBody>
      </p:sp>
      <p:sp>
        <p:nvSpPr>
          <p:cNvPr id="4" name="Slide Number Placeholder 3"/>
          <p:cNvSpPr>
            <a:spLocks noGrp="1"/>
          </p:cNvSpPr>
          <p:nvPr>
            <p:ph type="sldNum" sz="quarter" idx="11"/>
          </p:nvPr>
        </p:nvSpPr>
        <p:spPr/>
        <p:txBody>
          <a:bodyPr/>
          <a:lstStyle/>
          <a:p>
            <a:pPr>
              <a:defRPr/>
            </a:pPr>
            <a:fld id="{223487C8-FAE6-4E0D-9E63-87D52A00EDEC}" type="slidenum">
              <a:rPr lang="en-US" altLang="en-US" smtClean="0"/>
              <a:pPr>
                <a:defRPr/>
              </a:pPr>
              <a:t>20</a:t>
            </a:fld>
            <a:endParaRPr lang="en-US" altLang="en-US"/>
          </a:p>
        </p:txBody>
      </p:sp>
    </p:spTree>
    <p:extLst>
      <p:ext uri="{BB962C8B-B14F-4D97-AF65-F5344CB8AC3E}">
        <p14:creationId xmlns:p14="http://schemas.microsoft.com/office/powerpoint/2010/main" xmlns="" val="376571196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1"/>
          </p:nvPr>
        </p:nvSpPr>
        <p:spPr/>
        <p:txBody>
          <a:bodyPr/>
          <a:lstStyle/>
          <a:p>
            <a:fld id="{5744759D-0EFF-4FB2-9CCE-04E00944F0FE}" type="slidenum">
              <a:rPr lang="en-US" smtClean="0"/>
              <a:pPr/>
              <a:t>21</a:t>
            </a:fld>
            <a:endParaRPr lang="en-US" dirty="0"/>
          </a:p>
        </p:txBody>
      </p:sp>
      <p:sp>
        <p:nvSpPr>
          <p:cNvPr id="3" name="Rectangle 2"/>
          <p:cNvSpPr/>
          <p:nvPr/>
        </p:nvSpPr>
        <p:spPr>
          <a:xfrm>
            <a:off x="191386" y="985113"/>
            <a:ext cx="8793125" cy="4862870"/>
          </a:xfrm>
          <a:prstGeom prst="rect">
            <a:avLst/>
          </a:prstGeom>
        </p:spPr>
        <p:txBody>
          <a:bodyPr wrap="square">
            <a:spAutoFit/>
          </a:bodyPr>
          <a:lstStyle/>
          <a:p>
            <a:r>
              <a:rPr lang="en-US" sz="2000" b="1" dirty="0"/>
              <a:t>RESEARCH </a:t>
            </a:r>
            <a:r>
              <a:rPr lang="en-US" sz="2000" b="1" dirty="0" smtClean="0"/>
              <a:t>EXPERIENCE</a:t>
            </a:r>
          </a:p>
          <a:p>
            <a:endParaRPr lang="en-US" sz="2000" dirty="0"/>
          </a:p>
          <a:p>
            <a:r>
              <a:rPr lang="en-US" sz="1800" b="1" i="1" dirty="0"/>
              <a:t>Postdoctoral Researcher</a:t>
            </a:r>
            <a:r>
              <a:rPr lang="en-US" sz="1800" dirty="0"/>
              <a:t> – </a:t>
            </a:r>
            <a:r>
              <a:rPr lang="en-US" sz="1800" b="1" dirty="0"/>
              <a:t>Lawrence Berkeley National Lab</a:t>
            </a:r>
            <a:r>
              <a:rPr lang="en-US" sz="1800" dirty="0"/>
              <a:t> </a:t>
            </a:r>
            <a:r>
              <a:rPr lang="en-US" sz="1800" dirty="0" smtClean="0"/>
              <a:t>  June </a:t>
            </a:r>
            <a:r>
              <a:rPr lang="en-US" sz="1800" dirty="0"/>
              <a:t>2012-present</a:t>
            </a:r>
          </a:p>
          <a:p>
            <a:r>
              <a:rPr lang="en-US" sz="1800" dirty="0"/>
              <a:t>PI: Roger </a:t>
            </a:r>
            <a:r>
              <a:rPr lang="en-US" sz="1800" dirty="0" err="1"/>
              <a:t>Boesche</a:t>
            </a:r>
            <a:endParaRPr lang="en-US" sz="1800" dirty="0"/>
          </a:p>
          <a:p>
            <a:r>
              <a:rPr lang="en-US" sz="1800" dirty="0"/>
              <a:t> </a:t>
            </a:r>
          </a:p>
          <a:p>
            <a:pPr marL="285750" indent="-285750">
              <a:buFont typeface="Arial" panose="020B0604020202020204" pitchFamily="34" charset="0"/>
              <a:buChar char="•"/>
            </a:pPr>
            <a:r>
              <a:rPr lang="en-US" sz="1800" dirty="0"/>
              <a:t>Utilizing advanced techniques in thin film lithography generated novel designs that maximize photovoltaic </a:t>
            </a:r>
            <a:r>
              <a:rPr lang="en-US" sz="1800" dirty="0" smtClean="0"/>
              <a:t>yields</a:t>
            </a:r>
          </a:p>
          <a:p>
            <a:pPr marL="285750" indent="-285750">
              <a:buFont typeface="Arial" panose="020B0604020202020204" pitchFamily="34" charset="0"/>
              <a:buChar char="•"/>
            </a:pPr>
            <a:endParaRPr lang="en-US" sz="1800" dirty="0"/>
          </a:p>
          <a:p>
            <a:pPr marL="285750" lvl="0" indent="-285750">
              <a:buFont typeface="Arial" panose="020B0604020202020204" pitchFamily="34" charset="0"/>
              <a:buChar char="•"/>
            </a:pPr>
            <a:r>
              <a:rPr lang="en-US" sz="1800" dirty="0"/>
              <a:t>Utilized advanced CSM and LCSM techniques to characterize target molecules</a:t>
            </a:r>
          </a:p>
          <a:p>
            <a:pPr marL="285750" lvl="0" indent="-285750">
              <a:buFont typeface="Arial" panose="020B0604020202020204" pitchFamily="34" charset="0"/>
              <a:buChar char="•"/>
            </a:pPr>
            <a:r>
              <a:rPr lang="en-US" sz="1800" dirty="0"/>
              <a:t>Generated fast algorithms programmed in C to analyze experimental data </a:t>
            </a:r>
            <a:r>
              <a:rPr lang="en-US" sz="1800" dirty="0" smtClean="0"/>
              <a:t>leading </a:t>
            </a:r>
            <a:r>
              <a:rPr lang="en-US" sz="1800" dirty="0"/>
              <a:t>to the identification of 4 novel, spatial </a:t>
            </a:r>
            <a:r>
              <a:rPr lang="en-US" sz="1800" dirty="0" smtClean="0"/>
              <a:t>arrangements</a:t>
            </a:r>
          </a:p>
          <a:p>
            <a:pPr marL="285750" lvl="0" indent="-285750">
              <a:buFont typeface="Arial" panose="020B0604020202020204" pitchFamily="34" charset="0"/>
              <a:buChar char="•"/>
            </a:pPr>
            <a:endParaRPr lang="en-US" sz="1800" dirty="0"/>
          </a:p>
          <a:p>
            <a:pPr marL="285750" lvl="0" indent="-285750">
              <a:buFont typeface="Arial" panose="020B0604020202020204" pitchFamily="34" charset="0"/>
              <a:buChar char="•"/>
            </a:pPr>
            <a:r>
              <a:rPr lang="en-US" sz="1800" dirty="0"/>
              <a:t>Initiated 3 interdisciplinary collaborations (1 multi-site) leading to 4 high impact </a:t>
            </a:r>
            <a:r>
              <a:rPr lang="en-US" sz="1800" dirty="0" smtClean="0"/>
              <a:t>publications</a:t>
            </a:r>
          </a:p>
          <a:p>
            <a:pPr marL="285750" lvl="0" indent="-285750">
              <a:buFont typeface="Arial" panose="020B0604020202020204" pitchFamily="34" charset="0"/>
              <a:buChar char="•"/>
            </a:pPr>
            <a:endParaRPr lang="en-US" sz="1800" dirty="0"/>
          </a:p>
          <a:p>
            <a:pPr marL="285750" lvl="0" indent="-285750">
              <a:buFont typeface="Arial" panose="020B0604020202020204" pitchFamily="34" charset="0"/>
              <a:buChar char="•"/>
            </a:pPr>
            <a:r>
              <a:rPr lang="en-US" sz="1800" dirty="0"/>
              <a:t>Organized lab start up, trained 2 graduate students and 3 undergrads, and  wrote lab safety protocols</a:t>
            </a:r>
          </a:p>
        </p:txBody>
      </p:sp>
    </p:spTree>
    <p:extLst>
      <p:ext uri="{BB962C8B-B14F-4D97-AF65-F5344CB8AC3E}">
        <p14:creationId xmlns:p14="http://schemas.microsoft.com/office/powerpoint/2010/main" xmlns="" val="362739797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2148" y="0"/>
            <a:ext cx="8229600" cy="842630"/>
          </a:xfrm>
        </p:spPr>
        <p:txBody>
          <a:bodyPr/>
          <a:lstStyle/>
          <a:p>
            <a:r>
              <a:rPr lang="en-US" sz="4000" dirty="0" smtClean="0">
                <a:solidFill>
                  <a:srgbClr val="FFC000"/>
                </a:solidFill>
              </a:rPr>
              <a:t>The sources of your value</a:t>
            </a:r>
            <a:endParaRPr lang="en-US" sz="4000" dirty="0">
              <a:solidFill>
                <a:srgbClr val="FFC000"/>
              </a:solidFill>
            </a:endParaRPr>
          </a:p>
        </p:txBody>
      </p:sp>
      <p:sp>
        <p:nvSpPr>
          <p:cNvPr id="3" name="Content Placeholder 2"/>
          <p:cNvSpPr>
            <a:spLocks noGrp="1"/>
          </p:cNvSpPr>
          <p:nvPr>
            <p:ph idx="4294967295"/>
          </p:nvPr>
        </p:nvSpPr>
        <p:spPr>
          <a:xfrm>
            <a:off x="616688" y="1082897"/>
            <a:ext cx="8229600" cy="4525963"/>
          </a:xfrm>
        </p:spPr>
        <p:txBody>
          <a:bodyPr>
            <a:normAutofit fontScale="25000" lnSpcReduction="20000"/>
          </a:bodyPr>
          <a:lstStyle/>
          <a:p>
            <a:endParaRPr lang="en-US" sz="7200" b="1" i="1" dirty="0" smtClean="0"/>
          </a:p>
          <a:p>
            <a:pPr marL="0" indent="0">
              <a:buNone/>
            </a:pPr>
            <a:r>
              <a:rPr lang="en-US" sz="6400" dirty="0"/>
              <a:t>Break down your roles and functions; have a friend interrogate you</a:t>
            </a:r>
            <a:r>
              <a:rPr lang="en-US" sz="6400" dirty="0" smtClean="0"/>
              <a:t>.</a:t>
            </a:r>
          </a:p>
          <a:p>
            <a:pPr marL="0" indent="0">
              <a:buNone/>
            </a:pPr>
            <a:endParaRPr lang="en-US" sz="6400" dirty="0"/>
          </a:p>
          <a:p>
            <a:pPr marL="0" indent="0">
              <a:buNone/>
            </a:pPr>
            <a:r>
              <a:rPr lang="en-US" sz="6400" b="1" i="1" dirty="0" smtClean="0"/>
              <a:t>Postdoc</a:t>
            </a:r>
            <a:r>
              <a:rPr lang="en-US" sz="6400" dirty="0" smtClean="0"/>
              <a:t> </a:t>
            </a:r>
            <a:r>
              <a:rPr lang="en-US" sz="6400" dirty="0"/>
              <a:t>– </a:t>
            </a:r>
            <a:r>
              <a:rPr lang="en-US" sz="6400" b="1" dirty="0"/>
              <a:t>University of California, Berkeley</a:t>
            </a:r>
            <a:endParaRPr lang="en-US" sz="6400" dirty="0"/>
          </a:p>
          <a:p>
            <a:pPr marL="0" indent="0">
              <a:buNone/>
            </a:pPr>
            <a:r>
              <a:rPr lang="en-US" sz="6400" dirty="0"/>
              <a:t>PI: Sam Castaneda, Rocket Science lab</a:t>
            </a:r>
          </a:p>
          <a:p>
            <a:pPr lvl="0"/>
            <a:r>
              <a:rPr lang="en-US" sz="6400" dirty="0"/>
              <a:t>Use Monte Carlo simulations programmed in C to calculate the impact of non-stochastic turbulence in re-entry trajectories</a:t>
            </a:r>
          </a:p>
          <a:p>
            <a:pPr lvl="0"/>
            <a:r>
              <a:rPr lang="en-US" sz="6400" dirty="0"/>
              <a:t>Develop fast algorithms to analyze postdoc funding in the year 2020 given a range of values associated with different rates of health insurance premiums increases.</a:t>
            </a:r>
          </a:p>
          <a:p>
            <a:pPr lvl="0"/>
            <a:r>
              <a:rPr lang="en-US" sz="6400" dirty="0"/>
              <a:t>Initiated inter-disciplinary, multi-site collaboration to analyze x</a:t>
            </a:r>
          </a:p>
          <a:p>
            <a:pPr lvl="0"/>
            <a:r>
              <a:rPr lang="en-US" sz="6400" dirty="0"/>
              <a:t>Led team in the creation and implementation of new lab safety protocols</a:t>
            </a:r>
          </a:p>
          <a:p>
            <a:pPr lvl="0"/>
            <a:r>
              <a:rPr lang="en-US" sz="6400" dirty="0"/>
              <a:t>Served as liaison to outside vendors</a:t>
            </a:r>
          </a:p>
          <a:p>
            <a:pPr lvl="0"/>
            <a:r>
              <a:rPr lang="en-US" sz="6400" dirty="0"/>
              <a:t>Trained and mentored 3 undergraduates and 2 graduate students</a:t>
            </a:r>
          </a:p>
          <a:p>
            <a:pPr lvl="0"/>
            <a:r>
              <a:rPr lang="en-US" sz="6400" dirty="0"/>
              <a:t>Selected to give presentations at 5 major, scientific </a:t>
            </a:r>
            <a:r>
              <a:rPr lang="en-US" sz="6400" dirty="0" smtClean="0"/>
              <a:t>conferences and to lay audiences at Cal Day and during visits to local area Middle Schools</a:t>
            </a:r>
          </a:p>
          <a:p>
            <a:pPr lvl="0"/>
            <a:endParaRPr lang="en-US" sz="6400" dirty="0" smtClean="0"/>
          </a:p>
          <a:p>
            <a:pPr marL="0" lvl="0" indent="0">
              <a:buNone/>
            </a:pPr>
            <a:r>
              <a:rPr lang="en-US" sz="6400" dirty="0" smtClean="0"/>
              <a:t>Founding Member of the Postdoc Industry Exploration Program (PIEP) Advisory Board</a:t>
            </a:r>
          </a:p>
          <a:p>
            <a:pPr lvl="1"/>
            <a:r>
              <a:rPr lang="en-US" sz="6400" dirty="0" smtClean="0"/>
              <a:t>Perform outreach to companies as potential host sites</a:t>
            </a:r>
          </a:p>
          <a:p>
            <a:pPr lvl="1"/>
            <a:r>
              <a:rPr lang="en-US" sz="6400" dirty="0" smtClean="0"/>
              <a:t>Organize 8 week speaker series</a:t>
            </a:r>
          </a:p>
          <a:p>
            <a:pPr lvl="1"/>
            <a:r>
              <a:rPr lang="en-US" sz="6400" dirty="0" smtClean="0"/>
              <a:t>Pay off speakers from VSPA slush fund</a:t>
            </a:r>
            <a:endParaRPr lang="en-US" sz="6400" dirty="0"/>
          </a:p>
          <a:p>
            <a:endParaRPr lang="en-US" sz="5600" dirty="0"/>
          </a:p>
        </p:txBody>
      </p:sp>
    </p:spTree>
    <p:extLst>
      <p:ext uri="{BB962C8B-B14F-4D97-AF65-F5344CB8AC3E}">
        <p14:creationId xmlns:p14="http://schemas.microsoft.com/office/powerpoint/2010/main" xmlns="" val="2709263234"/>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ext Box 2"/>
          <p:cNvSpPr txBox="1">
            <a:spLocks noChangeArrowheads="1"/>
          </p:cNvSpPr>
          <p:nvPr/>
        </p:nvSpPr>
        <p:spPr bwMode="auto">
          <a:xfrm>
            <a:off x="783265" y="1011865"/>
            <a:ext cx="7086600" cy="424731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Verdana" pitchFamily="34" charset="0"/>
              </a:defRPr>
            </a:lvl1pPr>
            <a:lvl2pPr marL="742950" indent="-285750" eaLnBrk="0" hangingPunct="0">
              <a:defRPr>
                <a:solidFill>
                  <a:schemeClr val="tx1"/>
                </a:solidFill>
                <a:latin typeface="Verdana" pitchFamily="34" charset="0"/>
              </a:defRPr>
            </a:lvl2pPr>
            <a:lvl3pPr marL="1143000" indent="-228600" eaLnBrk="0" hangingPunct="0">
              <a:defRPr>
                <a:solidFill>
                  <a:schemeClr val="tx1"/>
                </a:solidFill>
                <a:latin typeface="Verdana" pitchFamily="34" charset="0"/>
              </a:defRPr>
            </a:lvl3pPr>
            <a:lvl4pPr marL="1600200" indent="-228600" eaLnBrk="0" hangingPunct="0">
              <a:defRPr>
                <a:solidFill>
                  <a:schemeClr val="tx1"/>
                </a:solidFill>
                <a:latin typeface="Verdana" pitchFamily="34" charset="0"/>
              </a:defRPr>
            </a:lvl4pPr>
            <a:lvl5pPr marL="2057400" indent="-228600" eaLnBrk="0" hangingPunct="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a:spcBef>
                <a:spcPct val="50000"/>
              </a:spcBef>
            </a:pPr>
            <a:r>
              <a:rPr lang="en-US" dirty="0">
                <a:latin typeface="Times New Roman" pitchFamily="18" charset="0"/>
              </a:rPr>
              <a:t>Potential Employers couldn’t see how my academic expertise transferred to the “real World...”</a:t>
            </a:r>
          </a:p>
          <a:p>
            <a:pPr>
              <a:spcBef>
                <a:spcPct val="50000"/>
              </a:spcBef>
            </a:pPr>
            <a:r>
              <a:rPr lang="en-US" dirty="0">
                <a:latin typeface="Times New Roman" pitchFamily="18" charset="0"/>
              </a:rPr>
              <a:t>Gradually I figured out how to communicate with new co-workers, and let them see my skills on their terms.</a:t>
            </a:r>
          </a:p>
        </p:txBody>
      </p:sp>
    </p:spTree>
    <p:extLst>
      <p:ext uri="{BB962C8B-B14F-4D97-AF65-F5344CB8AC3E}">
        <p14:creationId xmlns:p14="http://schemas.microsoft.com/office/powerpoint/2010/main" xmlns="" val="826820382"/>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5" name="Rectangle 3"/>
          <p:cNvSpPr>
            <a:spLocks noGrp="1" noChangeArrowheads="1"/>
          </p:cNvSpPr>
          <p:nvPr>
            <p:ph idx="1"/>
          </p:nvPr>
        </p:nvSpPr>
        <p:spPr>
          <a:xfrm>
            <a:off x="914400" y="1403498"/>
            <a:ext cx="8229600" cy="4525963"/>
          </a:xfrm>
          <a:prstGeom prst="rect">
            <a:avLst/>
          </a:prstGeom>
        </p:spPr>
        <p:txBody>
          <a:bodyPr/>
          <a:lstStyle/>
          <a:p>
            <a:pPr eaLnBrk="1" hangingPunct="1"/>
            <a:r>
              <a:rPr lang="en-US" sz="2400" dirty="0" smtClean="0"/>
              <a:t>Chronological </a:t>
            </a:r>
          </a:p>
          <a:p>
            <a:pPr eaLnBrk="1" hangingPunct="1"/>
            <a:endParaRPr lang="en-US" sz="2400" dirty="0" smtClean="0"/>
          </a:p>
          <a:p>
            <a:pPr eaLnBrk="1" hangingPunct="1"/>
            <a:r>
              <a:rPr lang="en-US" sz="2400" dirty="0" smtClean="0"/>
              <a:t>Functional</a:t>
            </a:r>
          </a:p>
          <a:p>
            <a:pPr eaLnBrk="1" hangingPunct="1"/>
            <a:endParaRPr lang="en-US" sz="2400" dirty="0" smtClean="0"/>
          </a:p>
          <a:p>
            <a:pPr eaLnBrk="1" hangingPunct="1"/>
            <a:r>
              <a:rPr lang="en-US" sz="2400" dirty="0" smtClean="0"/>
              <a:t>Hybrid</a:t>
            </a:r>
          </a:p>
          <a:p>
            <a:pPr eaLnBrk="1" hangingPunct="1"/>
            <a:endParaRPr lang="en-US" sz="2400" dirty="0" smtClean="0"/>
          </a:p>
          <a:p>
            <a:pPr eaLnBrk="1" hangingPunct="1"/>
            <a:r>
              <a:rPr lang="en-US" sz="2400" dirty="0" smtClean="0"/>
              <a:t>Highlights of Qualifications</a:t>
            </a:r>
          </a:p>
        </p:txBody>
      </p:sp>
      <p:sp>
        <p:nvSpPr>
          <p:cNvPr id="23554" name="Rectangle 2"/>
          <p:cNvSpPr>
            <a:spLocks noGrp="1" noChangeArrowheads="1"/>
          </p:cNvSpPr>
          <p:nvPr>
            <p:ph type="title"/>
          </p:nvPr>
        </p:nvSpPr>
        <p:spPr>
          <a:xfrm>
            <a:off x="467833" y="977827"/>
            <a:ext cx="7773988" cy="762000"/>
          </a:xfrm>
        </p:spPr>
        <p:txBody>
          <a:bodyPr/>
          <a:lstStyle/>
          <a:p>
            <a:pPr eaLnBrk="1" hangingPunct="1"/>
            <a:r>
              <a:rPr lang="en-US" sz="4000" dirty="0" smtClean="0">
                <a:solidFill>
                  <a:srgbClr val="FFC000"/>
                </a:solidFill>
                <a:latin typeface="Tahoma" pitchFamily="34" charset="0"/>
              </a:rPr>
              <a:t>The Four Basic Resume Formats</a:t>
            </a:r>
            <a:endParaRPr lang="en-US" sz="4000" dirty="0" smtClean="0">
              <a:solidFill>
                <a:srgbClr val="FFC000"/>
              </a:solidFill>
            </a:endParaRPr>
          </a:p>
        </p:txBody>
      </p:sp>
    </p:spTree>
    <p:extLst>
      <p:ext uri="{BB962C8B-B14F-4D97-AF65-F5344CB8AC3E}">
        <p14:creationId xmlns:p14="http://schemas.microsoft.com/office/powerpoint/2010/main" xmlns="" val="102680544"/>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9" name="Rectangle 3"/>
          <p:cNvSpPr>
            <a:spLocks noGrp="1" noChangeArrowheads="1"/>
          </p:cNvSpPr>
          <p:nvPr>
            <p:ph idx="1"/>
          </p:nvPr>
        </p:nvSpPr>
        <p:spPr>
          <a:xfrm>
            <a:off x="965200" y="1437167"/>
            <a:ext cx="8178800" cy="4953000"/>
          </a:xfrm>
          <a:prstGeom prst="rect">
            <a:avLst/>
          </a:prstGeom>
        </p:spPr>
        <p:txBody>
          <a:bodyPr/>
          <a:lstStyle/>
          <a:p>
            <a:pPr eaLnBrk="1" hangingPunct="1"/>
            <a:r>
              <a:rPr lang="en-US" sz="2400" dirty="0" smtClean="0"/>
              <a:t>Start with a Master File</a:t>
            </a:r>
          </a:p>
          <a:p>
            <a:pPr eaLnBrk="1" hangingPunct="1"/>
            <a:endParaRPr lang="en-US" sz="2400" dirty="0" smtClean="0"/>
          </a:p>
          <a:p>
            <a:pPr eaLnBrk="1" hangingPunct="1"/>
            <a:r>
              <a:rPr lang="en-US" sz="2400" dirty="0" smtClean="0"/>
              <a:t>Don’t Assert; Demonstrate</a:t>
            </a:r>
          </a:p>
          <a:p>
            <a:pPr eaLnBrk="1" hangingPunct="1"/>
            <a:endParaRPr lang="en-US" sz="2400" dirty="0" smtClean="0"/>
          </a:p>
          <a:p>
            <a:pPr eaLnBrk="1" hangingPunct="1"/>
            <a:r>
              <a:rPr lang="en-US" sz="2400" dirty="0" smtClean="0"/>
              <a:t>Be Concrete and Quantify Wherever Possible</a:t>
            </a:r>
          </a:p>
          <a:p>
            <a:pPr eaLnBrk="1" hangingPunct="1"/>
            <a:endParaRPr lang="en-US" sz="2400" dirty="0" smtClean="0"/>
          </a:p>
          <a:p>
            <a:pPr eaLnBrk="1" hangingPunct="1"/>
            <a:r>
              <a:rPr lang="en-US" sz="2400" dirty="0" smtClean="0"/>
              <a:t>Translate the Experience</a:t>
            </a:r>
          </a:p>
          <a:p>
            <a:pPr eaLnBrk="1" hangingPunct="1"/>
            <a:endParaRPr lang="en-US" sz="2400" dirty="0" smtClean="0"/>
          </a:p>
          <a:p>
            <a:pPr eaLnBrk="1" hangingPunct="1"/>
            <a:r>
              <a:rPr lang="en-US" sz="2400" dirty="0" smtClean="0"/>
              <a:t>Emphasize What “You” Did and Accomplished</a:t>
            </a:r>
          </a:p>
        </p:txBody>
      </p:sp>
      <p:sp>
        <p:nvSpPr>
          <p:cNvPr id="24578" name="Rectangle 2"/>
          <p:cNvSpPr>
            <a:spLocks noGrp="1" noChangeArrowheads="1"/>
          </p:cNvSpPr>
          <p:nvPr>
            <p:ph type="title"/>
          </p:nvPr>
        </p:nvSpPr>
        <p:spPr>
          <a:xfrm>
            <a:off x="361507" y="267181"/>
            <a:ext cx="8229600" cy="1139825"/>
          </a:xfrm>
        </p:spPr>
        <p:txBody>
          <a:bodyPr/>
          <a:lstStyle/>
          <a:p>
            <a:pPr eaLnBrk="1" hangingPunct="1"/>
            <a:r>
              <a:rPr lang="en-US" sz="4000" dirty="0" smtClean="0">
                <a:solidFill>
                  <a:srgbClr val="FFC000"/>
                </a:solidFill>
                <a:latin typeface="Tahoma" pitchFamily="34" charset="0"/>
              </a:rPr>
              <a:t>Specific Guidelines</a:t>
            </a:r>
            <a:endParaRPr lang="en-US" sz="4000" dirty="0" smtClean="0">
              <a:solidFill>
                <a:srgbClr val="FFC000"/>
              </a:solidFill>
            </a:endParaRPr>
          </a:p>
        </p:txBody>
      </p:sp>
    </p:spTree>
    <p:extLst>
      <p:ext uri="{BB962C8B-B14F-4D97-AF65-F5344CB8AC3E}">
        <p14:creationId xmlns:p14="http://schemas.microsoft.com/office/powerpoint/2010/main" xmlns="" val="2224792513"/>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3" name="Rectangle 3"/>
          <p:cNvSpPr>
            <a:spLocks noGrp="1" noChangeArrowheads="1"/>
          </p:cNvSpPr>
          <p:nvPr>
            <p:ph idx="1"/>
          </p:nvPr>
        </p:nvSpPr>
        <p:spPr>
          <a:xfrm>
            <a:off x="990600" y="1433622"/>
            <a:ext cx="8153400" cy="4667250"/>
          </a:xfrm>
          <a:prstGeom prst="rect">
            <a:avLst/>
          </a:prstGeom>
        </p:spPr>
        <p:txBody>
          <a:bodyPr>
            <a:normAutofit/>
          </a:bodyPr>
          <a:lstStyle/>
          <a:p>
            <a:pPr eaLnBrk="1" hangingPunct="1"/>
            <a:r>
              <a:rPr lang="en-US" sz="2400" dirty="0" smtClean="0"/>
              <a:t>Don’t Undersell Yourself</a:t>
            </a:r>
          </a:p>
          <a:p>
            <a:pPr eaLnBrk="1" hangingPunct="1"/>
            <a:endParaRPr lang="en-US" sz="2400" dirty="0" smtClean="0"/>
          </a:p>
          <a:p>
            <a:pPr eaLnBrk="1" hangingPunct="1"/>
            <a:r>
              <a:rPr lang="en-US" sz="2400" dirty="0" smtClean="0"/>
              <a:t>Format and Order are Dictated by Relevance </a:t>
            </a:r>
          </a:p>
          <a:p>
            <a:pPr eaLnBrk="1" hangingPunct="1"/>
            <a:endParaRPr lang="en-US" sz="2400" dirty="0" smtClean="0"/>
          </a:p>
          <a:p>
            <a:pPr eaLnBrk="1" hangingPunct="1"/>
            <a:r>
              <a:rPr lang="en-US" sz="2400" dirty="0" smtClean="0"/>
              <a:t>Edit Ruthlessly; Leave Plenty of White Space</a:t>
            </a:r>
          </a:p>
          <a:p>
            <a:pPr eaLnBrk="1" hangingPunct="1"/>
            <a:endParaRPr lang="en-US" sz="2400" dirty="0" smtClean="0"/>
          </a:p>
          <a:p>
            <a:pPr eaLnBrk="1" hangingPunct="1"/>
            <a:r>
              <a:rPr lang="en-US" sz="2400" dirty="0" smtClean="0"/>
              <a:t>Never Smaller than 10 Point</a:t>
            </a:r>
          </a:p>
          <a:p>
            <a:pPr eaLnBrk="1" hangingPunct="1"/>
            <a:endParaRPr lang="en-US" sz="2400" dirty="0" smtClean="0"/>
          </a:p>
          <a:p>
            <a:pPr eaLnBrk="1" hangingPunct="1"/>
            <a:r>
              <a:rPr lang="en-US" sz="2400" dirty="0" smtClean="0"/>
              <a:t>It Speaks for You</a:t>
            </a:r>
          </a:p>
        </p:txBody>
      </p:sp>
      <p:sp>
        <p:nvSpPr>
          <p:cNvPr id="25602" name="Rectangle 2"/>
          <p:cNvSpPr>
            <a:spLocks noGrp="1" noChangeArrowheads="1"/>
          </p:cNvSpPr>
          <p:nvPr>
            <p:ph type="title"/>
          </p:nvPr>
        </p:nvSpPr>
        <p:spPr>
          <a:xfrm>
            <a:off x="244549" y="235283"/>
            <a:ext cx="8229600" cy="1139825"/>
          </a:xfrm>
        </p:spPr>
        <p:txBody>
          <a:bodyPr/>
          <a:lstStyle/>
          <a:p>
            <a:pPr eaLnBrk="1" hangingPunct="1"/>
            <a:r>
              <a:rPr lang="en-US" sz="4000" dirty="0" smtClean="0">
                <a:solidFill>
                  <a:srgbClr val="FFC000"/>
                </a:solidFill>
                <a:latin typeface="Tahoma" pitchFamily="34" charset="0"/>
              </a:rPr>
              <a:t>Specific Guidelines</a:t>
            </a:r>
          </a:p>
        </p:txBody>
      </p:sp>
    </p:spTree>
    <p:extLst>
      <p:ext uri="{BB962C8B-B14F-4D97-AF65-F5344CB8AC3E}">
        <p14:creationId xmlns:p14="http://schemas.microsoft.com/office/powerpoint/2010/main" xmlns="" val="1503990004"/>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89795" name="Rectangle 3"/>
          <p:cNvSpPr>
            <a:spLocks noGrp="1" noChangeArrowheads="1"/>
          </p:cNvSpPr>
          <p:nvPr>
            <p:ph idx="1"/>
          </p:nvPr>
        </p:nvSpPr>
        <p:spPr>
          <a:xfrm>
            <a:off x="914400" y="1174898"/>
            <a:ext cx="8229600" cy="4525963"/>
          </a:xfrm>
          <a:prstGeom prst="rect">
            <a:avLst/>
          </a:prstGeom>
        </p:spPr>
        <p:txBody>
          <a:bodyPr/>
          <a:lstStyle/>
          <a:p>
            <a:pPr eaLnBrk="1" hangingPunct="1"/>
            <a:r>
              <a:rPr lang="en-US" sz="2400" dirty="0" smtClean="0"/>
              <a:t>A Targeted, Focused Instrument</a:t>
            </a:r>
          </a:p>
          <a:p>
            <a:pPr eaLnBrk="1" hangingPunct="1"/>
            <a:r>
              <a:rPr lang="en-US" sz="2400" dirty="0" smtClean="0"/>
              <a:t>Reflects the Job Description</a:t>
            </a:r>
          </a:p>
          <a:p>
            <a:pPr eaLnBrk="1" hangingPunct="1"/>
            <a:r>
              <a:rPr lang="en-US" sz="2400" dirty="0" smtClean="0"/>
              <a:t>Concise</a:t>
            </a:r>
          </a:p>
          <a:p>
            <a:pPr eaLnBrk="1" hangingPunct="1"/>
            <a:r>
              <a:rPr lang="en-US" sz="2400" dirty="0" smtClean="0"/>
              <a:t>Emphasizing Concrete Experience, Skills, and Accomplishments</a:t>
            </a:r>
          </a:p>
          <a:p>
            <a:pPr eaLnBrk="1" hangingPunct="1"/>
            <a:r>
              <a:rPr lang="en-US" sz="2400" dirty="0" smtClean="0"/>
              <a:t>Make it Easy for your Overburdened Audience</a:t>
            </a:r>
          </a:p>
          <a:p>
            <a:pPr eaLnBrk="1" hangingPunct="1"/>
            <a:r>
              <a:rPr lang="en-US" sz="2400" dirty="0" smtClean="0"/>
              <a:t>What Format Bests Matches my Credentials to their Requirements?</a:t>
            </a:r>
          </a:p>
          <a:p>
            <a:pPr eaLnBrk="1" hangingPunct="1"/>
            <a:r>
              <a:rPr lang="en-US" sz="2400" dirty="0" smtClean="0"/>
              <a:t>Three Second Test</a:t>
            </a:r>
          </a:p>
        </p:txBody>
      </p:sp>
      <p:sp>
        <p:nvSpPr>
          <p:cNvPr id="26626" name="Rectangle 2"/>
          <p:cNvSpPr>
            <a:spLocks noGrp="1" noChangeArrowheads="1"/>
          </p:cNvSpPr>
          <p:nvPr>
            <p:ph type="title"/>
          </p:nvPr>
        </p:nvSpPr>
        <p:spPr>
          <a:xfrm>
            <a:off x="338470" y="285307"/>
            <a:ext cx="7772400" cy="838200"/>
          </a:xfrm>
        </p:spPr>
        <p:txBody>
          <a:bodyPr/>
          <a:lstStyle/>
          <a:p>
            <a:pPr eaLnBrk="1" hangingPunct="1"/>
            <a:r>
              <a:rPr lang="en-US" sz="4000" dirty="0" smtClean="0">
                <a:solidFill>
                  <a:srgbClr val="FFC000"/>
                </a:solidFill>
                <a:latin typeface="Tahoma" pitchFamily="34" charset="0"/>
              </a:rPr>
              <a:t>Your Resume</a:t>
            </a:r>
            <a:endParaRPr lang="en-US" sz="4000" dirty="0" smtClean="0">
              <a:solidFill>
                <a:srgbClr val="FFC000"/>
              </a:solidFill>
            </a:endParaRPr>
          </a:p>
        </p:txBody>
      </p:sp>
    </p:spTree>
    <p:extLst>
      <p:ext uri="{BB962C8B-B14F-4D97-AF65-F5344CB8AC3E}">
        <p14:creationId xmlns:p14="http://schemas.microsoft.com/office/powerpoint/2010/main" xmlns="" val="227558485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89795">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89795">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89795">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89795">
                                            <p:txEl>
                                              <p:pRg st="3" end="3"/>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89795">
                                            <p:txEl>
                                              <p:pRg st="4" end="4"/>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89795">
                                            <p:txEl>
                                              <p:pRg st="5" end="5"/>
                                            </p:txEl>
                                          </p:spTgt>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289795">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9795" grpId="0" build="p"/>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914400" y="2156637"/>
            <a:ext cx="8229600" cy="4525963"/>
          </a:xfrm>
          <a:prstGeom prst="rect">
            <a:avLst/>
          </a:prstGeom>
        </p:spPr>
        <p:txBody>
          <a:bodyPr>
            <a:normAutofit lnSpcReduction="10000"/>
          </a:bodyPr>
          <a:lstStyle/>
          <a:p>
            <a:r>
              <a:rPr lang="en-US" sz="2400" dirty="0" smtClean="0"/>
              <a:t>It’s about more than </a:t>
            </a:r>
            <a:r>
              <a:rPr lang="en-US" sz="2400" dirty="0"/>
              <a:t>creating </a:t>
            </a:r>
            <a:r>
              <a:rPr lang="en-US" sz="2400" dirty="0" smtClean="0"/>
              <a:t>a document</a:t>
            </a:r>
          </a:p>
          <a:p>
            <a:endParaRPr lang="en-US" sz="2400" dirty="0" smtClean="0"/>
          </a:p>
          <a:p>
            <a:r>
              <a:rPr lang="en-US" sz="2400" dirty="0" smtClean="0"/>
              <a:t>It a process of pulling from your extensive inventory of skills and experiences</a:t>
            </a:r>
          </a:p>
          <a:p>
            <a:endParaRPr lang="en-US" sz="2400" dirty="0" smtClean="0"/>
          </a:p>
          <a:p>
            <a:r>
              <a:rPr lang="en-US" sz="2400" dirty="0" smtClean="0"/>
              <a:t>Focusing the readers attention on the specific sub-set of the above most relevent to their needs/decision</a:t>
            </a:r>
          </a:p>
          <a:p>
            <a:endParaRPr lang="en-US" sz="2400" dirty="0" smtClean="0"/>
          </a:p>
          <a:p>
            <a:r>
              <a:rPr lang="en-US" sz="2400" dirty="0" smtClean="0"/>
              <a:t>Translating and delivering that information in a clear and concise manner (whether in a cover letter, a resume, a LinkedIn profile, etc.) that helps them project you into the role for which you have applied</a:t>
            </a:r>
          </a:p>
          <a:p>
            <a:endParaRPr lang="en-US" dirty="0" smtClean="0"/>
          </a:p>
          <a:p>
            <a:endParaRPr lang="en-US" dirty="0" smtClean="0"/>
          </a:p>
          <a:p>
            <a:endParaRPr lang="en-US" dirty="0"/>
          </a:p>
        </p:txBody>
      </p:sp>
      <p:sp>
        <p:nvSpPr>
          <p:cNvPr id="2" name="Title 1"/>
          <p:cNvSpPr>
            <a:spLocks noGrp="1"/>
          </p:cNvSpPr>
          <p:nvPr>
            <p:ph type="title"/>
          </p:nvPr>
        </p:nvSpPr>
        <p:spPr>
          <a:xfrm>
            <a:off x="430619" y="699977"/>
            <a:ext cx="8229600" cy="1143000"/>
          </a:xfrm>
        </p:spPr>
        <p:txBody>
          <a:bodyPr>
            <a:normAutofit fontScale="90000"/>
          </a:bodyPr>
          <a:lstStyle/>
          <a:p>
            <a:pPr algn="l"/>
            <a:r>
              <a:rPr lang="en-US" sz="4400" dirty="0" smtClean="0">
                <a:solidFill>
                  <a:srgbClr val="FFC000"/>
                </a:solidFill>
              </a:rPr>
              <a:t>This seems like a lot of work, why bother? </a:t>
            </a:r>
            <a:r>
              <a:rPr lang="en-US" sz="3200" dirty="0" smtClean="0">
                <a:solidFill>
                  <a:srgbClr val="FF0000"/>
                </a:solidFill>
              </a:rPr>
              <a:t/>
            </a:r>
            <a:br>
              <a:rPr lang="en-US" sz="3200" dirty="0" smtClean="0">
                <a:solidFill>
                  <a:srgbClr val="FF0000"/>
                </a:solidFill>
              </a:rPr>
            </a:br>
            <a:endParaRPr lang="en-US" sz="3200" dirty="0">
              <a:solidFill>
                <a:srgbClr val="FF0000"/>
              </a:solidFill>
            </a:endParaRPr>
          </a:p>
        </p:txBody>
      </p:sp>
    </p:spTree>
    <p:extLst>
      <p:ext uri="{BB962C8B-B14F-4D97-AF65-F5344CB8AC3E}">
        <p14:creationId xmlns:p14="http://schemas.microsoft.com/office/powerpoint/2010/main" xmlns="" val="6134964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20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fade">
                                      <p:cBhvr>
                                        <p:cTn id="17" dur="2000"/>
                                        <p:tgtEl>
                                          <p:spTgt spid="3">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6" end="6"/>
                                            </p:txEl>
                                          </p:spTgt>
                                        </p:tgtEl>
                                        <p:attrNameLst>
                                          <p:attrName>style.visibility</p:attrName>
                                        </p:attrNameLst>
                                      </p:cBhvr>
                                      <p:to>
                                        <p:strVal val="visible"/>
                                      </p:to>
                                    </p:set>
                                    <p:animEffect transition="in" filter="fade">
                                      <p:cBhvr>
                                        <p:cTn id="22" dur="20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p:cNvSpPr>
            <a:spLocks noGrp="1"/>
          </p:cNvSpPr>
          <p:nvPr>
            <p:ph type="title"/>
          </p:nvPr>
        </p:nvSpPr>
        <p:spPr>
          <a:xfrm>
            <a:off x="342610" y="944526"/>
            <a:ext cx="8229600" cy="1143000"/>
          </a:xfrm>
        </p:spPr>
        <p:txBody>
          <a:bodyPr/>
          <a:lstStyle/>
          <a:p>
            <a:pPr eaLnBrk="1" hangingPunct="1"/>
            <a:r>
              <a:rPr lang="en-US" altLang="en-US" sz="3200" dirty="0" smtClean="0">
                <a:solidFill>
                  <a:srgbClr val="FFC000"/>
                </a:solidFill>
              </a:rPr>
              <a:t>Expect to be Googled, and Use LinkedIn activity to boost your Google profile</a:t>
            </a:r>
            <a:r>
              <a:rPr lang="en-US" altLang="en-US" dirty="0" smtClean="0">
                <a:solidFill>
                  <a:srgbClr val="FFC000"/>
                </a:solidFill>
              </a:rPr>
              <a:t/>
            </a:r>
            <a:br>
              <a:rPr lang="en-US" altLang="en-US" dirty="0" smtClean="0">
                <a:solidFill>
                  <a:srgbClr val="FFC000"/>
                </a:solidFill>
              </a:rPr>
            </a:br>
            <a:endParaRPr lang="en-US" altLang="en-US" dirty="0" smtClean="0">
              <a:solidFill>
                <a:srgbClr val="FFC000"/>
              </a:solidFill>
            </a:endParaRPr>
          </a:p>
        </p:txBody>
      </p:sp>
      <p:cxnSp>
        <p:nvCxnSpPr>
          <p:cNvPr id="6" name="Straight Arrow Connector 5"/>
          <p:cNvCxnSpPr/>
          <p:nvPr/>
        </p:nvCxnSpPr>
        <p:spPr>
          <a:xfrm rot="10800000" flipV="1">
            <a:off x="4800600" y="4800600"/>
            <a:ext cx="1752600" cy="381000"/>
          </a:xfrm>
          <a:prstGeom prst="straightConnector1">
            <a:avLst/>
          </a:prstGeom>
          <a:ln w="15875">
            <a:solidFill>
              <a:srgbClr val="003399"/>
            </a:solidFill>
            <a:tailEnd type="arrow"/>
          </a:ln>
        </p:spPr>
        <p:style>
          <a:lnRef idx="1">
            <a:schemeClr val="accent1"/>
          </a:lnRef>
          <a:fillRef idx="0">
            <a:schemeClr val="accent1"/>
          </a:fillRef>
          <a:effectRef idx="0">
            <a:schemeClr val="accent1"/>
          </a:effectRef>
          <a:fontRef idx="minor">
            <a:schemeClr val="tx1"/>
          </a:fontRef>
        </p:style>
      </p:cxnSp>
      <p:sp>
        <p:nvSpPr>
          <p:cNvPr id="2" name="Content Placeholder 1"/>
          <p:cNvSpPr>
            <a:spLocks noGrp="1"/>
          </p:cNvSpPr>
          <p:nvPr>
            <p:ph idx="1"/>
          </p:nvPr>
        </p:nvSpPr>
        <p:spPr/>
        <p:txBody>
          <a:bodyPr/>
          <a:lstStyle/>
          <a:p>
            <a:endParaRPr lang="en-US" dirty="0"/>
          </a:p>
        </p:txBody>
      </p:sp>
      <p:pic>
        <p:nvPicPr>
          <p:cNvPr id="12293" name="Picture 5"/>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1021322" y="1614376"/>
            <a:ext cx="6553200" cy="5002961"/>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Tree>
    <p:extLst>
      <p:ext uri="{BB962C8B-B14F-4D97-AF65-F5344CB8AC3E}">
        <p14:creationId xmlns:p14="http://schemas.microsoft.com/office/powerpoint/2010/main" xmlns="" val="351058796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92"/>
        <p:cNvGrpSpPr/>
        <p:nvPr/>
      </p:nvGrpSpPr>
      <p:grpSpPr>
        <a:xfrm>
          <a:off x="0" y="0"/>
          <a:ext cx="0" cy="0"/>
          <a:chOff x="0" y="0"/>
          <a:chExt cx="0" cy="0"/>
        </a:xfrm>
      </p:grpSpPr>
      <p:sp>
        <p:nvSpPr>
          <p:cNvPr id="93" name="Shape 93"/>
          <p:cNvSpPr txBox="1"/>
          <p:nvPr/>
        </p:nvSpPr>
        <p:spPr>
          <a:xfrm>
            <a:off x="2273465" y="29745171"/>
            <a:ext cx="22809034" cy="132344"/>
          </a:xfrm>
          <a:prstGeom prst="rect">
            <a:avLst/>
          </a:prstGeom>
          <a:noFill/>
          <a:ln>
            <a:noFill/>
          </a:ln>
        </p:spPr>
        <p:txBody>
          <a:bodyPr lIns="91425" tIns="45700" rIns="91425" bIns="45700" anchor="t" anchorCtr="0">
            <a:noAutofit/>
          </a:bodyPr>
          <a:lstStyle/>
          <a:p>
            <a:pPr marL="0" marR="0" lvl="0" indent="0" algn="just" rtl="0">
              <a:spcBef>
                <a:spcPts val="0"/>
              </a:spcBef>
              <a:buSzPct val="25000"/>
              <a:buNone/>
            </a:pPr>
            <a:r>
              <a:rPr lang="en-US" sz="4000" b="0" i="1" u="none" strike="noStrike" cap="none" baseline="0">
                <a:solidFill>
                  <a:schemeClr val="dk1"/>
                </a:solidFill>
                <a:latin typeface="Helvetica Neue"/>
                <a:ea typeface="Helvetica Neue"/>
                <a:cs typeface="Helvetica Neue"/>
                <a:sym typeface="Helvetica Neue"/>
              </a:rPr>
              <a:t>Thanks to the UC Berkeley Vice Chancellor for Research, Career Center, Industrial Alliances Office, and Visiting Scholars and Postdoctoral Affairs Office for funding and support.</a:t>
            </a:r>
          </a:p>
        </p:txBody>
      </p:sp>
      <p:sp>
        <p:nvSpPr>
          <p:cNvPr id="94" name="Shape 94"/>
          <p:cNvSpPr txBox="1"/>
          <p:nvPr/>
        </p:nvSpPr>
        <p:spPr>
          <a:xfrm>
            <a:off x="3019647" y="244549"/>
            <a:ext cx="2760924" cy="625951"/>
          </a:xfrm>
          <a:prstGeom prst="rect">
            <a:avLst/>
          </a:prstGeom>
          <a:ln/>
        </p:spPr>
        <p:style>
          <a:lnRef idx="2">
            <a:schemeClr val="dk1"/>
          </a:lnRef>
          <a:fillRef idx="1">
            <a:schemeClr val="lt1"/>
          </a:fillRef>
          <a:effectRef idx="0">
            <a:schemeClr val="dk1"/>
          </a:effectRef>
          <a:fontRef idx="minor">
            <a:schemeClr val="dk1"/>
          </a:fontRef>
        </p:style>
        <p:txBody>
          <a:bodyPr lIns="91425" tIns="45700" rIns="91425" bIns="45700" anchor="t" anchorCtr="0">
            <a:noAutofit/>
          </a:bodyPr>
          <a:lstStyle/>
          <a:p>
            <a:pPr marL="0" marR="0" lvl="0" indent="0" algn="ctr" rtl="0">
              <a:spcBef>
                <a:spcPts val="0"/>
              </a:spcBef>
              <a:buSzPct val="25000"/>
              <a:buNone/>
            </a:pPr>
            <a:r>
              <a:rPr lang="en-US" sz="3200" b="1" i="0" u="none" strike="noStrike" cap="none" baseline="0" dirty="0">
                <a:solidFill>
                  <a:schemeClr val="dk1"/>
                </a:solidFill>
                <a:latin typeface="Calibri"/>
                <a:ea typeface="Calibri"/>
                <a:cs typeface="Calibri"/>
                <a:sym typeface="Calibri"/>
              </a:rPr>
              <a:t>Our </a:t>
            </a:r>
            <a:r>
              <a:rPr lang="en-US" sz="3200" b="1" i="0" u="none" strike="noStrike" cap="none" baseline="0" dirty="0" smtClean="0">
                <a:solidFill>
                  <a:schemeClr val="dk1"/>
                </a:solidFill>
                <a:latin typeface="Calibri"/>
                <a:ea typeface="Calibri"/>
                <a:cs typeface="Calibri"/>
                <a:sym typeface="Calibri"/>
              </a:rPr>
              <a:t>Site</a:t>
            </a:r>
            <a:r>
              <a:rPr lang="en-US" sz="3200" b="1" i="0" u="none" strike="noStrike" cap="none" dirty="0" smtClean="0">
                <a:solidFill>
                  <a:schemeClr val="dk1"/>
                </a:solidFill>
                <a:latin typeface="Calibri"/>
                <a:ea typeface="Calibri"/>
                <a:cs typeface="Calibri"/>
                <a:sym typeface="Calibri"/>
              </a:rPr>
              <a:t> V</a:t>
            </a:r>
            <a:r>
              <a:rPr lang="en-US" sz="3200" b="1" i="0" u="none" strike="noStrike" cap="none" baseline="0" dirty="0" smtClean="0">
                <a:solidFill>
                  <a:schemeClr val="dk1"/>
                </a:solidFill>
                <a:latin typeface="Calibri"/>
                <a:ea typeface="Calibri"/>
                <a:cs typeface="Calibri"/>
                <a:sym typeface="Calibri"/>
              </a:rPr>
              <a:t>isits</a:t>
            </a:r>
            <a:endParaRPr lang="en-US" sz="3200" b="1" i="0" u="none" strike="noStrike" cap="none" baseline="0" dirty="0">
              <a:solidFill>
                <a:schemeClr val="dk1"/>
              </a:solidFill>
              <a:latin typeface="Calibri"/>
              <a:ea typeface="Calibri"/>
              <a:cs typeface="Calibri"/>
              <a:sym typeface="Calibri"/>
            </a:endParaRPr>
          </a:p>
        </p:txBody>
      </p:sp>
      <p:sp>
        <p:nvSpPr>
          <p:cNvPr id="95" name="Shape 95"/>
          <p:cNvSpPr txBox="1"/>
          <p:nvPr/>
        </p:nvSpPr>
        <p:spPr>
          <a:xfrm>
            <a:off x="3019649" y="3934055"/>
            <a:ext cx="3062177" cy="616688"/>
          </a:xfrm>
          <a:prstGeom prst="rect">
            <a:avLst/>
          </a:prstGeom>
          <a:ln/>
        </p:spPr>
        <p:style>
          <a:lnRef idx="2">
            <a:schemeClr val="dk1"/>
          </a:lnRef>
          <a:fillRef idx="1">
            <a:schemeClr val="lt1"/>
          </a:fillRef>
          <a:effectRef idx="0">
            <a:schemeClr val="dk1"/>
          </a:effectRef>
          <a:fontRef idx="minor">
            <a:schemeClr val="dk1"/>
          </a:fontRef>
        </p:style>
        <p:txBody>
          <a:bodyPr lIns="91425" tIns="45700" rIns="91425" bIns="45700" anchor="t" anchorCtr="0">
            <a:noAutofit/>
          </a:bodyPr>
          <a:lstStyle/>
          <a:p>
            <a:pPr marL="0" marR="0" lvl="0" indent="0" algn="ctr" rtl="0">
              <a:spcBef>
                <a:spcPts val="0"/>
              </a:spcBef>
              <a:buSzPct val="25000"/>
              <a:buNone/>
            </a:pPr>
            <a:r>
              <a:rPr lang="en-US" sz="3200" b="1" i="0" u="none" strike="noStrike" cap="none" baseline="0" dirty="0">
                <a:solidFill>
                  <a:schemeClr val="dk1"/>
                </a:solidFill>
                <a:latin typeface="Calibri"/>
                <a:ea typeface="Calibri"/>
                <a:cs typeface="Calibri"/>
                <a:sym typeface="Calibri"/>
              </a:rPr>
              <a:t>Our </a:t>
            </a:r>
            <a:r>
              <a:rPr lang="en-US" sz="3200" b="1" i="0" u="none" strike="noStrike" cap="none" baseline="0" dirty="0" smtClean="0">
                <a:solidFill>
                  <a:schemeClr val="dk1"/>
                </a:solidFill>
                <a:latin typeface="Calibri"/>
                <a:ea typeface="Calibri"/>
                <a:cs typeface="Calibri"/>
                <a:sym typeface="Calibri"/>
              </a:rPr>
              <a:t>Workshops</a:t>
            </a:r>
            <a:endParaRPr lang="en-US" sz="3200" b="1" i="0" u="none" strike="noStrike" cap="none" baseline="0" dirty="0">
              <a:solidFill>
                <a:schemeClr val="dk1"/>
              </a:solidFill>
              <a:latin typeface="Calibri"/>
              <a:ea typeface="Calibri"/>
              <a:cs typeface="Calibri"/>
              <a:sym typeface="Calibri"/>
            </a:endParaRPr>
          </a:p>
          <a:p>
            <a:pPr marL="0" marR="0" lvl="0" indent="0" algn="l" rtl="0">
              <a:spcBef>
                <a:spcPts val="0"/>
              </a:spcBef>
              <a:buNone/>
            </a:pPr>
            <a:endParaRPr sz="3200" b="0" i="0" u="none" strike="noStrike" cap="none" baseline="0">
              <a:solidFill>
                <a:schemeClr val="dk1"/>
              </a:solidFill>
              <a:latin typeface="Calibri"/>
              <a:ea typeface="Calibri"/>
              <a:cs typeface="Calibri"/>
              <a:sym typeface="Calibri"/>
            </a:endParaRPr>
          </a:p>
        </p:txBody>
      </p:sp>
      <p:pic>
        <p:nvPicPr>
          <p:cNvPr id="96" name="Shape 96"/>
          <p:cNvPicPr preferRelativeResize="0"/>
          <p:nvPr/>
        </p:nvPicPr>
        <p:blipFill rotWithShape="1">
          <a:blip r:embed="rId3" cstate="print">
            <a:alphaModFix/>
          </a:blip>
          <a:srcRect/>
          <a:stretch/>
        </p:blipFill>
        <p:spPr>
          <a:xfrm>
            <a:off x="3895064" y="1368005"/>
            <a:ext cx="1676399" cy="448087"/>
          </a:xfrm>
          <a:prstGeom prst="rect">
            <a:avLst/>
          </a:prstGeom>
          <a:noFill/>
          <a:ln>
            <a:noFill/>
          </a:ln>
        </p:spPr>
      </p:pic>
      <p:pic>
        <p:nvPicPr>
          <p:cNvPr id="97" name="Shape 97"/>
          <p:cNvPicPr preferRelativeResize="0"/>
          <p:nvPr/>
        </p:nvPicPr>
        <p:blipFill rotWithShape="1">
          <a:blip r:embed="rId4">
            <a:alphaModFix/>
          </a:blip>
          <a:srcRect/>
          <a:stretch/>
        </p:blipFill>
        <p:spPr>
          <a:xfrm>
            <a:off x="497961" y="2317847"/>
            <a:ext cx="1636580" cy="1227434"/>
          </a:xfrm>
          <a:prstGeom prst="rect">
            <a:avLst/>
          </a:prstGeom>
          <a:noFill/>
          <a:ln>
            <a:noFill/>
          </a:ln>
        </p:spPr>
      </p:pic>
      <p:pic>
        <p:nvPicPr>
          <p:cNvPr id="100" name="Shape 100"/>
          <p:cNvPicPr preferRelativeResize="0"/>
          <p:nvPr/>
        </p:nvPicPr>
        <p:blipFill rotWithShape="1">
          <a:blip r:embed="rId5" cstate="print">
            <a:alphaModFix/>
          </a:blip>
          <a:srcRect/>
          <a:stretch/>
        </p:blipFill>
        <p:spPr>
          <a:xfrm>
            <a:off x="2929541" y="2447210"/>
            <a:ext cx="3044188" cy="847238"/>
          </a:xfrm>
          <a:prstGeom prst="rect">
            <a:avLst/>
          </a:prstGeom>
          <a:noFill/>
          <a:ln>
            <a:noFill/>
          </a:ln>
        </p:spPr>
      </p:pic>
      <p:pic>
        <p:nvPicPr>
          <p:cNvPr id="2050" name="Picture 2" descr="Triple Ring"/>
          <p:cNvPicPr>
            <a:picLocks noChangeAspect="1" noChangeArrowheads="1"/>
          </p:cNvPicPr>
          <p:nvPr/>
        </p:nvPicPr>
        <p:blipFill>
          <a:blip r:embed="rId6"/>
          <a:srcRect/>
          <a:stretch>
            <a:fillRect/>
          </a:stretch>
        </p:blipFill>
        <p:spPr bwMode="auto">
          <a:xfrm>
            <a:off x="6000750" y="1095102"/>
            <a:ext cx="3143250" cy="847725"/>
          </a:xfrm>
          <a:prstGeom prst="rect">
            <a:avLst/>
          </a:prstGeom>
          <a:noFill/>
        </p:spPr>
      </p:pic>
      <p:pic>
        <p:nvPicPr>
          <p:cNvPr id="2052" name="Picture 4" descr="Thermo Fisher Scientific"/>
          <p:cNvPicPr>
            <a:picLocks noChangeAspect="1" noChangeArrowheads="1"/>
          </p:cNvPicPr>
          <p:nvPr/>
        </p:nvPicPr>
        <p:blipFill>
          <a:blip r:embed="rId7" cstate="print"/>
          <a:srcRect/>
          <a:stretch>
            <a:fillRect/>
          </a:stretch>
        </p:blipFill>
        <p:spPr bwMode="auto">
          <a:xfrm>
            <a:off x="148856" y="1086242"/>
            <a:ext cx="3328057" cy="792480"/>
          </a:xfrm>
          <a:prstGeom prst="rect">
            <a:avLst/>
          </a:prstGeom>
          <a:noFill/>
        </p:spPr>
      </p:pic>
      <p:pic>
        <p:nvPicPr>
          <p:cNvPr id="2054" name="Picture 6" descr="Facebook"/>
          <p:cNvPicPr>
            <a:picLocks noChangeAspect="1" noChangeArrowheads="1"/>
          </p:cNvPicPr>
          <p:nvPr/>
        </p:nvPicPr>
        <p:blipFill>
          <a:blip r:embed="rId8" cstate="print"/>
          <a:srcRect/>
          <a:stretch>
            <a:fillRect/>
          </a:stretch>
        </p:blipFill>
        <p:spPr bwMode="auto">
          <a:xfrm>
            <a:off x="6726868" y="2525181"/>
            <a:ext cx="2133600" cy="802767"/>
          </a:xfrm>
          <a:prstGeom prst="rect">
            <a:avLst/>
          </a:prstGeom>
          <a:noFill/>
        </p:spPr>
      </p:pic>
      <p:sp>
        <p:nvSpPr>
          <p:cNvPr id="15" name="TextBox 14"/>
          <p:cNvSpPr txBox="1"/>
          <p:nvPr/>
        </p:nvSpPr>
        <p:spPr>
          <a:xfrm>
            <a:off x="152400" y="4710210"/>
            <a:ext cx="8610600" cy="1569660"/>
          </a:xfrm>
          <a:prstGeom prst="rect">
            <a:avLst/>
          </a:prstGeom>
          <a:noFill/>
        </p:spPr>
        <p:txBody>
          <a:bodyPr wrap="square" rtlCol="0">
            <a:spAutoFit/>
          </a:bodyPr>
          <a:lstStyle/>
          <a:p>
            <a:pPr>
              <a:buFont typeface="Arial" pitchFamily="34" charset="0"/>
              <a:buChar char="•"/>
            </a:pPr>
            <a:r>
              <a:rPr lang="en-US" sz="2400" b="1" dirty="0" smtClean="0"/>
              <a:t>Persuasion: Communications and Sales Skills for PhDs</a:t>
            </a:r>
            <a:endParaRPr lang="en-US" sz="2400" dirty="0" smtClean="0"/>
          </a:p>
          <a:p>
            <a:pPr>
              <a:buFont typeface="Arial" pitchFamily="34" charset="0"/>
              <a:buChar char="•"/>
            </a:pPr>
            <a:r>
              <a:rPr lang="en-US" sz="2400" b="1" dirty="0" smtClean="0"/>
              <a:t>Employees in Early Start-ups</a:t>
            </a:r>
          </a:p>
          <a:p>
            <a:pPr>
              <a:buFont typeface="Arial" pitchFamily="34" charset="0"/>
              <a:buChar char="•"/>
            </a:pPr>
            <a:r>
              <a:rPr lang="en-US" sz="2400" b="1" dirty="0" smtClean="0"/>
              <a:t>Careers in Intellectual Property</a:t>
            </a:r>
          </a:p>
          <a:p>
            <a:pPr>
              <a:buFont typeface="Arial" pitchFamily="34" charset="0"/>
              <a:buChar char="•"/>
            </a:pPr>
            <a:r>
              <a:rPr lang="en-US" sz="2400" b="1" dirty="0" smtClean="0"/>
              <a:t>Company Info Sessions</a:t>
            </a:r>
            <a:endParaRPr lang="en-US" sz="2400" dirty="0"/>
          </a:p>
        </p:txBody>
      </p:sp>
      <p:sp>
        <p:nvSpPr>
          <p:cNvPr id="16" name="Rectangle 15"/>
          <p:cNvSpPr/>
          <p:nvPr/>
        </p:nvSpPr>
        <p:spPr>
          <a:xfrm>
            <a:off x="4539884" y="2052317"/>
            <a:ext cx="234360" cy="307777"/>
          </a:xfrm>
          <a:prstGeom prst="rect">
            <a:avLst/>
          </a:prstGeom>
        </p:spPr>
        <p:txBody>
          <a:bodyPr wrap="none">
            <a:spAutoFit/>
          </a:bodyPr>
          <a:lstStyle/>
          <a:p>
            <a:r>
              <a:rPr lang="en-US" dirty="0" smtClean="0"/>
              <a:t> </a:t>
            </a:r>
            <a:endParaRPr lang="en-US" dirty="0"/>
          </a:p>
        </p:txBody>
      </p:sp>
      <p:pic>
        <p:nvPicPr>
          <p:cNvPr id="2058" name="Picture 10" descr="http://www.makemeheal.com/mmh/product/hair_care/loreal/L'Oreal-logo.gif"/>
          <p:cNvPicPr>
            <a:picLocks noChangeAspect="1" noChangeArrowheads="1"/>
          </p:cNvPicPr>
          <p:nvPr/>
        </p:nvPicPr>
        <p:blipFill>
          <a:blip r:embed="rId9"/>
          <a:srcRect/>
          <a:stretch>
            <a:fillRect/>
          </a:stretch>
        </p:blipFill>
        <p:spPr bwMode="auto">
          <a:xfrm>
            <a:off x="3567223" y="6188139"/>
            <a:ext cx="2133600" cy="508673"/>
          </a:xfrm>
          <a:prstGeom prst="rect">
            <a:avLst/>
          </a:prstGeom>
          <a:noFill/>
        </p:spPr>
      </p:pic>
      <p:pic>
        <p:nvPicPr>
          <p:cNvPr id="2060" name="Picture 12" descr="basf logo green"/>
          <p:cNvPicPr>
            <a:picLocks noChangeAspect="1" noChangeArrowheads="1"/>
          </p:cNvPicPr>
          <p:nvPr/>
        </p:nvPicPr>
        <p:blipFill>
          <a:blip r:embed="rId10" cstate="print"/>
          <a:srcRect/>
          <a:stretch>
            <a:fillRect/>
          </a:stretch>
        </p:blipFill>
        <p:spPr bwMode="auto">
          <a:xfrm>
            <a:off x="5153247" y="6139838"/>
            <a:ext cx="1396570" cy="643731"/>
          </a:xfrm>
          <a:prstGeom prst="rect">
            <a:avLst/>
          </a:prstGeom>
          <a:noFill/>
        </p:spPr>
      </p:pic>
    </p:spTree>
  </p:cSld>
  <p:clrMapOvr>
    <a:masterClrMapping/>
  </p:clrMapOvr>
  <p:transition spd="slow">
    <p:cut/>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endParaRPr lang="en-US"/>
          </a:p>
        </p:txBody>
      </p:sp>
      <p:sp>
        <p:nvSpPr>
          <p:cNvPr id="3" name="Title 2"/>
          <p:cNvSpPr>
            <a:spLocks noGrp="1"/>
          </p:cNvSpPr>
          <p:nvPr>
            <p:ph type="title"/>
          </p:nvPr>
        </p:nvSpPr>
        <p:spPr/>
        <p:txBody>
          <a:bodyPr/>
          <a:lstStyle/>
          <a:p>
            <a:endParaRPr lang="en-US"/>
          </a:p>
        </p:txBody>
      </p:sp>
      <p:sp>
        <p:nvSpPr>
          <p:cNvPr id="4" name="Slide Number Placeholder 3"/>
          <p:cNvSpPr>
            <a:spLocks noGrp="1"/>
          </p:cNvSpPr>
          <p:nvPr>
            <p:ph type="sldNum" sz="quarter" idx="11"/>
          </p:nvPr>
        </p:nvSpPr>
        <p:spPr/>
        <p:txBody>
          <a:bodyPr/>
          <a:lstStyle/>
          <a:p>
            <a:fld id="{C3759ED9-D43D-432D-B4CC-C40795F35D9B}" type="slidenum">
              <a:rPr lang="en-US" altLang="en-US" smtClean="0"/>
              <a:pPr/>
              <a:t>30</a:t>
            </a:fld>
            <a:endParaRPr lang="en-US" altLang="en-US"/>
          </a:p>
        </p:txBody>
      </p:sp>
      <p:pic>
        <p:nvPicPr>
          <p:cNvPr id="5" name="Picture 3"/>
          <p:cNvPicPr>
            <a:picLocks noChangeAspect="1" noChangeArrowheads="1"/>
          </p:cNvPicPr>
          <p:nvPr/>
        </p:nvPicPr>
        <p:blipFill>
          <a:blip r:embed="rId2">
            <a:extLst>
              <a:ext uri="{28A0092B-C50C-407E-A947-70E740481C1C}">
                <a14:useLocalDpi xmlns:a14="http://schemas.microsoft.com/office/drawing/2010/main" xmlns="" val="0"/>
              </a:ext>
            </a:extLst>
          </a:blip>
          <a:srcRect l="20958" t="31989" r="14644" b="9084"/>
          <a:stretch>
            <a:fillRect/>
          </a:stretch>
        </p:blipFill>
        <p:spPr>
          <a:xfrm>
            <a:off x="526312" y="368595"/>
            <a:ext cx="8264104" cy="5670698"/>
          </a:xfrm>
          <a:prstGeom prst="rect">
            <a:avLst/>
          </a:prstGeom>
          <a:noFill/>
        </p:spPr>
      </p:pic>
    </p:spTree>
    <p:extLst>
      <p:ext uri="{BB962C8B-B14F-4D97-AF65-F5344CB8AC3E}">
        <p14:creationId xmlns:p14="http://schemas.microsoft.com/office/powerpoint/2010/main" xmlns="" val="125262821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79227" y="1472610"/>
            <a:ext cx="8254409" cy="4896292"/>
          </a:xfrm>
        </p:spPr>
        <p:txBody>
          <a:bodyPr>
            <a:normAutofit/>
          </a:bodyPr>
          <a:lstStyle/>
          <a:p>
            <a:r>
              <a:rPr lang="en-US" dirty="0" smtClean="0"/>
              <a:t>Profile with a photo is </a:t>
            </a:r>
          </a:p>
          <a:p>
            <a:pPr marL="18288" indent="0">
              <a:buNone/>
            </a:pPr>
            <a:r>
              <a:rPr lang="en-US" dirty="0" smtClean="0"/>
              <a:t>11 times more likely to be </a:t>
            </a:r>
          </a:p>
          <a:p>
            <a:pPr marL="18288" indent="0">
              <a:buNone/>
            </a:pPr>
            <a:r>
              <a:rPr lang="en-US" dirty="0" smtClean="0"/>
              <a:t>viewed</a:t>
            </a:r>
          </a:p>
          <a:p>
            <a:endParaRPr lang="en-US" dirty="0" smtClean="0"/>
          </a:p>
          <a:p>
            <a:endParaRPr lang="en-US" dirty="0" smtClean="0"/>
          </a:p>
          <a:p>
            <a:endParaRPr lang="en-US" dirty="0" smtClean="0"/>
          </a:p>
        </p:txBody>
      </p:sp>
      <p:sp>
        <p:nvSpPr>
          <p:cNvPr id="3" name="Title 2"/>
          <p:cNvSpPr>
            <a:spLocks noGrp="1"/>
          </p:cNvSpPr>
          <p:nvPr>
            <p:ph type="title"/>
          </p:nvPr>
        </p:nvSpPr>
        <p:spPr>
          <a:xfrm>
            <a:off x="447631" y="357962"/>
            <a:ext cx="7543800" cy="914400"/>
          </a:xfrm>
        </p:spPr>
        <p:txBody>
          <a:bodyPr/>
          <a:lstStyle/>
          <a:p>
            <a:r>
              <a:rPr lang="en-US" dirty="0" smtClean="0">
                <a:solidFill>
                  <a:srgbClr val="FFC000"/>
                </a:solidFill>
              </a:rPr>
              <a:t>LinkedIn Profile	</a:t>
            </a:r>
            <a:endParaRPr lang="en-US" dirty="0">
              <a:solidFill>
                <a:srgbClr val="FFC000"/>
              </a:solidFill>
            </a:endParaRPr>
          </a:p>
        </p:txBody>
      </p:sp>
      <p:sp>
        <p:nvSpPr>
          <p:cNvPr id="4" name="Slide Number Placeholder 3"/>
          <p:cNvSpPr>
            <a:spLocks noGrp="1"/>
          </p:cNvSpPr>
          <p:nvPr>
            <p:ph type="sldNum" sz="quarter" idx="11"/>
          </p:nvPr>
        </p:nvSpPr>
        <p:spPr/>
        <p:txBody>
          <a:bodyPr/>
          <a:lstStyle/>
          <a:p>
            <a:fld id="{C3759ED9-D43D-432D-B4CC-C40795F35D9B}" type="slidenum">
              <a:rPr lang="en-US" altLang="en-US" smtClean="0"/>
              <a:pPr/>
              <a:t>31</a:t>
            </a:fld>
            <a:endParaRPr lang="en-US" altLang="en-US"/>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3880331" y="1426204"/>
            <a:ext cx="5019675" cy="4962525"/>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Tree>
    <p:extLst>
      <p:ext uri="{BB962C8B-B14F-4D97-AF65-F5344CB8AC3E}">
        <p14:creationId xmlns:p14="http://schemas.microsoft.com/office/powerpoint/2010/main" xmlns="" val="9120367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041991" y="1770321"/>
            <a:ext cx="7187609" cy="3657599"/>
          </a:xfrm>
        </p:spPr>
        <p:txBody>
          <a:bodyPr>
            <a:noAutofit/>
          </a:bodyPr>
          <a:lstStyle/>
          <a:p>
            <a:r>
              <a:rPr lang="en-US" sz="2400" dirty="0" smtClean="0"/>
              <a:t>Not just your title</a:t>
            </a:r>
          </a:p>
          <a:p>
            <a:endParaRPr lang="en-US" sz="2400" dirty="0"/>
          </a:p>
          <a:p>
            <a:pPr lvl="1"/>
            <a:r>
              <a:rPr lang="en-US" sz="2400" dirty="0" smtClean="0"/>
              <a:t>Quant with five years of </a:t>
            </a:r>
            <a:r>
              <a:rPr lang="en-US" sz="2400" dirty="0"/>
              <a:t>bioinformatics </a:t>
            </a:r>
            <a:r>
              <a:rPr lang="en-US" sz="2400" dirty="0" smtClean="0"/>
              <a:t>experience </a:t>
            </a:r>
          </a:p>
          <a:p>
            <a:endParaRPr lang="en-US" sz="2400" dirty="0" smtClean="0"/>
          </a:p>
          <a:p>
            <a:pPr lvl="1"/>
            <a:r>
              <a:rPr lang="en-US" sz="2400" dirty="0" smtClean="0"/>
              <a:t>Broadly trained biochemist with advanced skill in AFM</a:t>
            </a:r>
          </a:p>
          <a:p>
            <a:pPr lvl="1"/>
            <a:endParaRPr lang="en-US" sz="2400" dirty="0"/>
          </a:p>
          <a:p>
            <a:pPr lvl="1"/>
            <a:r>
              <a:rPr lang="en-US" sz="2400" dirty="0" smtClean="0"/>
              <a:t>Postdoc with high level fMRI + Data Analysis skills</a:t>
            </a:r>
          </a:p>
          <a:p>
            <a:pPr lvl="1"/>
            <a:endParaRPr lang="en-US" sz="2400" dirty="0"/>
          </a:p>
          <a:p>
            <a:pPr lvl="1"/>
            <a:r>
              <a:rPr lang="en-US" sz="2400" dirty="0" smtClean="0"/>
              <a:t>PhD with 5 years computational </a:t>
            </a:r>
            <a:r>
              <a:rPr lang="en-US" sz="2400" strike="sngStrike" dirty="0" smtClean="0"/>
              <a:t>chemistry</a:t>
            </a:r>
            <a:r>
              <a:rPr lang="en-US" sz="2400" dirty="0" smtClean="0"/>
              <a:t> modeling and programming experience</a:t>
            </a:r>
          </a:p>
          <a:p>
            <a:pPr lvl="1"/>
            <a:endParaRPr lang="en-US" sz="2400" dirty="0"/>
          </a:p>
          <a:p>
            <a:pPr lvl="1"/>
            <a:endParaRPr lang="en-US" sz="2400" dirty="0"/>
          </a:p>
        </p:txBody>
      </p:sp>
      <p:sp>
        <p:nvSpPr>
          <p:cNvPr id="3" name="Title 2"/>
          <p:cNvSpPr>
            <a:spLocks noGrp="1"/>
          </p:cNvSpPr>
          <p:nvPr>
            <p:ph type="title"/>
          </p:nvPr>
        </p:nvSpPr>
        <p:spPr>
          <a:xfrm>
            <a:off x="309408" y="0"/>
            <a:ext cx="7543800" cy="914400"/>
          </a:xfrm>
        </p:spPr>
        <p:txBody>
          <a:bodyPr/>
          <a:lstStyle/>
          <a:p>
            <a:r>
              <a:rPr lang="en-US" b="1" dirty="0">
                <a:solidFill>
                  <a:srgbClr val="FFC000"/>
                </a:solidFill>
              </a:rPr>
              <a:t>Professional</a:t>
            </a:r>
            <a:r>
              <a:rPr lang="en-US" dirty="0">
                <a:solidFill>
                  <a:srgbClr val="FFC000"/>
                </a:solidFill>
              </a:rPr>
              <a:t> </a:t>
            </a:r>
            <a:r>
              <a:rPr lang="en-US" dirty="0" smtClean="0">
                <a:solidFill>
                  <a:srgbClr val="FFC000"/>
                </a:solidFill>
              </a:rPr>
              <a:t>Headline</a:t>
            </a:r>
            <a:endParaRPr lang="en-US" dirty="0">
              <a:solidFill>
                <a:srgbClr val="FFC000"/>
              </a:solidFill>
            </a:endParaRPr>
          </a:p>
        </p:txBody>
      </p:sp>
      <p:sp>
        <p:nvSpPr>
          <p:cNvPr id="4" name="Slide Number Placeholder 3"/>
          <p:cNvSpPr>
            <a:spLocks noGrp="1"/>
          </p:cNvSpPr>
          <p:nvPr>
            <p:ph type="sldNum" sz="quarter" idx="11"/>
          </p:nvPr>
        </p:nvSpPr>
        <p:spPr/>
        <p:txBody>
          <a:bodyPr/>
          <a:lstStyle/>
          <a:p>
            <a:fld id="{C3759ED9-D43D-432D-B4CC-C40795F35D9B}" type="slidenum">
              <a:rPr lang="en-US" altLang="en-US" smtClean="0"/>
              <a:pPr/>
              <a:t>32</a:t>
            </a:fld>
            <a:endParaRPr lang="en-US" altLang="en-US"/>
          </a:p>
        </p:txBody>
      </p:sp>
    </p:spTree>
    <p:extLst>
      <p:ext uri="{BB962C8B-B14F-4D97-AF65-F5344CB8AC3E}">
        <p14:creationId xmlns:p14="http://schemas.microsoft.com/office/powerpoint/2010/main" xmlns="" val="254208996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712381" y="2094615"/>
            <a:ext cx="7666074" cy="4449726"/>
          </a:xfrm>
        </p:spPr>
        <p:txBody>
          <a:bodyPr>
            <a:normAutofit/>
          </a:bodyPr>
          <a:lstStyle/>
          <a:p>
            <a:pPr marL="18288" indent="0">
              <a:buNone/>
            </a:pPr>
            <a:r>
              <a:rPr lang="en-US" dirty="0">
                <a:effectLst/>
              </a:rPr>
              <a:t>One of the nation’s leading PhD career advisors, Dr. Green has over 16 years of experience working with graduate students and postdocs at UC Berkeley. His specialty is working with PhDs and postdocs </a:t>
            </a:r>
            <a:r>
              <a:rPr lang="en-US" dirty="0" smtClean="0">
                <a:effectLst/>
              </a:rPr>
              <a:t>in the sciences pursuing </a:t>
            </a:r>
            <a:r>
              <a:rPr lang="en-US" dirty="0">
                <a:effectLst/>
              </a:rPr>
              <a:t>professional opportunities in the business, government, and nonprofit </a:t>
            </a:r>
            <a:r>
              <a:rPr lang="en-US" dirty="0" smtClean="0">
                <a:effectLst/>
              </a:rPr>
              <a:t>sectors </a:t>
            </a:r>
            <a:r>
              <a:rPr lang="en-US" dirty="0">
                <a:effectLst/>
              </a:rPr>
              <a:t>as well as those seeking </a:t>
            </a:r>
            <a:r>
              <a:rPr lang="en-US" dirty="0" smtClean="0">
                <a:effectLst/>
              </a:rPr>
              <a:t>academic jobs .  </a:t>
            </a:r>
            <a:endParaRPr lang="en-US" dirty="0">
              <a:effectLst/>
            </a:endParaRPr>
          </a:p>
          <a:p>
            <a:pPr marL="18288" indent="0">
              <a:buNone/>
            </a:pPr>
            <a:endParaRPr lang="en-US" dirty="0" smtClean="0">
              <a:effectLst/>
            </a:endParaRPr>
          </a:p>
          <a:p>
            <a:pPr marL="18288" indent="0">
              <a:buNone/>
            </a:pPr>
            <a:r>
              <a:rPr lang="en-US" dirty="0" smtClean="0">
                <a:effectLst/>
              </a:rPr>
              <a:t>He </a:t>
            </a:r>
            <a:r>
              <a:rPr lang="en-US" dirty="0">
                <a:effectLst/>
              </a:rPr>
              <a:t>has given invited presentations at major scientific meetings and research universities across the country; appeared in the Chronicle of Higher Education, </a:t>
            </a:r>
            <a:r>
              <a:rPr lang="en-US" dirty="0" err="1">
                <a:effectLst/>
              </a:rPr>
              <a:t>NatureJobs</a:t>
            </a:r>
            <a:r>
              <a:rPr lang="en-US" dirty="0">
                <a:effectLst/>
              </a:rPr>
              <a:t>, and The Atlantic Online; and is available to speak to small and large audiences alike on career development topics for graduate students and postdoctoral scholars.</a:t>
            </a:r>
          </a:p>
          <a:p>
            <a:endParaRPr lang="en-US" dirty="0"/>
          </a:p>
        </p:txBody>
      </p:sp>
      <p:sp>
        <p:nvSpPr>
          <p:cNvPr id="3" name="Title 2"/>
          <p:cNvSpPr>
            <a:spLocks noGrp="1"/>
          </p:cNvSpPr>
          <p:nvPr>
            <p:ph type="title"/>
          </p:nvPr>
        </p:nvSpPr>
        <p:spPr>
          <a:xfrm>
            <a:off x="490161" y="815163"/>
            <a:ext cx="7543800" cy="914400"/>
          </a:xfrm>
        </p:spPr>
        <p:txBody>
          <a:bodyPr/>
          <a:lstStyle/>
          <a:p>
            <a:r>
              <a:rPr lang="en-US" sz="4000" dirty="0">
                <a:solidFill>
                  <a:srgbClr val="FFC000"/>
                </a:solidFill>
              </a:rPr>
              <a:t>Summary (</a:t>
            </a:r>
            <a:r>
              <a:rPr lang="en-US" sz="4000" dirty="0" smtClean="0">
                <a:solidFill>
                  <a:srgbClr val="FFC000"/>
                </a:solidFill>
              </a:rPr>
              <a:t>30-50 words) - Should </a:t>
            </a:r>
            <a:r>
              <a:rPr lang="en-US" sz="4000" dirty="0">
                <a:solidFill>
                  <a:srgbClr val="FFC000"/>
                </a:solidFill>
              </a:rPr>
              <a:t>be forward </a:t>
            </a:r>
            <a:r>
              <a:rPr lang="en-US" sz="4000" dirty="0" smtClean="0">
                <a:solidFill>
                  <a:srgbClr val="FFC000"/>
                </a:solidFill>
              </a:rPr>
              <a:t>looking</a:t>
            </a:r>
            <a:endParaRPr lang="en-US" sz="4000" dirty="0">
              <a:solidFill>
                <a:srgbClr val="FFC000"/>
              </a:solidFill>
            </a:endParaRPr>
          </a:p>
        </p:txBody>
      </p:sp>
      <p:sp>
        <p:nvSpPr>
          <p:cNvPr id="4" name="Slide Number Placeholder 3"/>
          <p:cNvSpPr>
            <a:spLocks noGrp="1"/>
          </p:cNvSpPr>
          <p:nvPr>
            <p:ph type="sldNum" sz="quarter" idx="11"/>
          </p:nvPr>
        </p:nvSpPr>
        <p:spPr/>
        <p:txBody>
          <a:bodyPr/>
          <a:lstStyle/>
          <a:p>
            <a:fld id="{C3759ED9-D43D-432D-B4CC-C40795F35D9B}" type="slidenum">
              <a:rPr lang="en-US" altLang="en-US" smtClean="0"/>
              <a:pPr/>
              <a:t>33</a:t>
            </a:fld>
            <a:endParaRPr lang="en-US" altLang="en-US"/>
          </a:p>
        </p:txBody>
      </p:sp>
    </p:spTree>
    <p:extLst>
      <p:ext uri="{BB962C8B-B14F-4D97-AF65-F5344CB8AC3E}">
        <p14:creationId xmlns:p14="http://schemas.microsoft.com/office/powerpoint/2010/main" xmlns="" val="278980403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733646" y="1791587"/>
            <a:ext cx="7538483" cy="3657599"/>
          </a:xfrm>
        </p:spPr>
        <p:txBody>
          <a:bodyPr/>
          <a:lstStyle/>
          <a:p>
            <a:r>
              <a:rPr lang="en-US" dirty="0"/>
              <a:t>Utilize embeddable looks to showcase your projects, accomplishments and other professional aspects</a:t>
            </a:r>
          </a:p>
          <a:p>
            <a:endParaRPr lang="en-US" dirty="0"/>
          </a:p>
          <a:p>
            <a:r>
              <a:rPr lang="en-US" dirty="0"/>
              <a:t>Break up you experience into small digestible/glance-able bites (bullet points)</a:t>
            </a:r>
          </a:p>
          <a:p>
            <a:endParaRPr lang="en-US" dirty="0"/>
          </a:p>
          <a:p>
            <a:r>
              <a:rPr lang="en-US" dirty="0"/>
              <a:t>Turn off: publish changes to profile to </a:t>
            </a:r>
            <a:r>
              <a:rPr lang="en-US" dirty="0" smtClean="0"/>
              <a:t>connections</a:t>
            </a:r>
          </a:p>
          <a:p>
            <a:endParaRPr lang="en-US" dirty="0"/>
          </a:p>
          <a:p>
            <a:r>
              <a:rPr lang="en-US" dirty="0"/>
              <a:t>30 Day free premium trial</a:t>
            </a:r>
          </a:p>
          <a:p>
            <a:endParaRPr lang="en-US" dirty="0"/>
          </a:p>
        </p:txBody>
      </p:sp>
      <p:sp>
        <p:nvSpPr>
          <p:cNvPr id="3" name="Title 2"/>
          <p:cNvSpPr>
            <a:spLocks noGrp="1"/>
          </p:cNvSpPr>
          <p:nvPr>
            <p:ph type="title"/>
          </p:nvPr>
        </p:nvSpPr>
        <p:spPr>
          <a:xfrm>
            <a:off x="522058" y="368595"/>
            <a:ext cx="7543800" cy="914400"/>
          </a:xfrm>
        </p:spPr>
        <p:txBody>
          <a:bodyPr/>
          <a:lstStyle/>
          <a:p>
            <a:r>
              <a:rPr lang="en-US" dirty="0" smtClean="0">
                <a:solidFill>
                  <a:srgbClr val="FFC000"/>
                </a:solidFill>
              </a:rPr>
              <a:t>Other Profile Tips</a:t>
            </a:r>
            <a:endParaRPr lang="en-US" dirty="0">
              <a:solidFill>
                <a:srgbClr val="FFC000"/>
              </a:solidFill>
            </a:endParaRPr>
          </a:p>
        </p:txBody>
      </p:sp>
      <p:sp>
        <p:nvSpPr>
          <p:cNvPr id="4" name="Slide Number Placeholder 3"/>
          <p:cNvSpPr>
            <a:spLocks noGrp="1"/>
          </p:cNvSpPr>
          <p:nvPr>
            <p:ph type="sldNum" sz="quarter" idx="11"/>
          </p:nvPr>
        </p:nvSpPr>
        <p:spPr/>
        <p:txBody>
          <a:bodyPr/>
          <a:lstStyle/>
          <a:p>
            <a:fld id="{C3759ED9-D43D-432D-B4CC-C40795F35D9B}" type="slidenum">
              <a:rPr lang="en-US" altLang="en-US" smtClean="0"/>
              <a:pPr/>
              <a:t>34</a:t>
            </a:fld>
            <a:endParaRPr lang="en-US" altLang="en-US"/>
          </a:p>
        </p:txBody>
      </p:sp>
    </p:spTree>
    <p:extLst>
      <p:ext uri="{BB962C8B-B14F-4D97-AF65-F5344CB8AC3E}">
        <p14:creationId xmlns:p14="http://schemas.microsoft.com/office/powerpoint/2010/main" xmlns="" val="133132888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6"/>
          <p:cNvPicPr>
            <a:picLocks noGrp="1" noChangeAspect="1" noChangeArrowheads="1"/>
          </p:cNvPicPr>
          <p:nvPr>
            <p:ph idx="1"/>
          </p:nvPr>
        </p:nvPicPr>
        <p:blipFill>
          <a:blip r:embed="rId2">
            <a:extLst>
              <a:ext uri="{28A0092B-C50C-407E-A947-70E740481C1C}">
                <a14:useLocalDpi xmlns:a14="http://schemas.microsoft.com/office/drawing/2010/main" xmlns="" val="0"/>
              </a:ext>
            </a:extLst>
          </a:blip>
          <a:srcRect/>
          <a:stretch>
            <a:fillRect/>
          </a:stretch>
        </p:blipFill>
        <p:spPr bwMode="auto">
          <a:xfrm>
            <a:off x="914400" y="1513522"/>
            <a:ext cx="6781800" cy="5238941"/>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2" name="Title 1"/>
          <p:cNvSpPr>
            <a:spLocks noGrp="1"/>
          </p:cNvSpPr>
          <p:nvPr>
            <p:ph type="title"/>
          </p:nvPr>
        </p:nvSpPr>
        <p:spPr>
          <a:xfrm>
            <a:off x="533400" y="-381000"/>
            <a:ext cx="8229600" cy="1600200"/>
          </a:xfrm>
        </p:spPr>
        <p:txBody>
          <a:bodyPr/>
          <a:lstStyle/>
          <a:p>
            <a:r>
              <a:rPr lang="en-US" sz="4000" dirty="0">
                <a:solidFill>
                  <a:srgbClr val="FFC000"/>
                </a:solidFill>
              </a:rPr>
              <a:t>I see a lot of this</a:t>
            </a:r>
          </a:p>
        </p:txBody>
      </p:sp>
    </p:spTree>
    <p:extLst>
      <p:ext uri="{BB962C8B-B14F-4D97-AF65-F5344CB8AC3E}">
        <p14:creationId xmlns:p14="http://schemas.microsoft.com/office/powerpoint/2010/main" xmlns="" val="2804333464"/>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09600" y="1600200"/>
            <a:ext cx="7924800" cy="4114800"/>
          </a:xfrm>
          <a:prstGeom prst="rect">
            <a:avLst/>
          </a:prstGeom>
        </p:spPr>
        <p:txBody>
          <a:bodyPr/>
          <a:lstStyle/>
          <a:p>
            <a:endParaRPr lang="en-US" dirty="0"/>
          </a:p>
        </p:txBody>
      </p:sp>
      <p:sp>
        <p:nvSpPr>
          <p:cNvPr id="2" name="Title 1"/>
          <p:cNvSpPr>
            <a:spLocks noGrp="1"/>
          </p:cNvSpPr>
          <p:nvPr>
            <p:ph type="title"/>
          </p:nvPr>
        </p:nvSpPr>
        <p:spPr>
          <a:xfrm>
            <a:off x="357187" y="0"/>
            <a:ext cx="8229600" cy="1139825"/>
          </a:xfrm>
        </p:spPr>
        <p:txBody>
          <a:bodyPr>
            <a:normAutofit/>
          </a:bodyPr>
          <a:lstStyle/>
          <a:p>
            <a:r>
              <a:rPr lang="en-US" sz="4000" dirty="0" smtClean="0">
                <a:solidFill>
                  <a:srgbClr val="FFC000"/>
                </a:solidFill>
              </a:rPr>
              <a:t>Lets make it bright and energetic</a:t>
            </a:r>
            <a:endParaRPr lang="en-US" sz="4000" dirty="0">
              <a:solidFill>
                <a:srgbClr val="FFC000"/>
              </a:solidFill>
            </a:endParaRPr>
          </a:p>
        </p:txBody>
      </p:sp>
      <p:pic>
        <p:nvPicPr>
          <p:cNvPr id="11269" name="Picture 5"/>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2743200" y="1707931"/>
            <a:ext cx="3457575" cy="4769069"/>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Tree>
    <p:extLst>
      <p:ext uri="{BB962C8B-B14F-4D97-AF65-F5344CB8AC3E}">
        <p14:creationId xmlns:p14="http://schemas.microsoft.com/office/powerpoint/2010/main" xmlns="" val="2259567441"/>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09600" y="1600200"/>
            <a:ext cx="7924800" cy="4114800"/>
          </a:xfrm>
          <a:prstGeom prst="rect">
            <a:avLst/>
          </a:prstGeom>
        </p:spPr>
        <p:txBody>
          <a:bodyPr/>
          <a:lstStyle/>
          <a:p>
            <a:endParaRPr lang="en-US" dirty="0"/>
          </a:p>
        </p:txBody>
      </p:sp>
      <p:sp>
        <p:nvSpPr>
          <p:cNvPr id="2" name="Title 1"/>
          <p:cNvSpPr>
            <a:spLocks noGrp="1"/>
          </p:cNvSpPr>
          <p:nvPr>
            <p:ph type="title"/>
          </p:nvPr>
        </p:nvSpPr>
        <p:spPr>
          <a:xfrm>
            <a:off x="467832" y="1330437"/>
            <a:ext cx="8229600" cy="1139825"/>
          </a:xfrm>
        </p:spPr>
        <p:txBody>
          <a:bodyPr/>
          <a:lstStyle/>
          <a:p>
            <a:r>
              <a:rPr lang="en-US" sz="4000" dirty="0" smtClean="0">
                <a:solidFill>
                  <a:srgbClr val="FFC000"/>
                </a:solidFill>
              </a:rPr>
              <a:t>Questions?</a:t>
            </a:r>
            <a:endParaRPr lang="en-US" sz="4000" dirty="0">
              <a:solidFill>
                <a:srgbClr val="FFC000"/>
              </a:solidFill>
            </a:endParaRPr>
          </a:p>
        </p:txBody>
      </p:sp>
    </p:spTree>
    <p:extLst>
      <p:ext uri="{BB962C8B-B14F-4D97-AF65-F5344CB8AC3E}">
        <p14:creationId xmlns:p14="http://schemas.microsoft.com/office/powerpoint/2010/main" xmlns="" val="1518442286"/>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1" name="Rectangle 3"/>
          <p:cNvSpPr>
            <a:spLocks noGrp="1" noChangeArrowheads="1"/>
          </p:cNvSpPr>
          <p:nvPr>
            <p:ph idx="1"/>
          </p:nvPr>
        </p:nvSpPr>
        <p:spPr>
          <a:xfrm>
            <a:off x="914400" y="1387548"/>
            <a:ext cx="8229600" cy="4525963"/>
          </a:xfrm>
          <a:prstGeom prst="rect">
            <a:avLst/>
          </a:prstGeom>
        </p:spPr>
        <p:txBody>
          <a:bodyPr/>
          <a:lstStyle/>
          <a:p>
            <a:pPr eaLnBrk="1" hangingPunct="1"/>
            <a:r>
              <a:rPr lang="en-US" sz="2400" b="1" dirty="0" smtClean="0"/>
              <a:t>Introduction</a:t>
            </a:r>
            <a:r>
              <a:rPr lang="en-US" sz="2400" dirty="0" smtClean="0"/>
              <a:t> – Job Info &amp; 3 Speed Dating Points</a:t>
            </a:r>
          </a:p>
          <a:p>
            <a:pPr eaLnBrk="1" hangingPunct="1"/>
            <a:endParaRPr lang="en-US" sz="2400" dirty="0" smtClean="0"/>
          </a:p>
          <a:p>
            <a:pPr eaLnBrk="1" hangingPunct="1"/>
            <a:r>
              <a:rPr lang="en-US" sz="2400" b="1" dirty="0" smtClean="0"/>
              <a:t>Body of the letter </a:t>
            </a:r>
            <a:r>
              <a:rPr lang="en-US" sz="2400" dirty="0" smtClean="0"/>
              <a:t>– Not a laundry list, relevant skills, highlight accomplishments &amp; experience, and provide context &amp; help them project you into the role</a:t>
            </a:r>
          </a:p>
          <a:p>
            <a:pPr eaLnBrk="1" hangingPunct="1"/>
            <a:endParaRPr lang="en-US" sz="2400" dirty="0" smtClean="0"/>
          </a:p>
          <a:p>
            <a:pPr eaLnBrk="1" hangingPunct="1"/>
            <a:r>
              <a:rPr lang="en-US" sz="2400" b="1" dirty="0" smtClean="0"/>
              <a:t>Conclusion</a:t>
            </a:r>
            <a:r>
              <a:rPr lang="en-US" sz="2400" dirty="0" smtClean="0"/>
              <a:t> – Source of your interest/motivation</a:t>
            </a:r>
          </a:p>
          <a:p>
            <a:pPr eaLnBrk="1" hangingPunct="1"/>
            <a:endParaRPr lang="en-US" sz="2400" dirty="0" smtClean="0"/>
          </a:p>
          <a:p>
            <a:pPr eaLnBrk="1" hangingPunct="1"/>
            <a:r>
              <a:rPr lang="en-US" sz="2400" dirty="0" smtClean="0"/>
              <a:t>1 page should do it</a:t>
            </a:r>
          </a:p>
          <a:p>
            <a:pPr eaLnBrk="1" hangingPunct="1">
              <a:buFont typeface="Wingdings" pitchFamily="2" charset="2"/>
              <a:buNone/>
            </a:pPr>
            <a:endParaRPr lang="en-US" dirty="0" smtClean="0"/>
          </a:p>
          <a:p>
            <a:pPr eaLnBrk="1" hangingPunct="1"/>
            <a:endParaRPr lang="en-US" dirty="0" smtClean="0"/>
          </a:p>
        </p:txBody>
      </p:sp>
      <p:sp>
        <p:nvSpPr>
          <p:cNvPr id="27650" name="Rectangle 2"/>
          <p:cNvSpPr>
            <a:spLocks noGrp="1" noChangeArrowheads="1"/>
          </p:cNvSpPr>
          <p:nvPr>
            <p:ph type="title"/>
          </p:nvPr>
        </p:nvSpPr>
        <p:spPr>
          <a:xfrm>
            <a:off x="340241" y="139590"/>
            <a:ext cx="8229600" cy="1139825"/>
          </a:xfrm>
        </p:spPr>
        <p:txBody>
          <a:bodyPr/>
          <a:lstStyle/>
          <a:p>
            <a:pPr eaLnBrk="1" hangingPunct="1"/>
            <a:r>
              <a:rPr lang="en-US" sz="4000" dirty="0" smtClean="0">
                <a:solidFill>
                  <a:srgbClr val="FFC000"/>
                </a:solidFill>
                <a:latin typeface="Tahoma" pitchFamily="34" charset="0"/>
              </a:rPr>
              <a:t>Cover Letter</a:t>
            </a:r>
          </a:p>
        </p:txBody>
      </p:sp>
    </p:spTree>
    <p:extLst>
      <p:ext uri="{BB962C8B-B14F-4D97-AF65-F5344CB8AC3E}">
        <p14:creationId xmlns:p14="http://schemas.microsoft.com/office/powerpoint/2010/main" xmlns="" val="3677899134"/>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27567" y="1632098"/>
            <a:ext cx="8465288" cy="4525963"/>
          </a:xfrm>
          <a:prstGeom prst="rect">
            <a:avLst/>
          </a:prstGeom>
        </p:spPr>
        <p:txBody>
          <a:bodyPr/>
          <a:lstStyle/>
          <a:p>
            <a:r>
              <a:rPr lang="en-US" sz="2400" dirty="0" smtClean="0"/>
              <a:t>Do you play well with others?</a:t>
            </a:r>
          </a:p>
          <a:p>
            <a:endParaRPr lang="en-US" sz="2400" dirty="0"/>
          </a:p>
          <a:p>
            <a:r>
              <a:rPr lang="en-US" sz="2400" dirty="0" smtClean="0"/>
              <a:t>How do your academic accomplishments carry over?</a:t>
            </a:r>
          </a:p>
          <a:p>
            <a:endParaRPr lang="en-US" sz="2400" dirty="0"/>
          </a:p>
          <a:p>
            <a:r>
              <a:rPr lang="en-US" sz="2400" dirty="0" smtClean="0"/>
              <a:t>Can you make recommendations in the basis of partial data?</a:t>
            </a:r>
          </a:p>
          <a:p>
            <a:endParaRPr lang="en-US" dirty="0"/>
          </a:p>
        </p:txBody>
      </p:sp>
      <p:sp>
        <p:nvSpPr>
          <p:cNvPr id="2" name="Title 1"/>
          <p:cNvSpPr>
            <a:spLocks noGrp="1"/>
          </p:cNvSpPr>
          <p:nvPr>
            <p:ph type="title"/>
          </p:nvPr>
        </p:nvSpPr>
        <p:spPr>
          <a:xfrm>
            <a:off x="256953" y="336697"/>
            <a:ext cx="8229600" cy="1143000"/>
          </a:xfrm>
        </p:spPr>
        <p:txBody>
          <a:bodyPr>
            <a:noAutofit/>
          </a:bodyPr>
          <a:lstStyle/>
          <a:p>
            <a:pPr algn="l"/>
            <a:r>
              <a:rPr lang="en-US" sz="3200" dirty="0" smtClean="0">
                <a:solidFill>
                  <a:srgbClr val="FF0000"/>
                </a:solidFill>
              </a:rPr>
              <a:t/>
            </a:r>
            <a:br>
              <a:rPr lang="en-US" sz="3200" dirty="0" smtClean="0">
                <a:solidFill>
                  <a:srgbClr val="FF0000"/>
                </a:solidFill>
              </a:rPr>
            </a:br>
            <a:r>
              <a:rPr lang="en-US" sz="3200" dirty="0" smtClean="0">
                <a:solidFill>
                  <a:srgbClr val="FF0000"/>
                </a:solidFill>
              </a:rPr>
              <a:t/>
            </a:r>
            <a:br>
              <a:rPr lang="en-US" sz="3200" dirty="0" smtClean="0">
                <a:solidFill>
                  <a:srgbClr val="FF0000"/>
                </a:solidFill>
              </a:rPr>
            </a:br>
            <a:r>
              <a:rPr lang="en-US" sz="4000" dirty="0">
                <a:solidFill>
                  <a:srgbClr val="FFC000"/>
                </a:solidFill>
              </a:rPr>
              <a:t>Anticipate their key concerns; Showing not telling</a:t>
            </a:r>
          </a:p>
        </p:txBody>
      </p:sp>
    </p:spTree>
    <p:extLst>
      <p:ext uri="{BB962C8B-B14F-4D97-AF65-F5344CB8AC3E}">
        <p14:creationId xmlns:p14="http://schemas.microsoft.com/office/powerpoint/2010/main" xmlns="" val="121104828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79"/>
        <p:cNvGrpSpPr/>
        <p:nvPr/>
      </p:nvGrpSpPr>
      <p:grpSpPr>
        <a:xfrm>
          <a:off x="0" y="0"/>
          <a:ext cx="0" cy="0"/>
          <a:chOff x="0" y="0"/>
          <a:chExt cx="0" cy="0"/>
        </a:xfrm>
      </p:grpSpPr>
      <p:sp>
        <p:nvSpPr>
          <p:cNvPr id="80" name="Shape 80"/>
          <p:cNvSpPr txBox="1">
            <a:spLocks noGrp="1"/>
          </p:cNvSpPr>
          <p:nvPr>
            <p:ph type="subTitle" idx="1"/>
          </p:nvPr>
        </p:nvSpPr>
        <p:spPr>
          <a:xfrm>
            <a:off x="274575" y="1981200"/>
            <a:ext cx="8511900" cy="2438400"/>
          </a:xfrm>
          <a:prstGeom prst="rect">
            <a:avLst/>
          </a:prstGeom>
          <a:noFill/>
          <a:ln>
            <a:noFill/>
          </a:ln>
        </p:spPr>
        <p:txBody>
          <a:bodyPr lIns="91425" tIns="45700" rIns="91425" bIns="45700" anchor="t" anchorCtr="0">
            <a:noAutofit/>
          </a:bodyPr>
          <a:lstStyle/>
          <a:p>
            <a:pPr marL="0" marR="0" lvl="0" indent="0" algn="ctr" rtl="0">
              <a:lnSpc>
                <a:spcPct val="80000"/>
              </a:lnSpc>
              <a:spcBef>
                <a:spcPts val="0"/>
              </a:spcBef>
              <a:buClr>
                <a:srgbClr val="000000"/>
              </a:buClr>
              <a:buSzPct val="25000"/>
              <a:buFont typeface="Calibri"/>
              <a:buNone/>
            </a:pPr>
            <a:r>
              <a:rPr lang="en-US" sz="2700" b="0" i="1" u="none" strike="noStrike" cap="none" baseline="0" dirty="0">
                <a:solidFill>
                  <a:srgbClr val="000000"/>
                </a:solidFill>
                <a:latin typeface="Calibri"/>
                <a:ea typeface="Calibri"/>
                <a:cs typeface="Calibri"/>
                <a:sym typeface="Calibri"/>
              </a:rPr>
              <a:t>website:</a:t>
            </a:r>
            <a:r>
              <a:rPr lang="en-US" sz="2700" b="0" i="1" u="none" strike="noStrike" cap="none" baseline="0" dirty="0">
                <a:solidFill>
                  <a:srgbClr val="888888"/>
                </a:solidFill>
                <a:latin typeface="Calibri"/>
                <a:ea typeface="Calibri"/>
                <a:cs typeface="Calibri"/>
                <a:sym typeface="Calibri"/>
              </a:rPr>
              <a:t> </a:t>
            </a:r>
            <a:r>
              <a:rPr lang="en-US" sz="2700" b="0" i="0" u="sng" strike="noStrike" cap="none" baseline="0" dirty="0">
                <a:solidFill>
                  <a:schemeClr val="hlink"/>
                </a:solidFill>
                <a:latin typeface="Calibri"/>
                <a:ea typeface="Calibri"/>
                <a:cs typeface="Calibri"/>
                <a:sym typeface="Calibri"/>
                <a:hlinkClick r:id="rId3"/>
              </a:rPr>
              <a:t>http://piep.berkeley.edu</a:t>
            </a:r>
          </a:p>
          <a:p>
            <a:pPr marL="0" marR="0" lvl="0" indent="0" algn="ctr" rtl="0">
              <a:lnSpc>
                <a:spcPct val="80000"/>
              </a:lnSpc>
              <a:spcBef>
                <a:spcPts val="540"/>
              </a:spcBef>
              <a:buClr>
                <a:srgbClr val="000000"/>
              </a:buClr>
              <a:buSzPct val="25000"/>
              <a:buFont typeface="Calibri"/>
              <a:buNone/>
            </a:pPr>
            <a:r>
              <a:rPr lang="en-US" sz="2700" b="0" i="1" u="none" strike="noStrike" cap="none" baseline="0" dirty="0">
                <a:solidFill>
                  <a:srgbClr val="000000"/>
                </a:solidFill>
                <a:latin typeface="Calibri"/>
                <a:ea typeface="Calibri"/>
                <a:cs typeface="Calibri"/>
                <a:sym typeface="Calibri"/>
              </a:rPr>
              <a:t>subscribe: </a:t>
            </a:r>
            <a:r>
              <a:rPr lang="en-US" sz="2700" b="0" i="1" u="sng" strike="noStrike" cap="none" baseline="0" dirty="0" smtClean="0">
                <a:solidFill>
                  <a:schemeClr val="hlink"/>
                </a:solidFill>
                <a:latin typeface="Calibri"/>
                <a:ea typeface="Calibri"/>
                <a:cs typeface="Calibri"/>
                <a:sym typeface="Calibri"/>
                <a:hlinkClick r:id="rId4"/>
              </a:rPr>
              <a:t>piep@lists.berkeley.edu</a:t>
            </a:r>
          </a:p>
          <a:p>
            <a:pPr marL="0" marR="0" lvl="0" indent="0" algn="ctr" rtl="0">
              <a:lnSpc>
                <a:spcPct val="80000"/>
              </a:lnSpc>
              <a:spcBef>
                <a:spcPts val="540"/>
              </a:spcBef>
              <a:buClr>
                <a:srgbClr val="000000"/>
              </a:buClr>
              <a:buSzPct val="25000"/>
              <a:buFont typeface="Calibri"/>
              <a:buNone/>
            </a:pPr>
            <a:endParaRPr lang="en-US" sz="2700" b="0" i="1" u="sng" strike="noStrike" cap="none" baseline="0" dirty="0">
              <a:solidFill>
                <a:schemeClr val="hlink"/>
              </a:solidFill>
              <a:latin typeface="Calibri"/>
              <a:ea typeface="Calibri"/>
              <a:cs typeface="Calibri"/>
              <a:sym typeface="Calibri"/>
              <a:hlinkClick r:id="rId4"/>
            </a:endParaRPr>
          </a:p>
          <a:p>
            <a:pPr marL="0" marR="0" lvl="0" indent="0" algn="ctr" rtl="0">
              <a:lnSpc>
                <a:spcPct val="80000"/>
              </a:lnSpc>
              <a:spcBef>
                <a:spcPts val="480"/>
              </a:spcBef>
              <a:buClr>
                <a:srgbClr val="000000"/>
              </a:buClr>
              <a:buSzPct val="25000"/>
              <a:buFont typeface="Calibri"/>
              <a:buNone/>
            </a:pPr>
            <a:r>
              <a:rPr lang="en-US" sz="2400" b="0" i="0" u="none" strike="noStrike" cap="none" baseline="0" dirty="0">
                <a:solidFill>
                  <a:srgbClr val="000000"/>
                </a:solidFill>
                <a:latin typeface="Calibri"/>
                <a:ea typeface="Calibri"/>
                <a:cs typeface="Calibri"/>
                <a:sym typeface="Calibri"/>
              </a:rPr>
              <a:t>We are recruiting new members – email us !</a:t>
            </a:r>
          </a:p>
          <a:p>
            <a:pPr marL="0" marR="0" lvl="0" indent="0" algn="ctr" rtl="0">
              <a:lnSpc>
                <a:spcPct val="80000"/>
              </a:lnSpc>
              <a:spcBef>
                <a:spcPts val="480"/>
              </a:spcBef>
              <a:buClr>
                <a:srgbClr val="000000"/>
              </a:buClr>
              <a:buSzPct val="25000"/>
              <a:buFont typeface="Calibri"/>
              <a:buNone/>
            </a:pPr>
            <a:r>
              <a:rPr lang="en-US" sz="2400" b="0" i="0" u="sng" strike="noStrike" cap="none" baseline="0" dirty="0">
                <a:solidFill>
                  <a:schemeClr val="hlink"/>
                </a:solidFill>
                <a:latin typeface="Calibri"/>
                <a:ea typeface="Calibri"/>
                <a:cs typeface="Calibri"/>
                <a:sym typeface="Calibri"/>
                <a:hlinkClick r:id="rId5"/>
              </a:rPr>
              <a:t>ucb.piep@gmail.com</a:t>
            </a:r>
          </a:p>
          <a:p>
            <a:pPr marL="0" marR="0" lvl="0" indent="0" algn="ctr" rtl="0">
              <a:lnSpc>
                <a:spcPct val="80000"/>
              </a:lnSpc>
              <a:spcBef>
                <a:spcPts val="476"/>
              </a:spcBef>
              <a:buClr>
                <a:srgbClr val="888888"/>
              </a:buClr>
              <a:buFont typeface="Calibri"/>
              <a:buNone/>
            </a:pPr>
            <a:endParaRPr lang="en-US" sz="2400" b="0" i="0" u="none" strike="noStrike" cap="none" baseline="0" dirty="0" smtClean="0">
              <a:solidFill>
                <a:srgbClr val="000000"/>
              </a:solidFill>
              <a:latin typeface="Calibri"/>
              <a:ea typeface="Calibri"/>
              <a:cs typeface="Calibri"/>
              <a:sym typeface="Calibri"/>
            </a:endParaRPr>
          </a:p>
          <a:p>
            <a:pPr marL="0" marR="0" lvl="0" indent="0" algn="ctr" rtl="0">
              <a:lnSpc>
                <a:spcPct val="80000"/>
              </a:lnSpc>
              <a:spcBef>
                <a:spcPts val="476"/>
              </a:spcBef>
              <a:buClr>
                <a:srgbClr val="888888"/>
              </a:buClr>
              <a:buFont typeface="Calibri"/>
              <a:buNone/>
            </a:pPr>
            <a:r>
              <a:rPr lang="en-US" sz="2400" b="1" dirty="0" smtClean="0">
                <a:latin typeface="Calibri"/>
                <a:ea typeface="Calibri"/>
                <a:cs typeface="Calibri"/>
                <a:sym typeface="Calibri"/>
              </a:rPr>
              <a:t>Our upcoming site visits:</a:t>
            </a:r>
            <a:endParaRPr sz="2400" b="1" i="0" u="none" strike="noStrike" cap="none" baseline="0">
              <a:solidFill>
                <a:srgbClr val="000000"/>
              </a:solidFill>
              <a:latin typeface="Calibri"/>
              <a:ea typeface="Calibri"/>
              <a:cs typeface="Calibri"/>
              <a:sym typeface="Calibri"/>
            </a:endParaRPr>
          </a:p>
        </p:txBody>
      </p:sp>
      <p:pic>
        <p:nvPicPr>
          <p:cNvPr id="81" name="Shape 81"/>
          <p:cNvPicPr preferRelativeResize="0"/>
          <p:nvPr/>
        </p:nvPicPr>
        <p:blipFill rotWithShape="1">
          <a:blip r:embed="rId6">
            <a:alphaModFix/>
          </a:blip>
          <a:srcRect/>
          <a:stretch/>
        </p:blipFill>
        <p:spPr>
          <a:xfrm>
            <a:off x="1247424" y="248502"/>
            <a:ext cx="6859906" cy="1504098"/>
          </a:xfrm>
          <a:prstGeom prst="rect">
            <a:avLst/>
          </a:prstGeom>
          <a:noFill/>
          <a:ln>
            <a:noFill/>
          </a:ln>
        </p:spPr>
      </p:pic>
      <p:pic>
        <p:nvPicPr>
          <p:cNvPr id="6146" name="Picture 2" descr="LakePharma"/>
          <p:cNvPicPr>
            <a:picLocks noChangeAspect="1" noChangeArrowheads="1"/>
          </p:cNvPicPr>
          <p:nvPr/>
        </p:nvPicPr>
        <p:blipFill>
          <a:blip r:embed="rId7"/>
          <a:srcRect/>
          <a:stretch>
            <a:fillRect/>
          </a:stretch>
        </p:blipFill>
        <p:spPr bwMode="auto">
          <a:xfrm>
            <a:off x="228600" y="4800600"/>
            <a:ext cx="3657600" cy="1042220"/>
          </a:xfrm>
          <a:prstGeom prst="rect">
            <a:avLst/>
          </a:prstGeom>
          <a:noFill/>
        </p:spPr>
      </p:pic>
      <p:pic>
        <p:nvPicPr>
          <p:cNvPr id="6148" name="Picture 4" descr="Gilead"/>
          <p:cNvPicPr>
            <a:picLocks noChangeAspect="1" noChangeArrowheads="1"/>
          </p:cNvPicPr>
          <p:nvPr/>
        </p:nvPicPr>
        <p:blipFill>
          <a:blip r:embed="rId8"/>
          <a:srcRect/>
          <a:stretch>
            <a:fillRect/>
          </a:stretch>
        </p:blipFill>
        <p:spPr bwMode="auto">
          <a:xfrm>
            <a:off x="5562600" y="4819448"/>
            <a:ext cx="2819400" cy="1047952"/>
          </a:xfrm>
          <a:prstGeom prst="rect">
            <a:avLst/>
          </a:prstGeom>
          <a:noFill/>
        </p:spPr>
      </p:pic>
      <p:sp>
        <p:nvSpPr>
          <p:cNvPr id="6" name="TextBox 5"/>
          <p:cNvSpPr txBox="1"/>
          <p:nvPr/>
        </p:nvSpPr>
        <p:spPr>
          <a:xfrm>
            <a:off x="990600" y="5924490"/>
            <a:ext cx="2362200" cy="400110"/>
          </a:xfrm>
          <a:prstGeom prst="rect">
            <a:avLst/>
          </a:prstGeom>
          <a:noFill/>
        </p:spPr>
        <p:txBody>
          <a:bodyPr wrap="square" rtlCol="0">
            <a:spAutoFit/>
          </a:bodyPr>
          <a:lstStyle/>
          <a:p>
            <a:pPr algn="ctr"/>
            <a:r>
              <a:rPr lang="en-US" sz="2000" b="1" dirty="0" smtClean="0"/>
              <a:t>March 6</a:t>
            </a:r>
            <a:endParaRPr lang="en-US" sz="2000" b="1" dirty="0"/>
          </a:p>
        </p:txBody>
      </p:sp>
      <p:sp>
        <p:nvSpPr>
          <p:cNvPr id="7" name="TextBox 6"/>
          <p:cNvSpPr txBox="1"/>
          <p:nvPr/>
        </p:nvSpPr>
        <p:spPr>
          <a:xfrm>
            <a:off x="5867400" y="5924490"/>
            <a:ext cx="2362200" cy="400110"/>
          </a:xfrm>
          <a:prstGeom prst="rect">
            <a:avLst/>
          </a:prstGeom>
          <a:noFill/>
        </p:spPr>
        <p:txBody>
          <a:bodyPr wrap="square" rtlCol="0">
            <a:spAutoFit/>
          </a:bodyPr>
          <a:lstStyle/>
          <a:p>
            <a:pPr algn="ctr"/>
            <a:r>
              <a:rPr lang="en-US" sz="2000" b="1" dirty="0" smtClean="0"/>
              <a:t>April 7</a:t>
            </a:r>
            <a:endParaRPr lang="en-US" sz="2000" b="1" dirty="0"/>
          </a:p>
        </p:txBody>
      </p:sp>
    </p:spTree>
  </p:cSld>
  <p:clrMapOvr>
    <a:masterClrMapping/>
  </p:clrMapOvr>
  <p:transition spd="slow">
    <p:cut/>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96185" y="356192"/>
            <a:ext cx="7754679" cy="4875027"/>
          </a:xfrm>
        </p:spPr>
        <p:txBody>
          <a:bodyPr/>
          <a:lstStyle/>
          <a:p>
            <a:pPr marL="18288" indent="0">
              <a:buNone/>
            </a:pPr>
            <a:r>
              <a:rPr lang="en-US" sz="3600" b="1" dirty="0">
                <a:solidFill>
                  <a:srgbClr val="FFC000"/>
                </a:solidFill>
              </a:rPr>
              <a:t>Translating Your Credentials: Turning Your CV into </a:t>
            </a:r>
            <a:r>
              <a:rPr lang="en-US" sz="3600" b="1" dirty="0" smtClean="0">
                <a:solidFill>
                  <a:srgbClr val="FFC000"/>
                </a:solidFill>
              </a:rPr>
              <a:t>an Effective  </a:t>
            </a:r>
            <a:r>
              <a:rPr lang="en-US" sz="3600" b="1" dirty="0">
                <a:solidFill>
                  <a:srgbClr val="FFC000"/>
                </a:solidFill>
              </a:rPr>
              <a:t>Resume &amp; </a:t>
            </a:r>
            <a:r>
              <a:rPr lang="en-US" sz="3600" b="1" dirty="0" smtClean="0">
                <a:solidFill>
                  <a:srgbClr val="FFC000"/>
                </a:solidFill>
              </a:rPr>
              <a:t>Enhancing your LinkedIn Profile</a:t>
            </a:r>
          </a:p>
          <a:p>
            <a:pPr marL="18288" indent="0">
              <a:buNone/>
            </a:pPr>
            <a:endParaRPr lang="en-US" sz="3600" b="1" dirty="0">
              <a:solidFill>
                <a:srgbClr val="FFC000"/>
              </a:solidFill>
            </a:endParaRPr>
          </a:p>
          <a:p>
            <a:pPr marL="18288" indent="0">
              <a:buNone/>
            </a:pPr>
            <a:r>
              <a:rPr lang="en-US" sz="3600" dirty="0"/>
              <a:t/>
            </a:r>
            <a:br>
              <a:rPr lang="en-US" sz="3600" dirty="0"/>
            </a:br>
            <a:r>
              <a:rPr lang="en-US" sz="2800" dirty="0"/>
              <a:t/>
            </a:r>
            <a:br>
              <a:rPr lang="en-US" sz="2800" dirty="0"/>
            </a:br>
            <a:r>
              <a:rPr lang="en-US" sz="2000" dirty="0"/>
              <a:t>Andrew Green, </a:t>
            </a:r>
            <a:r>
              <a:rPr lang="en-US" sz="2000" dirty="0" smtClean="0"/>
              <a:t>PhD</a:t>
            </a:r>
          </a:p>
          <a:p>
            <a:pPr marL="18288" indent="0">
              <a:buNone/>
            </a:pPr>
            <a:r>
              <a:rPr lang="en-US" sz="2000" dirty="0" smtClean="0"/>
              <a:t>PIEP – February 2, 2015</a:t>
            </a:r>
            <a:endParaRPr lang="en-US" dirty="0"/>
          </a:p>
        </p:txBody>
      </p:sp>
      <p:sp>
        <p:nvSpPr>
          <p:cNvPr id="3" name="Title 2"/>
          <p:cNvSpPr>
            <a:spLocks noGrp="1"/>
          </p:cNvSpPr>
          <p:nvPr>
            <p:ph type="title"/>
          </p:nvPr>
        </p:nvSpPr>
        <p:spPr/>
        <p:txBody>
          <a:bodyPr/>
          <a:lstStyle/>
          <a:p>
            <a:endParaRPr lang="en-US"/>
          </a:p>
        </p:txBody>
      </p:sp>
      <p:sp>
        <p:nvSpPr>
          <p:cNvPr id="4" name="Slide Number Placeholder 3"/>
          <p:cNvSpPr>
            <a:spLocks noGrp="1"/>
          </p:cNvSpPr>
          <p:nvPr>
            <p:ph type="sldNum" sz="quarter" idx="11"/>
          </p:nvPr>
        </p:nvSpPr>
        <p:spPr/>
        <p:txBody>
          <a:bodyPr/>
          <a:lstStyle/>
          <a:p>
            <a:fld id="{C3759ED9-D43D-432D-B4CC-C40795F35D9B}" type="slidenum">
              <a:rPr lang="en-US" altLang="en-US" smtClean="0"/>
              <a:pPr/>
              <a:t>5</a:t>
            </a:fld>
            <a:endParaRPr lang="en-US" altLang="en-US"/>
          </a:p>
        </p:txBody>
      </p:sp>
    </p:spTree>
    <p:extLst>
      <p:ext uri="{BB962C8B-B14F-4D97-AF65-F5344CB8AC3E}">
        <p14:creationId xmlns:p14="http://schemas.microsoft.com/office/powerpoint/2010/main" xmlns="" val="311732715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94660" y="2095855"/>
            <a:ext cx="7924800" cy="4114800"/>
          </a:xfrm>
          <a:prstGeom prst="rect">
            <a:avLst/>
          </a:prstGeom>
        </p:spPr>
        <p:txBody>
          <a:bodyPr>
            <a:normAutofit fontScale="92500" lnSpcReduction="20000"/>
          </a:bodyPr>
          <a:lstStyle/>
          <a:p>
            <a:r>
              <a:rPr lang="en-US" sz="2200" dirty="0" smtClean="0"/>
              <a:t>1</a:t>
            </a:r>
            <a:r>
              <a:rPr lang="en-US" sz="2200" baseline="30000" dirty="0" smtClean="0"/>
              <a:t>st</a:t>
            </a:r>
            <a:r>
              <a:rPr lang="en-US" sz="2200" dirty="0" smtClean="0"/>
              <a:t> Question – Have you already submitted this resume and/or cover letter?</a:t>
            </a:r>
          </a:p>
          <a:p>
            <a:endParaRPr lang="en-US" sz="2200" dirty="0"/>
          </a:p>
          <a:p>
            <a:r>
              <a:rPr lang="en-US" sz="2200" dirty="0" smtClean="0"/>
              <a:t>2</a:t>
            </a:r>
            <a:r>
              <a:rPr lang="en-US" sz="2200" baseline="30000" dirty="0" smtClean="0"/>
              <a:t>nd</a:t>
            </a:r>
            <a:r>
              <a:rPr lang="en-US" sz="2200" dirty="0" smtClean="0"/>
              <a:t> Question – How well do your scientific credentials map to the job description?</a:t>
            </a:r>
          </a:p>
          <a:p>
            <a:pPr lvl="1"/>
            <a:r>
              <a:rPr lang="en-US" sz="2200" dirty="0" smtClean="0"/>
              <a:t>In this instance not very well, but it was not a pure bench role</a:t>
            </a:r>
          </a:p>
          <a:p>
            <a:pPr lvl="1"/>
            <a:endParaRPr lang="en-US" sz="2200" dirty="0"/>
          </a:p>
          <a:p>
            <a:r>
              <a:rPr lang="en-US" sz="2200" dirty="0" smtClean="0"/>
              <a:t>What did he give me?</a:t>
            </a:r>
          </a:p>
          <a:p>
            <a:pPr lvl="1"/>
            <a:r>
              <a:rPr lang="en-US" sz="2200" dirty="0" smtClean="0"/>
              <a:t>Two documents that highlighted the gap between his specific credentials and what the job description called for</a:t>
            </a:r>
          </a:p>
          <a:p>
            <a:pPr lvl="1"/>
            <a:endParaRPr lang="en-US" sz="2200" dirty="0"/>
          </a:p>
          <a:p>
            <a:r>
              <a:rPr lang="en-US" sz="2200" dirty="0" smtClean="0"/>
              <a:t>What was our goal?</a:t>
            </a:r>
          </a:p>
          <a:p>
            <a:pPr lvl="1"/>
            <a:r>
              <a:rPr lang="en-US" sz="2200" dirty="0" smtClean="0"/>
              <a:t>Documents that addressed the overarching qualifications of the job posting rather than speak to the specific bullets</a:t>
            </a:r>
          </a:p>
          <a:p>
            <a:endParaRPr lang="en-US" dirty="0"/>
          </a:p>
          <a:p>
            <a:endParaRPr lang="en-US" dirty="0" smtClean="0"/>
          </a:p>
          <a:p>
            <a:endParaRPr lang="en-US" dirty="0"/>
          </a:p>
          <a:p>
            <a:endParaRPr lang="en-US" dirty="0"/>
          </a:p>
        </p:txBody>
      </p:sp>
      <p:sp>
        <p:nvSpPr>
          <p:cNvPr id="2" name="Title 1"/>
          <p:cNvSpPr>
            <a:spLocks noGrp="1"/>
          </p:cNvSpPr>
          <p:nvPr>
            <p:ph type="title"/>
          </p:nvPr>
        </p:nvSpPr>
        <p:spPr>
          <a:xfrm>
            <a:off x="407050" y="223232"/>
            <a:ext cx="8229600" cy="1139825"/>
          </a:xfrm>
        </p:spPr>
        <p:txBody>
          <a:bodyPr/>
          <a:lstStyle/>
          <a:p>
            <a:r>
              <a:rPr lang="en-US" sz="3200" dirty="0" smtClean="0">
                <a:solidFill>
                  <a:srgbClr val="FFC000"/>
                </a:solidFill>
              </a:rPr>
              <a:t>Last week, </a:t>
            </a:r>
            <a:r>
              <a:rPr lang="en-US" sz="3200" dirty="0">
                <a:solidFill>
                  <a:srgbClr val="FFC000"/>
                </a:solidFill>
              </a:rPr>
              <a:t>I </a:t>
            </a:r>
            <a:r>
              <a:rPr lang="en-US" sz="3200" dirty="0" smtClean="0">
                <a:solidFill>
                  <a:srgbClr val="FFC000"/>
                </a:solidFill>
              </a:rPr>
              <a:t>had an appointment with an MCB Postdoc</a:t>
            </a:r>
            <a:endParaRPr lang="en-US" sz="3200" dirty="0">
              <a:solidFill>
                <a:srgbClr val="FFC000"/>
              </a:solidFill>
            </a:endParaRPr>
          </a:p>
        </p:txBody>
      </p:sp>
    </p:spTree>
    <p:extLst>
      <p:ext uri="{BB962C8B-B14F-4D97-AF65-F5344CB8AC3E}">
        <p14:creationId xmlns:p14="http://schemas.microsoft.com/office/powerpoint/2010/main" xmlns="" val="35792177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80">
                                          <p:stCondLst>
                                            <p:cond delay="0"/>
                                          </p:stCondLst>
                                        </p:cTn>
                                        <p:tgtEl>
                                          <p:spTgt spid="3">
                                            <p:txEl>
                                              <p:pRg st="0" end="0"/>
                                            </p:txEl>
                                          </p:spTgt>
                                        </p:tgtEl>
                                      </p:cBhvr>
                                    </p:animEffect>
                                    <p:anim calcmode="lin" valueType="num">
                                      <p:cBhvr>
                                        <p:cTn id="8" dur="1822" tmFilter="0,0; 0.14,0.36; 0.43,0.73; 0.71,0.91; 1.0,1.0">
                                          <p:stCondLst>
                                            <p:cond delay="0"/>
                                          </p:stCondLst>
                                        </p:cTn>
                                        <p:tgtEl>
                                          <p:spTgt spid="3">
                                            <p:txEl>
                                              <p:pRg st="0" end="0"/>
                                            </p:txEl>
                                          </p:spTgt>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3">
                                            <p:txEl>
                                              <p:pRg st="0" end="0"/>
                                            </p:txEl>
                                          </p:spTgt>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3">
                                            <p:txEl>
                                              <p:pRg st="0" end="0"/>
                                            </p:txEl>
                                          </p:spTgt>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3">
                                            <p:txEl>
                                              <p:pRg st="0" end="0"/>
                                            </p:txEl>
                                          </p:spTgt>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3">
                                            <p:txEl>
                                              <p:pRg st="0" end="0"/>
                                            </p:txEl>
                                          </p:spTgt>
                                        </p:tgtEl>
                                        <p:attrNameLst>
                                          <p:attrName>ppt_y</p:attrName>
                                        </p:attrNameLst>
                                      </p:cBhvr>
                                      <p:tavLst>
                                        <p:tav tm="0" fmla="#ppt_y-sin(pi*$)/81">
                                          <p:val>
                                            <p:fltVal val="0"/>
                                          </p:val>
                                        </p:tav>
                                        <p:tav tm="100000">
                                          <p:val>
                                            <p:fltVal val="1"/>
                                          </p:val>
                                        </p:tav>
                                      </p:tavLst>
                                    </p:anim>
                                    <p:animScale>
                                      <p:cBhvr>
                                        <p:cTn id="13" dur="26">
                                          <p:stCondLst>
                                            <p:cond delay="650"/>
                                          </p:stCondLst>
                                        </p:cTn>
                                        <p:tgtEl>
                                          <p:spTgt spid="3">
                                            <p:txEl>
                                              <p:pRg st="0" end="0"/>
                                            </p:txEl>
                                          </p:spTgt>
                                        </p:tgtEl>
                                      </p:cBhvr>
                                      <p:to x="100000" y="60000"/>
                                    </p:animScale>
                                    <p:animScale>
                                      <p:cBhvr>
                                        <p:cTn id="14" dur="166" decel="50000">
                                          <p:stCondLst>
                                            <p:cond delay="676"/>
                                          </p:stCondLst>
                                        </p:cTn>
                                        <p:tgtEl>
                                          <p:spTgt spid="3">
                                            <p:txEl>
                                              <p:pRg st="0" end="0"/>
                                            </p:txEl>
                                          </p:spTgt>
                                        </p:tgtEl>
                                      </p:cBhvr>
                                      <p:to x="100000" y="100000"/>
                                    </p:animScale>
                                    <p:animScale>
                                      <p:cBhvr>
                                        <p:cTn id="15" dur="26">
                                          <p:stCondLst>
                                            <p:cond delay="1312"/>
                                          </p:stCondLst>
                                        </p:cTn>
                                        <p:tgtEl>
                                          <p:spTgt spid="3">
                                            <p:txEl>
                                              <p:pRg st="0" end="0"/>
                                            </p:txEl>
                                          </p:spTgt>
                                        </p:tgtEl>
                                      </p:cBhvr>
                                      <p:to x="100000" y="80000"/>
                                    </p:animScale>
                                    <p:animScale>
                                      <p:cBhvr>
                                        <p:cTn id="16" dur="166" decel="50000">
                                          <p:stCondLst>
                                            <p:cond delay="1338"/>
                                          </p:stCondLst>
                                        </p:cTn>
                                        <p:tgtEl>
                                          <p:spTgt spid="3">
                                            <p:txEl>
                                              <p:pRg st="0" end="0"/>
                                            </p:txEl>
                                          </p:spTgt>
                                        </p:tgtEl>
                                      </p:cBhvr>
                                      <p:to x="100000" y="100000"/>
                                    </p:animScale>
                                    <p:animScale>
                                      <p:cBhvr>
                                        <p:cTn id="17" dur="26">
                                          <p:stCondLst>
                                            <p:cond delay="1642"/>
                                          </p:stCondLst>
                                        </p:cTn>
                                        <p:tgtEl>
                                          <p:spTgt spid="3">
                                            <p:txEl>
                                              <p:pRg st="0" end="0"/>
                                            </p:txEl>
                                          </p:spTgt>
                                        </p:tgtEl>
                                      </p:cBhvr>
                                      <p:to x="100000" y="90000"/>
                                    </p:animScale>
                                    <p:animScale>
                                      <p:cBhvr>
                                        <p:cTn id="18" dur="166" decel="50000">
                                          <p:stCondLst>
                                            <p:cond delay="1668"/>
                                          </p:stCondLst>
                                        </p:cTn>
                                        <p:tgtEl>
                                          <p:spTgt spid="3">
                                            <p:txEl>
                                              <p:pRg st="0" end="0"/>
                                            </p:txEl>
                                          </p:spTgt>
                                        </p:tgtEl>
                                      </p:cBhvr>
                                      <p:to x="100000" y="100000"/>
                                    </p:animScale>
                                    <p:animScale>
                                      <p:cBhvr>
                                        <p:cTn id="19" dur="26">
                                          <p:stCondLst>
                                            <p:cond delay="1808"/>
                                          </p:stCondLst>
                                        </p:cTn>
                                        <p:tgtEl>
                                          <p:spTgt spid="3">
                                            <p:txEl>
                                              <p:pRg st="0" end="0"/>
                                            </p:txEl>
                                          </p:spTgt>
                                        </p:tgtEl>
                                      </p:cBhvr>
                                      <p:to x="100000" y="95000"/>
                                    </p:animScale>
                                    <p:animScale>
                                      <p:cBhvr>
                                        <p:cTn id="20" dur="166" decel="50000">
                                          <p:stCondLst>
                                            <p:cond delay="1834"/>
                                          </p:stCondLst>
                                        </p:cTn>
                                        <p:tgtEl>
                                          <p:spTgt spid="3">
                                            <p:txEl>
                                              <p:pRg st="0" end="0"/>
                                            </p:txEl>
                                          </p:spTgt>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26" presetClass="entr" presetSubtype="0" fill="hold" grpId="0" nodeType="clickEffect">
                                  <p:stCondLst>
                                    <p:cond delay="0"/>
                                  </p:stCondLst>
                                  <p:childTnLst>
                                    <p:set>
                                      <p:cBhvr>
                                        <p:cTn id="24" dur="1" fill="hold">
                                          <p:stCondLst>
                                            <p:cond delay="0"/>
                                          </p:stCondLst>
                                        </p:cTn>
                                        <p:tgtEl>
                                          <p:spTgt spid="3">
                                            <p:txEl>
                                              <p:pRg st="2" end="2"/>
                                            </p:txEl>
                                          </p:spTgt>
                                        </p:tgtEl>
                                        <p:attrNameLst>
                                          <p:attrName>style.visibility</p:attrName>
                                        </p:attrNameLst>
                                      </p:cBhvr>
                                      <p:to>
                                        <p:strVal val="visible"/>
                                      </p:to>
                                    </p:set>
                                    <p:animEffect transition="in" filter="wipe(down)">
                                      <p:cBhvr>
                                        <p:cTn id="25" dur="580">
                                          <p:stCondLst>
                                            <p:cond delay="0"/>
                                          </p:stCondLst>
                                        </p:cTn>
                                        <p:tgtEl>
                                          <p:spTgt spid="3">
                                            <p:txEl>
                                              <p:pRg st="2" end="2"/>
                                            </p:txEl>
                                          </p:spTgt>
                                        </p:tgtEl>
                                      </p:cBhvr>
                                    </p:animEffect>
                                    <p:anim calcmode="lin" valueType="num">
                                      <p:cBhvr>
                                        <p:cTn id="26" dur="1822" tmFilter="0,0; 0.14,0.36; 0.43,0.73; 0.71,0.91; 1.0,1.0">
                                          <p:stCondLst>
                                            <p:cond delay="0"/>
                                          </p:stCondLst>
                                        </p:cTn>
                                        <p:tgtEl>
                                          <p:spTgt spid="3">
                                            <p:txEl>
                                              <p:pRg st="2" end="2"/>
                                            </p:txEl>
                                          </p:spTgt>
                                        </p:tgtEl>
                                        <p:attrNameLst>
                                          <p:attrName>ppt_x</p:attrName>
                                        </p:attrNameLst>
                                      </p:cBhvr>
                                      <p:tavLst>
                                        <p:tav tm="0">
                                          <p:val>
                                            <p:strVal val="#ppt_x-0.25"/>
                                          </p:val>
                                        </p:tav>
                                        <p:tav tm="100000">
                                          <p:val>
                                            <p:strVal val="#ppt_x"/>
                                          </p:val>
                                        </p:tav>
                                      </p:tavLst>
                                    </p:anim>
                                    <p:anim calcmode="lin" valueType="num">
                                      <p:cBhvr>
                                        <p:cTn id="27" dur="664" tmFilter="0.0,0.0; 0.25,0.07; 0.50,0.2; 0.75,0.467; 1.0,1.0">
                                          <p:stCondLst>
                                            <p:cond delay="0"/>
                                          </p:stCondLst>
                                        </p:cTn>
                                        <p:tgtEl>
                                          <p:spTgt spid="3">
                                            <p:txEl>
                                              <p:pRg st="2" end="2"/>
                                            </p:txEl>
                                          </p:spTgt>
                                        </p:tgtEl>
                                        <p:attrNameLst>
                                          <p:attrName>ppt_y</p:attrName>
                                        </p:attrNameLst>
                                      </p:cBhvr>
                                      <p:tavLst>
                                        <p:tav tm="0" fmla="#ppt_y-sin(pi*$)/3">
                                          <p:val>
                                            <p:fltVal val="0.5"/>
                                          </p:val>
                                        </p:tav>
                                        <p:tav tm="100000">
                                          <p:val>
                                            <p:fltVal val="1"/>
                                          </p:val>
                                        </p:tav>
                                      </p:tavLst>
                                    </p:anim>
                                    <p:anim calcmode="lin" valueType="num">
                                      <p:cBhvr>
                                        <p:cTn id="28" dur="664" tmFilter="0, 0; 0.125,0.2665; 0.25,0.4; 0.375,0.465; 0.5,0.5;  0.625,0.535; 0.75,0.6; 0.875,0.7335; 1,1">
                                          <p:stCondLst>
                                            <p:cond delay="664"/>
                                          </p:stCondLst>
                                        </p:cTn>
                                        <p:tgtEl>
                                          <p:spTgt spid="3">
                                            <p:txEl>
                                              <p:pRg st="2" end="2"/>
                                            </p:txEl>
                                          </p:spTgt>
                                        </p:tgtEl>
                                        <p:attrNameLst>
                                          <p:attrName>ppt_y</p:attrName>
                                        </p:attrNameLst>
                                      </p:cBhvr>
                                      <p:tavLst>
                                        <p:tav tm="0" fmla="#ppt_y-sin(pi*$)/9">
                                          <p:val>
                                            <p:fltVal val="0"/>
                                          </p:val>
                                        </p:tav>
                                        <p:tav tm="100000">
                                          <p:val>
                                            <p:fltVal val="1"/>
                                          </p:val>
                                        </p:tav>
                                      </p:tavLst>
                                    </p:anim>
                                    <p:anim calcmode="lin" valueType="num">
                                      <p:cBhvr>
                                        <p:cTn id="29" dur="332" tmFilter="0, 0; 0.125,0.2665; 0.25,0.4; 0.375,0.465; 0.5,0.5;  0.625,0.535; 0.75,0.6; 0.875,0.7335; 1,1">
                                          <p:stCondLst>
                                            <p:cond delay="1324"/>
                                          </p:stCondLst>
                                        </p:cTn>
                                        <p:tgtEl>
                                          <p:spTgt spid="3">
                                            <p:txEl>
                                              <p:pRg st="2" end="2"/>
                                            </p:txEl>
                                          </p:spTgt>
                                        </p:tgtEl>
                                        <p:attrNameLst>
                                          <p:attrName>ppt_y</p:attrName>
                                        </p:attrNameLst>
                                      </p:cBhvr>
                                      <p:tavLst>
                                        <p:tav tm="0" fmla="#ppt_y-sin(pi*$)/27">
                                          <p:val>
                                            <p:fltVal val="0"/>
                                          </p:val>
                                        </p:tav>
                                        <p:tav tm="100000">
                                          <p:val>
                                            <p:fltVal val="1"/>
                                          </p:val>
                                        </p:tav>
                                      </p:tavLst>
                                    </p:anim>
                                    <p:anim calcmode="lin" valueType="num">
                                      <p:cBhvr>
                                        <p:cTn id="30" dur="164" tmFilter="0, 0; 0.125,0.2665; 0.25,0.4; 0.375,0.465; 0.5,0.5;  0.625,0.535; 0.75,0.6; 0.875,0.7335; 1,1">
                                          <p:stCondLst>
                                            <p:cond delay="1656"/>
                                          </p:stCondLst>
                                        </p:cTn>
                                        <p:tgtEl>
                                          <p:spTgt spid="3">
                                            <p:txEl>
                                              <p:pRg st="2" end="2"/>
                                            </p:txEl>
                                          </p:spTgt>
                                        </p:tgtEl>
                                        <p:attrNameLst>
                                          <p:attrName>ppt_y</p:attrName>
                                        </p:attrNameLst>
                                      </p:cBhvr>
                                      <p:tavLst>
                                        <p:tav tm="0" fmla="#ppt_y-sin(pi*$)/81">
                                          <p:val>
                                            <p:fltVal val="0"/>
                                          </p:val>
                                        </p:tav>
                                        <p:tav tm="100000">
                                          <p:val>
                                            <p:fltVal val="1"/>
                                          </p:val>
                                        </p:tav>
                                      </p:tavLst>
                                    </p:anim>
                                    <p:animScale>
                                      <p:cBhvr>
                                        <p:cTn id="31" dur="26">
                                          <p:stCondLst>
                                            <p:cond delay="650"/>
                                          </p:stCondLst>
                                        </p:cTn>
                                        <p:tgtEl>
                                          <p:spTgt spid="3">
                                            <p:txEl>
                                              <p:pRg st="2" end="2"/>
                                            </p:txEl>
                                          </p:spTgt>
                                        </p:tgtEl>
                                      </p:cBhvr>
                                      <p:to x="100000" y="60000"/>
                                    </p:animScale>
                                    <p:animScale>
                                      <p:cBhvr>
                                        <p:cTn id="32" dur="166" decel="50000">
                                          <p:stCondLst>
                                            <p:cond delay="676"/>
                                          </p:stCondLst>
                                        </p:cTn>
                                        <p:tgtEl>
                                          <p:spTgt spid="3">
                                            <p:txEl>
                                              <p:pRg st="2" end="2"/>
                                            </p:txEl>
                                          </p:spTgt>
                                        </p:tgtEl>
                                      </p:cBhvr>
                                      <p:to x="100000" y="100000"/>
                                    </p:animScale>
                                    <p:animScale>
                                      <p:cBhvr>
                                        <p:cTn id="33" dur="26">
                                          <p:stCondLst>
                                            <p:cond delay="1312"/>
                                          </p:stCondLst>
                                        </p:cTn>
                                        <p:tgtEl>
                                          <p:spTgt spid="3">
                                            <p:txEl>
                                              <p:pRg st="2" end="2"/>
                                            </p:txEl>
                                          </p:spTgt>
                                        </p:tgtEl>
                                      </p:cBhvr>
                                      <p:to x="100000" y="80000"/>
                                    </p:animScale>
                                    <p:animScale>
                                      <p:cBhvr>
                                        <p:cTn id="34" dur="166" decel="50000">
                                          <p:stCondLst>
                                            <p:cond delay="1338"/>
                                          </p:stCondLst>
                                        </p:cTn>
                                        <p:tgtEl>
                                          <p:spTgt spid="3">
                                            <p:txEl>
                                              <p:pRg st="2" end="2"/>
                                            </p:txEl>
                                          </p:spTgt>
                                        </p:tgtEl>
                                      </p:cBhvr>
                                      <p:to x="100000" y="100000"/>
                                    </p:animScale>
                                    <p:animScale>
                                      <p:cBhvr>
                                        <p:cTn id="35" dur="26">
                                          <p:stCondLst>
                                            <p:cond delay="1642"/>
                                          </p:stCondLst>
                                        </p:cTn>
                                        <p:tgtEl>
                                          <p:spTgt spid="3">
                                            <p:txEl>
                                              <p:pRg st="2" end="2"/>
                                            </p:txEl>
                                          </p:spTgt>
                                        </p:tgtEl>
                                      </p:cBhvr>
                                      <p:to x="100000" y="90000"/>
                                    </p:animScale>
                                    <p:animScale>
                                      <p:cBhvr>
                                        <p:cTn id="36" dur="166" decel="50000">
                                          <p:stCondLst>
                                            <p:cond delay="1668"/>
                                          </p:stCondLst>
                                        </p:cTn>
                                        <p:tgtEl>
                                          <p:spTgt spid="3">
                                            <p:txEl>
                                              <p:pRg st="2" end="2"/>
                                            </p:txEl>
                                          </p:spTgt>
                                        </p:tgtEl>
                                      </p:cBhvr>
                                      <p:to x="100000" y="100000"/>
                                    </p:animScale>
                                    <p:animScale>
                                      <p:cBhvr>
                                        <p:cTn id="37" dur="26">
                                          <p:stCondLst>
                                            <p:cond delay="1808"/>
                                          </p:stCondLst>
                                        </p:cTn>
                                        <p:tgtEl>
                                          <p:spTgt spid="3">
                                            <p:txEl>
                                              <p:pRg st="2" end="2"/>
                                            </p:txEl>
                                          </p:spTgt>
                                        </p:tgtEl>
                                      </p:cBhvr>
                                      <p:to x="100000" y="95000"/>
                                    </p:animScale>
                                    <p:animScale>
                                      <p:cBhvr>
                                        <p:cTn id="38" dur="166" decel="50000">
                                          <p:stCondLst>
                                            <p:cond delay="1834"/>
                                          </p:stCondLst>
                                        </p:cTn>
                                        <p:tgtEl>
                                          <p:spTgt spid="3">
                                            <p:txEl>
                                              <p:pRg st="2" end="2"/>
                                            </p:txEl>
                                          </p:spTgt>
                                        </p:tgtEl>
                                      </p:cBhvr>
                                      <p:to x="100000" y="100000"/>
                                    </p:animScale>
                                  </p:childTnLst>
                                </p:cTn>
                              </p:par>
                              <p:par>
                                <p:cTn id="39" presetID="26" presetClass="entr" presetSubtype="0" fill="hold" grpId="0" nodeType="withEffect">
                                  <p:stCondLst>
                                    <p:cond delay="0"/>
                                  </p:stCondLst>
                                  <p:childTnLst>
                                    <p:set>
                                      <p:cBhvr>
                                        <p:cTn id="40" dur="1" fill="hold">
                                          <p:stCondLst>
                                            <p:cond delay="0"/>
                                          </p:stCondLst>
                                        </p:cTn>
                                        <p:tgtEl>
                                          <p:spTgt spid="3">
                                            <p:txEl>
                                              <p:pRg st="3" end="3"/>
                                            </p:txEl>
                                          </p:spTgt>
                                        </p:tgtEl>
                                        <p:attrNameLst>
                                          <p:attrName>style.visibility</p:attrName>
                                        </p:attrNameLst>
                                      </p:cBhvr>
                                      <p:to>
                                        <p:strVal val="visible"/>
                                      </p:to>
                                    </p:set>
                                    <p:animEffect transition="in" filter="wipe(down)">
                                      <p:cBhvr>
                                        <p:cTn id="41" dur="580">
                                          <p:stCondLst>
                                            <p:cond delay="0"/>
                                          </p:stCondLst>
                                        </p:cTn>
                                        <p:tgtEl>
                                          <p:spTgt spid="3">
                                            <p:txEl>
                                              <p:pRg st="3" end="3"/>
                                            </p:txEl>
                                          </p:spTgt>
                                        </p:tgtEl>
                                      </p:cBhvr>
                                    </p:animEffect>
                                    <p:anim calcmode="lin" valueType="num">
                                      <p:cBhvr>
                                        <p:cTn id="42" dur="1822" tmFilter="0,0; 0.14,0.36; 0.43,0.73; 0.71,0.91; 1.0,1.0">
                                          <p:stCondLst>
                                            <p:cond delay="0"/>
                                          </p:stCondLst>
                                        </p:cTn>
                                        <p:tgtEl>
                                          <p:spTgt spid="3">
                                            <p:txEl>
                                              <p:pRg st="3" end="3"/>
                                            </p:txEl>
                                          </p:spTgt>
                                        </p:tgtEl>
                                        <p:attrNameLst>
                                          <p:attrName>ppt_x</p:attrName>
                                        </p:attrNameLst>
                                      </p:cBhvr>
                                      <p:tavLst>
                                        <p:tav tm="0">
                                          <p:val>
                                            <p:strVal val="#ppt_x-0.25"/>
                                          </p:val>
                                        </p:tav>
                                        <p:tav tm="100000">
                                          <p:val>
                                            <p:strVal val="#ppt_x"/>
                                          </p:val>
                                        </p:tav>
                                      </p:tavLst>
                                    </p:anim>
                                    <p:anim calcmode="lin" valueType="num">
                                      <p:cBhvr>
                                        <p:cTn id="43" dur="664" tmFilter="0.0,0.0; 0.25,0.07; 0.50,0.2; 0.75,0.467; 1.0,1.0">
                                          <p:stCondLst>
                                            <p:cond delay="0"/>
                                          </p:stCondLst>
                                        </p:cTn>
                                        <p:tgtEl>
                                          <p:spTgt spid="3">
                                            <p:txEl>
                                              <p:pRg st="3" end="3"/>
                                            </p:txEl>
                                          </p:spTgt>
                                        </p:tgtEl>
                                        <p:attrNameLst>
                                          <p:attrName>ppt_y</p:attrName>
                                        </p:attrNameLst>
                                      </p:cBhvr>
                                      <p:tavLst>
                                        <p:tav tm="0" fmla="#ppt_y-sin(pi*$)/3">
                                          <p:val>
                                            <p:fltVal val="0.5"/>
                                          </p:val>
                                        </p:tav>
                                        <p:tav tm="100000">
                                          <p:val>
                                            <p:fltVal val="1"/>
                                          </p:val>
                                        </p:tav>
                                      </p:tavLst>
                                    </p:anim>
                                    <p:anim calcmode="lin" valueType="num">
                                      <p:cBhvr>
                                        <p:cTn id="44" dur="664" tmFilter="0, 0; 0.125,0.2665; 0.25,0.4; 0.375,0.465; 0.5,0.5;  0.625,0.535; 0.75,0.6; 0.875,0.7335; 1,1">
                                          <p:stCondLst>
                                            <p:cond delay="664"/>
                                          </p:stCondLst>
                                        </p:cTn>
                                        <p:tgtEl>
                                          <p:spTgt spid="3">
                                            <p:txEl>
                                              <p:pRg st="3" end="3"/>
                                            </p:txEl>
                                          </p:spTgt>
                                        </p:tgtEl>
                                        <p:attrNameLst>
                                          <p:attrName>ppt_y</p:attrName>
                                        </p:attrNameLst>
                                      </p:cBhvr>
                                      <p:tavLst>
                                        <p:tav tm="0" fmla="#ppt_y-sin(pi*$)/9">
                                          <p:val>
                                            <p:fltVal val="0"/>
                                          </p:val>
                                        </p:tav>
                                        <p:tav tm="100000">
                                          <p:val>
                                            <p:fltVal val="1"/>
                                          </p:val>
                                        </p:tav>
                                      </p:tavLst>
                                    </p:anim>
                                    <p:anim calcmode="lin" valueType="num">
                                      <p:cBhvr>
                                        <p:cTn id="45" dur="332" tmFilter="0, 0; 0.125,0.2665; 0.25,0.4; 0.375,0.465; 0.5,0.5;  0.625,0.535; 0.75,0.6; 0.875,0.7335; 1,1">
                                          <p:stCondLst>
                                            <p:cond delay="1324"/>
                                          </p:stCondLst>
                                        </p:cTn>
                                        <p:tgtEl>
                                          <p:spTgt spid="3">
                                            <p:txEl>
                                              <p:pRg st="3" end="3"/>
                                            </p:txEl>
                                          </p:spTgt>
                                        </p:tgtEl>
                                        <p:attrNameLst>
                                          <p:attrName>ppt_y</p:attrName>
                                        </p:attrNameLst>
                                      </p:cBhvr>
                                      <p:tavLst>
                                        <p:tav tm="0" fmla="#ppt_y-sin(pi*$)/27">
                                          <p:val>
                                            <p:fltVal val="0"/>
                                          </p:val>
                                        </p:tav>
                                        <p:tav tm="100000">
                                          <p:val>
                                            <p:fltVal val="1"/>
                                          </p:val>
                                        </p:tav>
                                      </p:tavLst>
                                    </p:anim>
                                    <p:anim calcmode="lin" valueType="num">
                                      <p:cBhvr>
                                        <p:cTn id="46" dur="164" tmFilter="0, 0; 0.125,0.2665; 0.25,0.4; 0.375,0.465; 0.5,0.5;  0.625,0.535; 0.75,0.6; 0.875,0.7335; 1,1">
                                          <p:stCondLst>
                                            <p:cond delay="1656"/>
                                          </p:stCondLst>
                                        </p:cTn>
                                        <p:tgtEl>
                                          <p:spTgt spid="3">
                                            <p:txEl>
                                              <p:pRg st="3" end="3"/>
                                            </p:txEl>
                                          </p:spTgt>
                                        </p:tgtEl>
                                        <p:attrNameLst>
                                          <p:attrName>ppt_y</p:attrName>
                                        </p:attrNameLst>
                                      </p:cBhvr>
                                      <p:tavLst>
                                        <p:tav tm="0" fmla="#ppt_y-sin(pi*$)/81">
                                          <p:val>
                                            <p:fltVal val="0"/>
                                          </p:val>
                                        </p:tav>
                                        <p:tav tm="100000">
                                          <p:val>
                                            <p:fltVal val="1"/>
                                          </p:val>
                                        </p:tav>
                                      </p:tavLst>
                                    </p:anim>
                                    <p:animScale>
                                      <p:cBhvr>
                                        <p:cTn id="47" dur="26">
                                          <p:stCondLst>
                                            <p:cond delay="650"/>
                                          </p:stCondLst>
                                        </p:cTn>
                                        <p:tgtEl>
                                          <p:spTgt spid="3">
                                            <p:txEl>
                                              <p:pRg st="3" end="3"/>
                                            </p:txEl>
                                          </p:spTgt>
                                        </p:tgtEl>
                                      </p:cBhvr>
                                      <p:to x="100000" y="60000"/>
                                    </p:animScale>
                                    <p:animScale>
                                      <p:cBhvr>
                                        <p:cTn id="48" dur="166" decel="50000">
                                          <p:stCondLst>
                                            <p:cond delay="676"/>
                                          </p:stCondLst>
                                        </p:cTn>
                                        <p:tgtEl>
                                          <p:spTgt spid="3">
                                            <p:txEl>
                                              <p:pRg st="3" end="3"/>
                                            </p:txEl>
                                          </p:spTgt>
                                        </p:tgtEl>
                                      </p:cBhvr>
                                      <p:to x="100000" y="100000"/>
                                    </p:animScale>
                                    <p:animScale>
                                      <p:cBhvr>
                                        <p:cTn id="49" dur="26">
                                          <p:stCondLst>
                                            <p:cond delay="1312"/>
                                          </p:stCondLst>
                                        </p:cTn>
                                        <p:tgtEl>
                                          <p:spTgt spid="3">
                                            <p:txEl>
                                              <p:pRg st="3" end="3"/>
                                            </p:txEl>
                                          </p:spTgt>
                                        </p:tgtEl>
                                      </p:cBhvr>
                                      <p:to x="100000" y="80000"/>
                                    </p:animScale>
                                    <p:animScale>
                                      <p:cBhvr>
                                        <p:cTn id="50" dur="166" decel="50000">
                                          <p:stCondLst>
                                            <p:cond delay="1338"/>
                                          </p:stCondLst>
                                        </p:cTn>
                                        <p:tgtEl>
                                          <p:spTgt spid="3">
                                            <p:txEl>
                                              <p:pRg st="3" end="3"/>
                                            </p:txEl>
                                          </p:spTgt>
                                        </p:tgtEl>
                                      </p:cBhvr>
                                      <p:to x="100000" y="100000"/>
                                    </p:animScale>
                                    <p:animScale>
                                      <p:cBhvr>
                                        <p:cTn id="51" dur="26">
                                          <p:stCondLst>
                                            <p:cond delay="1642"/>
                                          </p:stCondLst>
                                        </p:cTn>
                                        <p:tgtEl>
                                          <p:spTgt spid="3">
                                            <p:txEl>
                                              <p:pRg st="3" end="3"/>
                                            </p:txEl>
                                          </p:spTgt>
                                        </p:tgtEl>
                                      </p:cBhvr>
                                      <p:to x="100000" y="90000"/>
                                    </p:animScale>
                                    <p:animScale>
                                      <p:cBhvr>
                                        <p:cTn id="52" dur="166" decel="50000">
                                          <p:stCondLst>
                                            <p:cond delay="1668"/>
                                          </p:stCondLst>
                                        </p:cTn>
                                        <p:tgtEl>
                                          <p:spTgt spid="3">
                                            <p:txEl>
                                              <p:pRg st="3" end="3"/>
                                            </p:txEl>
                                          </p:spTgt>
                                        </p:tgtEl>
                                      </p:cBhvr>
                                      <p:to x="100000" y="100000"/>
                                    </p:animScale>
                                    <p:animScale>
                                      <p:cBhvr>
                                        <p:cTn id="53" dur="26">
                                          <p:stCondLst>
                                            <p:cond delay="1808"/>
                                          </p:stCondLst>
                                        </p:cTn>
                                        <p:tgtEl>
                                          <p:spTgt spid="3">
                                            <p:txEl>
                                              <p:pRg st="3" end="3"/>
                                            </p:txEl>
                                          </p:spTgt>
                                        </p:tgtEl>
                                      </p:cBhvr>
                                      <p:to x="100000" y="95000"/>
                                    </p:animScale>
                                    <p:animScale>
                                      <p:cBhvr>
                                        <p:cTn id="54" dur="166" decel="50000">
                                          <p:stCondLst>
                                            <p:cond delay="1834"/>
                                          </p:stCondLst>
                                        </p:cTn>
                                        <p:tgtEl>
                                          <p:spTgt spid="3">
                                            <p:txEl>
                                              <p:pRg st="3" end="3"/>
                                            </p:txEl>
                                          </p:spTgt>
                                        </p:tgtEl>
                                      </p:cBhvr>
                                      <p:to x="100000" y="100000"/>
                                    </p:animScale>
                                  </p:childTnLst>
                                </p:cTn>
                              </p:par>
                            </p:childTnLst>
                          </p:cTn>
                        </p:par>
                      </p:childTnLst>
                    </p:cTn>
                  </p:par>
                  <p:par>
                    <p:cTn id="55" fill="hold">
                      <p:stCondLst>
                        <p:cond delay="indefinite"/>
                      </p:stCondLst>
                      <p:childTnLst>
                        <p:par>
                          <p:cTn id="56" fill="hold">
                            <p:stCondLst>
                              <p:cond delay="0"/>
                            </p:stCondLst>
                            <p:childTnLst>
                              <p:par>
                                <p:cTn id="57" presetID="26" presetClass="entr" presetSubtype="0" fill="hold" grpId="0" nodeType="clickEffect">
                                  <p:stCondLst>
                                    <p:cond delay="0"/>
                                  </p:stCondLst>
                                  <p:childTnLst>
                                    <p:set>
                                      <p:cBhvr>
                                        <p:cTn id="58" dur="1" fill="hold">
                                          <p:stCondLst>
                                            <p:cond delay="0"/>
                                          </p:stCondLst>
                                        </p:cTn>
                                        <p:tgtEl>
                                          <p:spTgt spid="3">
                                            <p:txEl>
                                              <p:pRg st="5" end="5"/>
                                            </p:txEl>
                                          </p:spTgt>
                                        </p:tgtEl>
                                        <p:attrNameLst>
                                          <p:attrName>style.visibility</p:attrName>
                                        </p:attrNameLst>
                                      </p:cBhvr>
                                      <p:to>
                                        <p:strVal val="visible"/>
                                      </p:to>
                                    </p:set>
                                    <p:animEffect transition="in" filter="wipe(down)">
                                      <p:cBhvr>
                                        <p:cTn id="59" dur="580">
                                          <p:stCondLst>
                                            <p:cond delay="0"/>
                                          </p:stCondLst>
                                        </p:cTn>
                                        <p:tgtEl>
                                          <p:spTgt spid="3">
                                            <p:txEl>
                                              <p:pRg st="5" end="5"/>
                                            </p:txEl>
                                          </p:spTgt>
                                        </p:tgtEl>
                                      </p:cBhvr>
                                    </p:animEffect>
                                    <p:anim calcmode="lin" valueType="num">
                                      <p:cBhvr>
                                        <p:cTn id="60" dur="1822" tmFilter="0,0; 0.14,0.36; 0.43,0.73; 0.71,0.91; 1.0,1.0">
                                          <p:stCondLst>
                                            <p:cond delay="0"/>
                                          </p:stCondLst>
                                        </p:cTn>
                                        <p:tgtEl>
                                          <p:spTgt spid="3">
                                            <p:txEl>
                                              <p:pRg st="5" end="5"/>
                                            </p:txEl>
                                          </p:spTgt>
                                        </p:tgtEl>
                                        <p:attrNameLst>
                                          <p:attrName>ppt_x</p:attrName>
                                        </p:attrNameLst>
                                      </p:cBhvr>
                                      <p:tavLst>
                                        <p:tav tm="0">
                                          <p:val>
                                            <p:strVal val="#ppt_x-0.25"/>
                                          </p:val>
                                        </p:tav>
                                        <p:tav tm="100000">
                                          <p:val>
                                            <p:strVal val="#ppt_x"/>
                                          </p:val>
                                        </p:tav>
                                      </p:tavLst>
                                    </p:anim>
                                    <p:anim calcmode="lin" valueType="num">
                                      <p:cBhvr>
                                        <p:cTn id="61" dur="664" tmFilter="0.0,0.0; 0.25,0.07; 0.50,0.2; 0.75,0.467; 1.0,1.0">
                                          <p:stCondLst>
                                            <p:cond delay="0"/>
                                          </p:stCondLst>
                                        </p:cTn>
                                        <p:tgtEl>
                                          <p:spTgt spid="3">
                                            <p:txEl>
                                              <p:pRg st="5" end="5"/>
                                            </p:txEl>
                                          </p:spTgt>
                                        </p:tgtEl>
                                        <p:attrNameLst>
                                          <p:attrName>ppt_y</p:attrName>
                                        </p:attrNameLst>
                                      </p:cBhvr>
                                      <p:tavLst>
                                        <p:tav tm="0" fmla="#ppt_y-sin(pi*$)/3">
                                          <p:val>
                                            <p:fltVal val="0.5"/>
                                          </p:val>
                                        </p:tav>
                                        <p:tav tm="100000">
                                          <p:val>
                                            <p:fltVal val="1"/>
                                          </p:val>
                                        </p:tav>
                                      </p:tavLst>
                                    </p:anim>
                                    <p:anim calcmode="lin" valueType="num">
                                      <p:cBhvr>
                                        <p:cTn id="62" dur="664" tmFilter="0, 0; 0.125,0.2665; 0.25,0.4; 0.375,0.465; 0.5,0.5;  0.625,0.535; 0.75,0.6; 0.875,0.7335; 1,1">
                                          <p:stCondLst>
                                            <p:cond delay="664"/>
                                          </p:stCondLst>
                                        </p:cTn>
                                        <p:tgtEl>
                                          <p:spTgt spid="3">
                                            <p:txEl>
                                              <p:pRg st="5" end="5"/>
                                            </p:txEl>
                                          </p:spTgt>
                                        </p:tgtEl>
                                        <p:attrNameLst>
                                          <p:attrName>ppt_y</p:attrName>
                                        </p:attrNameLst>
                                      </p:cBhvr>
                                      <p:tavLst>
                                        <p:tav tm="0" fmla="#ppt_y-sin(pi*$)/9">
                                          <p:val>
                                            <p:fltVal val="0"/>
                                          </p:val>
                                        </p:tav>
                                        <p:tav tm="100000">
                                          <p:val>
                                            <p:fltVal val="1"/>
                                          </p:val>
                                        </p:tav>
                                      </p:tavLst>
                                    </p:anim>
                                    <p:anim calcmode="lin" valueType="num">
                                      <p:cBhvr>
                                        <p:cTn id="63" dur="332" tmFilter="0, 0; 0.125,0.2665; 0.25,0.4; 0.375,0.465; 0.5,0.5;  0.625,0.535; 0.75,0.6; 0.875,0.7335; 1,1">
                                          <p:stCondLst>
                                            <p:cond delay="1324"/>
                                          </p:stCondLst>
                                        </p:cTn>
                                        <p:tgtEl>
                                          <p:spTgt spid="3">
                                            <p:txEl>
                                              <p:pRg st="5" end="5"/>
                                            </p:txEl>
                                          </p:spTgt>
                                        </p:tgtEl>
                                        <p:attrNameLst>
                                          <p:attrName>ppt_y</p:attrName>
                                        </p:attrNameLst>
                                      </p:cBhvr>
                                      <p:tavLst>
                                        <p:tav tm="0" fmla="#ppt_y-sin(pi*$)/27">
                                          <p:val>
                                            <p:fltVal val="0"/>
                                          </p:val>
                                        </p:tav>
                                        <p:tav tm="100000">
                                          <p:val>
                                            <p:fltVal val="1"/>
                                          </p:val>
                                        </p:tav>
                                      </p:tavLst>
                                    </p:anim>
                                    <p:anim calcmode="lin" valueType="num">
                                      <p:cBhvr>
                                        <p:cTn id="64" dur="164" tmFilter="0, 0; 0.125,0.2665; 0.25,0.4; 0.375,0.465; 0.5,0.5;  0.625,0.535; 0.75,0.6; 0.875,0.7335; 1,1">
                                          <p:stCondLst>
                                            <p:cond delay="1656"/>
                                          </p:stCondLst>
                                        </p:cTn>
                                        <p:tgtEl>
                                          <p:spTgt spid="3">
                                            <p:txEl>
                                              <p:pRg st="5" end="5"/>
                                            </p:txEl>
                                          </p:spTgt>
                                        </p:tgtEl>
                                        <p:attrNameLst>
                                          <p:attrName>ppt_y</p:attrName>
                                        </p:attrNameLst>
                                      </p:cBhvr>
                                      <p:tavLst>
                                        <p:tav tm="0" fmla="#ppt_y-sin(pi*$)/81">
                                          <p:val>
                                            <p:fltVal val="0"/>
                                          </p:val>
                                        </p:tav>
                                        <p:tav tm="100000">
                                          <p:val>
                                            <p:fltVal val="1"/>
                                          </p:val>
                                        </p:tav>
                                      </p:tavLst>
                                    </p:anim>
                                    <p:animScale>
                                      <p:cBhvr>
                                        <p:cTn id="65" dur="26">
                                          <p:stCondLst>
                                            <p:cond delay="650"/>
                                          </p:stCondLst>
                                        </p:cTn>
                                        <p:tgtEl>
                                          <p:spTgt spid="3">
                                            <p:txEl>
                                              <p:pRg st="5" end="5"/>
                                            </p:txEl>
                                          </p:spTgt>
                                        </p:tgtEl>
                                      </p:cBhvr>
                                      <p:to x="100000" y="60000"/>
                                    </p:animScale>
                                    <p:animScale>
                                      <p:cBhvr>
                                        <p:cTn id="66" dur="166" decel="50000">
                                          <p:stCondLst>
                                            <p:cond delay="676"/>
                                          </p:stCondLst>
                                        </p:cTn>
                                        <p:tgtEl>
                                          <p:spTgt spid="3">
                                            <p:txEl>
                                              <p:pRg st="5" end="5"/>
                                            </p:txEl>
                                          </p:spTgt>
                                        </p:tgtEl>
                                      </p:cBhvr>
                                      <p:to x="100000" y="100000"/>
                                    </p:animScale>
                                    <p:animScale>
                                      <p:cBhvr>
                                        <p:cTn id="67" dur="26">
                                          <p:stCondLst>
                                            <p:cond delay="1312"/>
                                          </p:stCondLst>
                                        </p:cTn>
                                        <p:tgtEl>
                                          <p:spTgt spid="3">
                                            <p:txEl>
                                              <p:pRg st="5" end="5"/>
                                            </p:txEl>
                                          </p:spTgt>
                                        </p:tgtEl>
                                      </p:cBhvr>
                                      <p:to x="100000" y="80000"/>
                                    </p:animScale>
                                    <p:animScale>
                                      <p:cBhvr>
                                        <p:cTn id="68" dur="166" decel="50000">
                                          <p:stCondLst>
                                            <p:cond delay="1338"/>
                                          </p:stCondLst>
                                        </p:cTn>
                                        <p:tgtEl>
                                          <p:spTgt spid="3">
                                            <p:txEl>
                                              <p:pRg st="5" end="5"/>
                                            </p:txEl>
                                          </p:spTgt>
                                        </p:tgtEl>
                                      </p:cBhvr>
                                      <p:to x="100000" y="100000"/>
                                    </p:animScale>
                                    <p:animScale>
                                      <p:cBhvr>
                                        <p:cTn id="69" dur="26">
                                          <p:stCondLst>
                                            <p:cond delay="1642"/>
                                          </p:stCondLst>
                                        </p:cTn>
                                        <p:tgtEl>
                                          <p:spTgt spid="3">
                                            <p:txEl>
                                              <p:pRg st="5" end="5"/>
                                            </p:txEl>
                                          </p:spTgt>
                                        </p:tgtEl>
                                      </p:cBhvr>
                                      <p:to x="100000" y="90000"/>
                                    </p:animScale>
                                    <p:animScale>
                                      <p:cBhvr>
                                        <p:cTn id="70" dur="166" decel="50000">
                                          <p:stCondLst>
                                            <p:cond delay="1668"/>
                                          </p:stCondLst>
                                        </p:cTn>
                                        <p:tgtEl>
                                          <p:spTgt spid="3">
                                            <p:txEl>
                                              <p:pRg st="5" end="5"/>
                                            </p:txEl>
                                          </p:spTgt>
                                        </p:tgtEl>
                                      </p:cBhvr>
                                      <p:to x="100000" y="100000"/>
                                    </p:animScale>
                                    <p:animScale>
                                      <p:cBhvr>
                                        <p:cTn id="71" dur="26">
                                          <p:stCondLst>
                                            <p:cond delay="1808"/>
                                          </p:stCondLst>
                                        </p:cTn>
                                        <p:tgtEl>
                                          <p:spTgt spid="3">
                                            <p:txEl>
                                              <p:pRg st="5" end="5"/>
                                            </p:txEl>
                                          </p:spTgt>
                                        </p:tgtEl>
                                      </p:cBhvr>
                                      <p:to x="100000" y="95000"/>
                                    </p:animScale>
                                    <p:animScale>
                                      <p:cBhvr>
                                        <p:cTn id="72" dur="166" decel="50000">
                                          <p:stCondLst>
                                            <p:cond delay="1834"/>
                                          </p:stCondLst>
                                        </p:cTn>
                                        <p:tgtEl>
                                          <p:spTgt spid="3">
                                            <p:txEl>
                                              <p:pRg st="5" end="5"/>
                                            </p:txEl>
                                          </p:spTgt>
                                        </p:tgtEl>
                                      </p:cBhvr>
                                      <p:to x="100000" y="100000"/>
                                    </p:animScale>
                                  </p:childTnLst>
                                </p:cTn>
                              </p:par>
                              <p:par>
                                <p:cTn id="73" presetID="26" presetClass="entr" presetSubtype="0" fill="hold" grpId="0" nodeType="withEffect">
                                  <p:stCondLst>
                                    <p:cond delay="0"/>
                                  </p:stCondLst>
                                  <p:childTnLst>
                                    <p:set>
                                      <p:cBhvr>
                                        <p:cTn id="74" dur="1" fill="hold">
                                          <p:stCondLst>
                                            <p:cond delay="0"/>
                                          </p:stCondLst>
                                        </p:cTn>
                                        <p:tgtEl>
                                          <p:spTgt spid="3">
                                            <p:txEl>
                                              <p:pRg st="6" end="6"/>
                                            </p:txEl>
                                          </p:spTgt>
                                        </p:tgtEl>
                                        <p:attrNameLst>
                                          <p:attrName>style.visibility</p:attrName>
                                        </p:attrNameLst>
                                      </p:cBhvr>
                                      <p:to>
                                        <p:strVal val="visible"/>
                                      </p:to>
                                    </p:set>
                                    <p:animEffect transition="in" filter="wipe(down)">
                                      <p:cBhvr>
                                        <p:cTn id="75" dur="580">
                                          <p:stCondLst>
                                            <p:cond delay="0"/>
                                          </p:stCondLst>
                                        </p:cTn>
                                        <p:tgtEl>
                                          <p:spTgt spid="3">
                                            <p:txEl>
                                              <p:pRg st="6" end="6"/>
                                            </p:txEl>
                                          </p:spTgt>
                                        </p:tgtEl>
                                      </p:cBhvr>
                                    </p:animEffect>
                                    <p:anim calcmode="lin" valueType="num">
                                      <p:cBhvr>
                                        <p:cTn id="76" dur="1822" tmFilter="0,0; 0.14,0.36; 0.43,0.73; 0.71,0.91; 1.0,1.0">
                                          <p:stCondLst>
                                            <p:cond delay="0"/>
                                          </p:stCondLst>
                                        </p:cTn>
                                        <p:tgtEl>
                                          <p:spTgt spid="3">
                                            <p:txEl>
                                              <p:pRg st="6" end="6"/>
                                            </p:txEl>
                                          </p:spTgt>
                                        </p:tgtEl>
                                        <p:attrNameLst>
                                          <p:attrName>ppt_x</p:attrName>
                                        </p:attrNameLst>
                                      </p:cBhvr>
                                      <p:tavLst>
                                        <p:tav tm="0">
                                          <p:val>
                                            <p:strVal val="#ppt_x-0.25"/>
                                          </p:val>
                                        </p:tav>
                                        <p:tav tm="100000">
                                          <p:val>
                                            <p:strVal val="#ppt_x"/>
                                          </p:val>
                                        </p:tav>
                                      </p:tavLst>
                                    </p:anim>
                                    <p:anim calcmode="lin" valueType="num">
                                      <p:cBhvr>
                                        <p:cTn id="77" dur="664" tmFilter="0.0,0.0; 0.25,0.07; 0.50,0.2; 0.75,0.467; 1.0,1.0">
                                          <p:stCondLst>
                                            <p:cond delay="0"/>
                                          </p:stCondLst>
                                        </p:cTn>
                                        <p:tgtEl>
                                          <p:spTgt spid="3">
                                            <p:txEl>
                                              <p:pRg st="6" end="6"/>
                                            </p:txEl>
                                          </p:spTgt>
                                        </p:tgtEl>
                                        <p:attrNameLst>
                                          <p:attrName>ppt_y</p:attrName>
                                        </p:attrNameLst>
                                      </p:cBhvr>
                                      <p:tavLst>
                                        <p:tav tm="0" fmla="#ppt_y-sin(pi*$)/3">
                                          <p:val>
                                            <p:fltVal val="0.5"/>
                                          </p:val>
                                        </p:tav>
                                        <p:tav tm="100000">
                                          <p:val>
                                            <p:fltVal val="1"/>
                                          </p:val>
                                        </p:tav>
                                      </p:tavLst>
                                    </p:anim>
                                    <p:anim calcmode="lin" valueType="num">
                                      <p:cBhvr>
                                        <p:cTn id="78" dur="664" tmFilter="0, 0; 0.125,0.2665; 0.25,0.4; 0.375,0.465; 0.5,0.5;  0.625,0.535; 0.75,0.6; 0.875,0.7335; 1,1">
                                          <p:stCondLst>
                                            <p:cond delay="664"/>
                                          </p:stCondLst>
                                        </p:cTn>
                                        <p:tgtEl>
                                          <p:spTgt spid="3">
                                            <p:txEl>
                                              <p:pRg st="6" end="6"/>
                                            </p:txEl>
                                          </p:spTgt>
                                        </p:tgtEl>
                                        <p:attrNameLst>
                                          <p:attrName>ppt_y</p:attrName>
                                        </p:attrNameLst>
                                      </p:cBhvr>
                                      <p:tavLst>
                                        <p:tav tm="0" fmla="#ppt_y-sin(pi*$)/9">
                                          <p:val>
                                            <p:fltVal val="0"/>
                                          </p:val>
                                        </p:tav>
                                        <p:tav tm="100000">
                                          <p:val>
                                            <p:fltVal val="1"/>
                                          </p:val>
                                        </p:tav>
                                      </p:tavLst>
                                    </p:anim>
                                    <p:anim calcmode="lin" valueType="num">
                                      <p:cBhvr>
                                        <p:cTn id="79" dur="332" tmFilter="0, 0; 0.125,0.2665; 0.25,0.4; 0.375,0.465; 0.5,0.5;  0.625,0.535; 0.75,0.6; 0.875,0.7335; 1,1">
                                          <p:stCondLst>
                                            <p:cond delay="1324"/>
                                          </p:stCondLst>
                                        </p:cTn>
                                        <p:tgtEl>
                                          <p:spTgt spid="3">
                                            <p:txEl>
                                              <p:pRg st="6" end="6"/>
                                            </p:txEl>
                                          </p:spTgt>
                                        </p:tgtEl>
                                        <p:attrNameLst>
                                          <p:attrName>ppt_y</p:attrName>
                                        </p:attrNameLst>
                                      </p:cBhvr>
                                      <p:tavLst>
                                        <p:tav tm="0" fmla="#ppt_y-sin(pi*$)/27">
                                          <p:val>
                                            <p:fltVal val="0"/>
                                          </p:val>
                                        </p:tav>
                                        <p:tav tm="100000">
                                          <p:val>
                                            <p:fltVal val="1"/>
                                          </p:val>
                                        </p:tav>
                                      </p:tavLst>
                                    </p:anim>
                                    <p:anim calcmode="lin" valueType="num">
                                      <p:cBhvr>
                                        <p:cTn id="80" dur="164" tmFilter="0, 0; 0.125,0.2665; 0.25,0.4; 0.375,0.465; 0.5,0.5;  0.625,0.535; 0.75,0.6; 0.875,0.7335; 1,1">
                                          <p:stCondLst>
                                            <p:cond delay="1656"/>
                                          </p:stCondLst>
                                        </p:cTn>
                                        <p:tgtEl>
                                          <p:spTgt spid="3">
                                            <p:txEl>
                                              <p:pRg st="6" end="6"/>
                                            </p:txEl>
                                          </p:spTgt>
                                        </p:tgtEl>
                                        <p:attrNameLst>
                                          <p:attrName>ppt_y</p:attrName>
                                        </p:attrNameLst>
                                      </p:cBhvr>
                                      <p:tavLst>
                                        <p:tav tm="0" fmla="#ppt_y-sin(pi*$)/81">
                                          <p:val>
                                            <p:fltVal val="0"/>
                                          </p:val>
                                        </p:tav>
                                        <p:tav tm="100000">
                                          <p:val>
                                            <p:fltVal val="1"/>
                                          </p:val>
                                        </p:tav>
                                      </p:tavLst>
                                    </p:anim>
                                    <p:animScale>
                                      <p:cBhvr>
                                        <p:cTn id="81" dur="26">
                                          <p:stCondLst>
                                            <p:cond delay="650"/>
                                          </p:stCondLst>
                                        </p:cTn>
                                        <p:tgtEl>
                                          <p:spTgt spid="3">
                                            <p:txEl>
                                              <p:pRg st="6" end="6"/>
                                            </p:txEl>
                                          </p:spTgt>
                                        </p:tgtEl>
                                      </p:cBhvr>
                                      <p:to x="100000" y="60000"/>
                                    </p:animScale>
                                    <p:animScale>
                                      <p:cBhvr>
                                        <p:cTn id="82" dur="166" decel="50000">
                                          <p:stCondLst>
                                            <p:cond delay="676"/>
                                          </p:stCondLst>
                                        </p:cTn>
                                        <p:tgtEl>
                                          <p:spTgt spid="3">
                                            <p:txEl>
                                              <p:pRg st="6" end="6"/>
                                            </p:txEl>
                                          </p:spTgt>
                                        </p:tgtEl>
                                      </p:cBhvr>
                                      <p:to x="100000" y="100000"/>
                                    </p:animScale>
                                    <p:animScale>
                                      <p:cBhvr>
                                        <p:cTn id="83" dur="26">
                                          <p:stCondLst>
                                            <p:cond delay="1312"/>
                                          </p:stCondLst>
                                        </p:cTn>
                                        <p:tgtEl>
                                          <p:spTgt spid="3">
                                            <p:txEl>
                                              <p:pRg st="6" end="6"/>
                                            </p:txEl>
                                          </p:spTgt>
                                        </p:tgtEl>
                                      </p:cBhvr>
                                      <p:to x="100000" y="80000"/>
                                    </p:animScale>
                                    <p:animScale>
                                      <p:cBhvr>
                                        <p:cTn id="84" dur="166" decel="50000">
                                          <p:stCondLst>
                                            <p:cond delay="1338"/>
                                          </p:stCondLst>
                                        </p:cTn>
                                        <p:tgtEl>
                                          <p:spTgt spid="3">
                                            <p:txEl>
                                              <p:pRg st="6" end="6"/>
                                            </p:txEl>
                                          </p:spTgt>
                                        </p:tgtEl>
                                      </p:cBhvr>
                                      <p:to x="100000" y="100000"/>
                                    </p:animScale>
                                    <p:animScale>
                                      <p:cBhvr>
                                        <p:cTn id="85" dur="26">
                                          <p:stCondLst>
                                            <p:cond delay="1642"/>
                                          </p:stCondLst>
                                        </p:cTn>
                                        <p:tgtEl>
                                          <p:spTgt spid="3">
                                            <p:txEl>
                                              <p:pRg st="6" end="6"/>
                                            </p:txEl>
                                          </p:spTgt>
                                        </p:tgtEl>
                                      </p:cBhvr>
                                      <p:to x="100000" y="90000"/>
                                    </p:animScale>
                                    <p:animScale>
                                      <p:cBhvr>
                                        <p:cTn id="86" dur="166" decel="50000">
                                          <p:stCondLst>
                                            <p:cond delay="1668"/>
                                          </p:stCondLst>
                                        </p:cTn>
                                        <p:tgtEl>
                                          <p:spTgt spid="3">
                                            <p:txEl>
                                              <p:pRg st="6" end="6"/>
                                            </p:txEl>
                                          </p:spTgt>
                                        </p:tgtEl>
                                      </p:cBhvr>
                                      <p:to x="100000" y="100000"/>
                                    </p:animScale>
                                    <p:animScale>
                                      <p:cBhvr>
                                        <p:cTn id="87" dur="26">
                                          <p:stCondLst>
                                            <p:cond delay="1808"/>
                                          </p:stCondLst>
                                        </p:cTn>
                                        <p:tgtEl>
                                          <p:spTgt spid="3">
                                            <p:txEl>
                                              <p:pRg st="6" end="6"/>
                                            </p:txEl>
                                          </p:spTgt>
                                        </p:tgtEl>
                                      </p:cBhvr>
                                      <p:to x="100000" y="95000"/>
                                    </p:animScale>
                                    <p:animScale>
                                      <p:cBhvr>
                                        <p:cTn id="88" dur="166" decel="50000">
                                          <p:stCondLst>
                                            <p:cond delay="1834"/>
                                          </p:stCondLst>
                                        </p:cTn>
                                        <p:tgtEl>
                                          <p:spTgt spid="3">
                                            <p:txEl>
                                              <p:pRg st="6" end="6"/>
                                            </p:txEl>
                                          </p:spTgt>
                                        </p:tgtEl>
                                      </p:cBhvr>
                                      <p:to x="100000" y="100000"/>
                                    </p:animScale>
                                  </p:childTnLst>
                                </p:cTn>
                              </p:par>
                            </p:childTnLst>
                          </p:cTn>
                        </p:par>
                      </p:childTnLst>
                    </p:cTn>
                  </p:par>
                  <p:par>
                    <p:cTn id="89" fill="hold">
                      <p:stCondLst>
                        <p:cond delay="indefinite"/>
                      </p:stCondLst>
                      <p:childTnLst>
                        <p:par>
                          <p:cTn id="90" fill="hold">
                            <p:stCondLst>
                              <p:cond delay="0"/>
                            </p:stCondLst>
                            <p:childTnLst>
                              <p:par>
                                <p:cTn id="91" presetID="26" presetClass="entr" presetSubtype="0" fill="hold" grpId="0" nodeType="clickEffect">
                                  <p:stCondLst>
                                    <p:cond delay="0"/>
                                  </p:stCondLst>
                                  <p:childTnLst>
                                    <p:set>
                                      <p:cBhvr>
                                        <p:cTn id="92" dur="1" fill="hold">
                                          <p:stCondLst>
                                            <p:cond delay="0"/>
                                          </p:stCondLst>
                                        </p:cTn>
                                        <p:tgtEl>
                                          <p:spTgt spid="3">
                                            <p:txEl>
                                              <p:pRg st="8" end="8"/>
                                            </p:txEl>
                                          </p:spTgt>
                                        </p:tgtEl>
                                        <p:attrNameLst>
                                          <p:attrName>style.visibility</p:attrName>
                                        </p:attrNameLst>
                                      </p:cBhvr>
                                      <p:to>
                                        <p:strVal val="visible"/>
                                      </p:to>
                                    </p:set>
                                    <p:animEffect transition="in" filter="wipe(down)">
                                      <p:cBhvr>
                                        <p:cTn id="93" dur="580">
                                          <p:stCondLst>
                                            <p:cond delay="0"/>
                                          </p:stCondLst>
                                        </p:cTn>
                                        <p:tgtEl>
                                          <p:spTgt spid="3">
                                            <p:txEl>
                                              <p:pRg st="8" end="8"/>
                                            </p:txEl>
                                          </p:spTgt>
                                        </p:tgtEl>
                                      </p:cBhvr>
                                    </p:animEffect>
                                    <p:anim calcmode="lin" valueType="num">
                                      <p:cBhvr>
                                        <p:cTn id="94" dur="1822" tmFilter="0,0; 0.14,0.36; 0.43,0.73; 0.71,0.91; 1.0,1.0">
                                          <p:stCondLst>
                                            <p:cond delay="0"/>
                                          </p:stCondLst>
                                        </p:cTn>
                                        <p:tgtEl>
                                          <p:spTgt spid="3">
                                            <p:txEl>
                                              <p:pRg st="8" end="8"/>
                                            </p:txEl>
                                          </p:spTgt>
                                        </p:tgtEl>
                                        <p:attrNameLst>
                                          <p:attrName>ppt_x</p:attrName>
                                        </p:attrNameLst>
                                      </p:cBhvr>
                                      <p:tavLst>
                                        <p:tav tm="0">
                                          <p:val>
                                            <p:strVal val="#ppt_x-0.25"/>
                                          </p:val>
                                        </p:tav>
                                        <p:tav tm="100000">
                                          <p:val>
                                            <p:strVal val="#ppt_x"/>
                                          </p:val>
                                        </p:tav>
                                      </p:tavLst>
                                    </p:anim>
                                    <p:anim calcmode="lin" valueType="num">
                                      <p:cBhvr>
                                        <p:cTn id="95" dur="664" tmFilter="0.0,0.0; 0.25,0.07; 0.50,0.2; 0.75,0.467; 1.0,1.0">
                                          <p:stCondLst>
                                            <p:cond delay="0"/>
                                          </p:stCondLst>
                                        </p:cTn>
                                        <p:tgtEl>
                                          <p:spTgt spid="3">
                                            <p:txEl>
                                              <p:pRg st="8" end="8"/>
                                            </p:txEl>
                                          </p:spTgt>
                                        </p:tgtEl>
                                        <p:attrNameLst>
                                          <p:attrName>ppt_y</p:attrName>
                                        </p:attrNameLst>
                                      </p:cBhvr>
                                      <p:tavLst>
                                        <p:tav tm="0" fmla="#ppt_y-sin(pi*$)/3">
                                          <p:val>
                                            <p:fltVal val="0.5"/>
                                          </p:val>
                                        </p:tav>
                                        <p:tav tm="100000">
                                          <p:val>
                                            <p:fltVal val="1"/>
                                          </p:val>
                                        </p:tav>
                                      </p:tavLst>
                                    </p:anim>
                                    <p:anim calcmode="lin" valueType="num">
                                      <p:cBhvr>
                                        <p:cTn id="96" dur="664" tmFilter="0, 0; 0.125,0.2665; 0.25,0.4; 0.375,0.465; 0.5,0.5;  0.625,0.535; 0.75,0.6; 0.875,0.7335; 1,1">
                                          <p:stCondLst>
                                            <p:cond delay="664"/>
                                          </p:stCondLst>
                                        </p:cTn>
                                        <p:tgtEl>
                                          <p:spTgt spid="3">
                                            <p:txEl>
                                              <p:pRg st="8" end="8"/>
                                            </p:txEl>
                                          </p:spTgt>
                                        </p:tgtEl>
                                        <p:attrNameLst>
                                          <p:attrName>ppt_y</p:attrName>
                                        </p:attrNameLst>
                                      </p:cBhvr>
                                      <p:tavLst>
                                        <p:tav tm="0" fmla="#ppt_y-sin(pi*$)/9">
                                          <p:val>
                                            <p:fltVal val="0"/>
                                          </p:val>
                                        </p:tav>
                                        <p:tav tm="100000">
                                          <p:val>
                                            <p:fltVal val="1"/>
                                          </p:val>
                                        </p:tav>
                                      </p:tavLst>
                                    </p:anim>
                                    <p:anim calcmode="lin" valueType="num">
                                      <p:cBhvr>
                                        <p:cTn id="97" dur="332" tmFilter="0, 0; 0.125,0.2665; 0.25,0.4; 0.375,0.465; 0.5,0.5;  0.625,0.535; 0.75,0.6; 0.875,0.7335; 1,1">
                                          <p:stCondLst>
                                            <p:cond delay="1324"/>
                                          </p:stCondLst>
                                        </p:cTn>
                                        <p:tgtEl>
                                          <p:spTgt spid="3">
                                            <p:txEl>
                                              <p:pRg st="8" end="8"/>
                                            </p:txEl>
                                          </p:spTgt>
                                        </p:tgtEl>
                                        <p:attrNameLst>
                                          <p:attrName>ppt_y</p:attrName>
                                        </p:attrNameLst>
                                      </p:cBhvr>
                                      <p:tavLst>
                                        <p:tav tm="0" fmla="#ppt_y-sin(pi*$)/27">
                                          <p:val>
                                            <p:fltVal val="0"/>
                                          </p:val>
                                        </p:tav>
                                        <p:tav tm="100000">
                                          <p:val>
                                            <p:fltVal val="1"/>
                                          </p:val>
                                        </p:tav>
                                      </p:tavLst>
                                    </p:anim>
                                    <p:anim calcmode="lin" valueType="num">
                                      <p:cBhvr>
                                        <p:cTn id="98" dur="164" tmFilter="0, 0; 0.125,0.2665; 0.25,0.4; 0.375,0.465; 0.5,0.5;  0.625,0.535; 0.75,0.6; 0.875,0.7335; 1,1">
                                          <p:stCondLst>
                                            <p:cond delay="1656"/>
                                          </p:stCondLst>
                                        </p:cTn>
                                        <p:tgtEl>
                                          <p:spTgt spid="3">
                                            <p:txEl>
                                              <p:pRg st="8" end="8"/>
                                            </p:txEl>
                                          </p:spTgt>
                                        </p:tgtEl>
                                        <p:attrNameLst>
                                          <p:attrName>ppt_y</p:attrName>
                                        </p:attrNameLst>
                                      </p:cBhvr>
                                      <p:tavLst>
                                        <p:tav tm="0" fmla="#ppt_y-sin(pi*$)/81">
                                          <p:val>
                                            <p:fltVal val="0"/>
                                          </p:val>
                                        </p:tav>
                                        <p:tav tm="100000">
                                          <p:val>
                                            <p:fltVal val="1"/>
                                          </p:val>
                                        </p:tav>
                                      </p:tavLst>
                                    </p:anim>
                                    <p:animScale>
                                      <p:cBhvr>
                                        <p:cTn id="99" dur="26">
                                          <p:stCondLst>
                                            <p:cond delay="650"/>
                                          </p:stCondLst>
                                        </p:cTn>
                                        <p:tgtEl>
                                          <p:spTgt spid="3">
                                            <p:txEl>
                                              <p:pRg st="8" end="8"/>
                                            </p:txEl>
                                          </p:spTgt>
                                        </p:tgtEl>
                                      </p:cBhvr>
                                      <p:to x="100000" y="60000"/>
                                    </p:animScale>
                                    <p:animScale>
                                      <p:cBhvr>
                                        <p:cTn id="100" dur="166" decel="50000">
                                          <p:stCondLst>
                                            <p:cond delay="676"/>
                                          </p:stCondLst>
                                        </p:cTn>
                                        <p:tgtEl>
                                          <p:spTgt spid="3">
                                            <p:txEl>
                                              <p:pRg st="8" end="8"/>
                                            </p:txEl>
                                          </p:spTgt>
                                        </p:tgtEl>
                                      </p:cBhvr>
                                      <p:to x="100000" y="100000"/>
                                    </p:animScale>
                                    <p:animScale>
                                      <p:cBhvr>
                                        <p:cTn id="101" dur="26">
                                          <p:stCondLst>
                                            <p:cond delay="1312"/>
                                          </p:stCondLst>
                                        </p:cTn>
                                        <p:tgtEl>
                                          <p:spTgt spid="3">
                                            <p:txEl>
                                              <p:pRg st="8" end="8"/>
                                            </p:txEl>
                                          </p:spTgt>
                                        </p:tgtEl>
                                      </p:cBhvr>
                                      <p:to x="100000" y="80000"/>
                                    </p:animScale>
                                    <p:animScale>
                                      <p:cBhvr>
                                        <p:cTn id="102" dur="166" decel="50000">
                                          <p:stCondLst>
                                            <p:cond delay="1338"/>
                                          </p:stCondLst>
                                        </p:cTn>
                                        <p:tgtEl>
                                          <p:spTgt spid="3">
                                            <p:txEl>
                                              <p:pRg st="8" end="8"/>
                                            </p:txEl>
                                          </p:spTgt>
                                        </p:tgtEl>
                                      </p:cBhvr>
                                      <p:to x="100000" y="100000"/>
                                    </p:animScale>
                                    <p:animScale>
                                      <p:cBhvr>
                                        <p:cTn id="103" dur="26">
                                          <p:stCondLst>
                                            <p:cond delay="1642"/>
                                          </p:stCondLst>
                                        </p:cTn>
                                        <p:tgtEl>
                                          <p:spTgt spid="3">
                                            <p:txEl>
                                              <p:pRg st="8" end="8"/>
                                            </p:txEl>
                                          </p:spTgt>
                                        </p:tgtEl>
                                      </p:cBhvr>
                                      <p:to x="100000" y="90000"/>
                                    </p:animScale>
                                    <p:animScale>
                                      <p:cBhvr>
                                        <p:cTn id="104" dur="166" decel="50000">
                                          <p:stCondLst>
                                            <p:cond delay="1668"/>
                                          </p:stCondLst>
                                        </p:cTn>
                                        <p:tgtEl>
                                          <p:spTgt spid="3">
                                            <p:txEl>
                                              <p:pRg st="8" end="8"/>
                                            </p:txEl>
                                          </p:spTgt>
                                        </p:tgtEl>
                                      </p:cBhvr>
                                      <p:to x="100000" y="100000"/>
                                    </p:animScale>
                                    <p:animScale>
                                      <p:cBhvr>
                                        <p:cTn id="105" dur="26">
                                          <p:stCondLst>
                                            <p:cond delay="1808"/>
                                          </p:stCondLst>
                                        </p:cTn>
                                        <p:tgtEl>
                                          <p:spTgt spid="3">
                                            <p:txEl>
                                              <p:pRg st="8" end="8"/>
                                            </p:txEl>
                                          </p:spTgt>
                                        </p:tgtEl>
                                      </p:cBhvr>
                                      <p:to x="100000" y="95000"/>
                                    </p:animScale>
                                    <p:animScale>
                                      <p:cBhvr>
                                        <p:cTn id="106" dur="166" decel="50000">
                                          <p:stCondLst>
                                            <p:cond delay="1834"/>
                                          </p:stCondLst>
                                        </p:cTn>
                                        <p:tgtEl>
                                          <p:spTgt spid="3">
                                            <p:txEl>
                                              <p:pRg st="8" end="8"/>
                                            </p:txEl>
                                          </p:spTgt>
                                        </p:tgtEl>
                                      </p:cBhvr>
                                      <p:to x="100000" y="100000"/>
                                    </p:animScale>
                                  </p:childTnLst>
                                </p:cTn>
                              </p:par>
                              <p:par>
                                <p:cTn id="107" presetID="26" presetClass="entr" presetSubtype="0" fill="hold" grpId="0" nodeType="withEffect">
                                  <p:stCondLst>
                                    <p:cond delay="0"/>
                                  </p:stCondLst>
                                  <p:childTnLst>
                                    <p:set>
                                      <p:cBhvr>
                                        <p:cTn id="108" dur="1" fill="hold">
                                          <p:stCondLst>
                                            <p:cond delay="0"/>
                                          </p:stCondLst>
                                        </p:cTn>
                                        <p:tgtEl>
                                          <p:spTgt spid="3">
                                            <p:txEl>
                                              <p:pRg st="9" end="9"/>
                                            </p:txEl>
                                          </p:spTgt>
                                        </p:tgtEl>
                                        <p:attrNameLst>
                                          <p:attrName>style.visibility</p:attrName>
                                        </p:attrNameLst>
                                      </p:cBhvr>
                                      <p:to>
                                        <p:strVal val="visible"/>
                                      </p:to>
                                    </p:set>
                                    <p:animEffect transition="in" filter="wipe(down)">
                                      <p:cBhvr>
                                        <p:cTn id="109" dur="580">
                                          <p:stCondLst>
                                            <p:cond delay="0"/>
                                          </p:stCondLst>
                                        </p:cTn>
                                        <p:tgtEl>
                                          <p:spTgt spid="3">
                                            <p:txEl>
                                              <p:pRg st="9" end="9"/>
                                            </p:txEl>
                                          </p:spTgt>
                                        </p:tgtEl>
                                      </p:cBhvr>
                                    </p:animEffect>
                                    <p:anim calcmode="lin" valueType="num">
                                      <p:cBhvr>
                                        <p:cTn id="110" dur="1822" tmFilter="0,0; 0.14,0.36; 0.43,0.73; 0.71,0.91; 1.0,1.0">
                                          <p:stCondLst>
                                            <p:cond delay="0"/>
                                          </p:stCondLst>
                                        </p:cTn>
                                        <p:tgtEl>
                                          <p:spTgt spid="3">
                                            <p:txEl>
                                              <p:pRg st="9" end="9"/>
                                            </p:txEl>
                                          </p:spTgt>
                                        </p:tgtEl>
                                        <p:attrNameLst>
                                          <p:attrName>ppt_x</p:attrName>
                                        </p:attrNameLst>
                                      </p:cBhvr>
                                      <p:tavLst>
                                        <p:tav tm="0">
                                          <p:val>
                                            <p:strVal val="#ppt_x-0.25"/>
                                          </p:val>
                                        </p:tav>
                                        <p:tav tm="100000">
                                          <p:val>
                                            <p:strVal val="#ppt_x"/>
                                          </p:val>
                                        </p:tav>
                                      </p:tavLst>
                                    </p:anim>
                                    <p:anim calcmode="lin" valueType="num">
                                      <p:cBhvr>
                                        <p:cTn id="111" dur="664" tmFilter="0.0,0.0; 0.25,0.07; 0.50,0.2; 0.75,0.467; 1.0,1.0">
                                          <p:stCondLst>
                                            <p:cond delay="0"/>
                                          </p:stCondLst>
                                        </p:cTn>
                                        <p:tgtEl>
                                          <p:spTgt spid="3">
                                            <p:txEl>
                                              <p:pRg st="9" end="9"/>
                                            </p:txEl>
                                          </p:spTgt>
                                        </p:tgtEl>
                                        <p:attrNameLst>
                                          <p:attrName>ppt_y</p:attrName>
                                        </p:attrNameLst>
                                      </p:cBhvr>
                                      <p:tavLst>
                                        <p:tav tm="0" fmla="#ppt_y-sin(pi*$)/3">
                                          <p:val>
                                            <p:fltVal val="0.5"/>
                                          </p:val>
                                        </p:tav>
                                        <p:tav tm="100000">
                                          <p:val>
                                            <p:fltVal val="1"/>
                                          </p:val>
                                        </p:tav>
                                      </p:tavLst>
                                    </p:anim>
                                    <p:anim calcmode="lin" valueType="num">
                                      <p:cBhvr>
                                        <p:cTn id="112" dur="664" tmFilter="0, 0; 0.125,0.2665; 0.25,0.4; 0.375,0.465; 0.5,0.5;  0.625,0.535; 0.75,0.6; 0.875,0.7335; 1,1">
                                          <p:stCondLst>
                                            <p:cond delay="664"/>
                                          </p:stCondLst>
                                        </p:cTn>
                                        <p:tgtEl>
                                          <p:spTgt spid="3">
                                            <p:txEl>
                                              <p:pRg st="9" end="9"/>
                                            </p:txEl>
                                          </p:spTgt>
                                        </p:tgtEl>
                                        <p:attrNameLst>
                                          <p:attrName>ppt_y</p:attrName>
                                        </p:attrNameLst>
                                      </p:cBhvr>
                                      <p:tavLst>
                                        <p:tav tm="0" fmla="#ppt_y-sin(pi*$)/9">
                                          <p:val>
                                            <p:fltVal val="0"/>
                                          </p:val>
                                        </p:tav>
                                        <p:tav tm="100000">
                                          <p:val>
                                            <p:fltVal val="1"/>
                                          </p:val>
                                        </p:tav>
                                      </p:tavLst>
                                    </p:anim>
                                    <p:anim calcmode="lin" valueType="num">
                                      <p:cBhvr>
                                        <p:cTn id="113" dur="332" tmFilter="0, 0; 0.125,0.2665; 0.25,0.4; 0.375,0.465; 0.5,0.5;  0.625,0.535; 0.75,0.6; 0.875,0.7335; 1,1">
                                          <p:stCondLst>
                                            <p:cond delay="1324"/>
                                          </p:stCondLst>
                                        </p:cTn>
                                        <p:tgtEl>
                                          <p:spTgt spid="3">
                                            <p:txEl>
                                              <p:pRg st="9" end="9"/>
                                            </p:txEl>
                                          </p:spTgt>
                                        </p:tgtEl>
                                        <p:attrNameLst>
                                          <p:attrName>ppt_y</p:attrName>
                                        </p:attrNameLst>
                                      </p:cBhvr>
                                      <p:tavLst>
                                        <p:tav tm="0" fmla="#ppt_y-sin(pi*$)/27">
                                          <p:val>
                                            <p:fltVal val="0"/>
                                          </p:val>
                                        </p:tav>
                                        <p:tav tm="100000">
                                          <p:val>
                                            <p:fltVal val="1"/>
                                          </p:val>
                                        </p:tav>
                                      </p:tavLst>
                                    </p:anim>
                                    <p:anim calcmode="lin" valueType="num">
                                      <p:cBhvr>
                                        <p:cTn id="114" dur="164" tmFilter="0, 0; 0.125,0.2665; 0.25,0.4; 0.375,0.465; 0.5,0.5;  0.625,0.535; 0.75,0.6; 0.875,0.7335; 1,1">
                                          <p:stCondLst>
                                            <p:cond delay="1656"/>
                                          </p:stCondLst>
                                        </p:cTn>
                                        <p:tgtEl>
                                          <p:spTgt spid="3">
                                            <p:txEl>
                                              <p:pRg st="9" end="9"/>
                                            </p:txEl>
                                          </p:spTgt>
                                        </p:tgtEl>
                                        <p:attrNameLst>
                                          <p:attrName>ppt_y</p:attrName>
                                        </p:attrNameLst>
                                      </p:cBhvr>
                                      <p:tavLst>
                                        <p:tav tm="0" fmla="#ppt_y-sin(pi*$)/81">
                                          <p:val>
                                            <p:fltVal val="0"/>
                                          </p:val>
                                        </p:tav>
                                        <p:tav tm="100000">
                                          <p:val>
                                            <p:fltVal val="1"/>
                                          </p:val>
                                        </p:tav>
                                      </p:tavLst>
                                    </p:anim>
                                    <p:animScale>
                                      <p:cBhvr>
                                        <p:cTn id="115" dur="26">
                                          <p:stCondLst>
                                            <p:cond delay="650"/>
                                          </p:stCondLst>
                                        </p:cTn>
                                        <p:tgtEl>
                                          <p:spTgt spid="3">
                                            <p:txEl>
                                              <p:pRg st="9" end="9"/>
                                            </p:txEl>
                                          </p:spTgt>
                                        </p:tgtEl>
                                      </p:cBhvr>
                                      <p:to x="100000" y="60000"/>
                                    </p:animScale>
                                    <p:animScale>
                                      <p:cBhvr>
                                        <p:cTn id="116" dur="166" decel="50000">
                                          <p:stCondLst>
                                            <p:cond delay="676"/>
                                          </p:stCondLst>
                                        </p:cTn>
                                        <p:tgtEl>
                                          <p:spTgt spid="3">
                                            <p:txEl>
                                              <p:pRg st="9" end="9"/>
                                            </p:txEl>
                                          </p:spTgt>
                                        </p:tgtEl>
                                      </p:cBhvr>
                                      <p:to x="100000" y="100000"/>
                                    </p:animScale>
                                    <p:animScale>
                                      <p:cBhvr>
                                        <p:cTn id="117" dur="26">
                                          <p:stCondLst>
                                            <p:cond delay="1312"/>
                                          </p:stCondLst>
                                        </p:cTn>
                                        <p:tgtEl>
                                          <p:spTgt spid="3">
                                            <p:txEl>
                                              <p:pRg st="9" end="9"/>
                                            </p:txEl>
                                          </p:spTgt>
                                        </p:tgtEl>
                                      </p:cBhvr>
                                      <p:to x="100000" y="80000"/>
                                    </p:animScale>
                                    <p:animScale>
                                      <p:cBhvr>
                                        <p:cTn id="118" dur="166" decel="50000">
                                          <p:stCondLst>
                                            <p:cond delay="1338"/>
                                          </p:stCondLst>
                                        </p:cTn>
                                        <p:tgtEl>
                                          <p:spTgt spid="3">
                                            <p:txEl>
                                              <p:pRg st="9" end="9"/>
                                            </p:txEl>
                                          </p:spTgt>
                                        </p:tgtEl>
                                      </p:cBhvr>
                                      <p:to x="100000" y="100000"/>
                                    </p:animScale>
                                    <p:animScale>
                                      <p:cBhvr>
                                        <p:cTn id="119" dur="26">
                                          <p:stCondLst>
                                            <p:cond delay="1642"/>
                                          </p:stCondLst>
                                        </p:cTn>
                                        <p:tgtEl>
                                          <p:spTgt spid="3">
                                            <p:txEl>
                                              <p:pRg st="9" end="9"/>
                                            </p:txEl>
                                          </p:spTgt>
                                        </p:tgtEl>
                                      </p:cBhvr>
                                      <p:to x="100000" y="90000"/>
                                    </p:animScale>
                                    <p:animScale>
                                      <p:cBhvr>
                                        <p:cTn id="120" dur="166" decel="50000">
                                          <p:stCondLst>
                                            <p:cond delay="1668"/>
                                          </p:stCondLst>
                                        </p:cTn>
                                        <p:tgtEl>
                                          <p:spTgt spid="3">
                                            <p:txEl>
                                              <p:pRg st="9" end="9"/>
                                            </p:txEl>
                                          </p:spTgt>
                                        </p:tgtEl>
                                      </p:cBhvr>
                                      <p:to x="100000" y="100000"/>
                                    </p:animScale>
                                    <p:animScale>
                                      <p:cBhvr>
                                        <p:cTn id="121" dur="26">
                                          <p:stCondLst>
                                            <p:cond delay="1808"/>
                                          </p:stCondLst>
                                        </p:cTn>
                                        <p:tgtEl>
                                          <p:spTgt spid="3">
                                            <p:txEl>
                                              <p:pRg st="9" end="9"/>
                                            </p:txEl>
                                          </p:spTgt>
                                        </p:tgtEl>
                                      </p:cBhvr>
                                      <p:to x="100000" y="95000"/>
                                    </p:animScale>
                                    <p:animScale>
                                      <p:cBhvr>
                                        <p:cTn id="122" dur="166" decel="50000">
                                          <p:stCondLst>
                                            <p:cond delay="1834"/>
                                          </p:stCondLst>
                                        </p:cTn>
                                        <p:tgtEl>
                                          <p:spTgt spid="3">
                                            <p:txEl>
                                              <p:pRg st="9" end="9"/>
                                            </p:txEl>
                                          </p:spTgt>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idx="4294967295"/>
          </p:nvPr>
        </p:nvSpPr>
        <p:spPr>
          <a:xfrm>
            <a:off x="0" y="0"/>
            <a:ext cx="8229600" cy="1600200"/>
          </a:xfrm>
          <a:prstGeom prst="rect">
            <a:avLst/>
          </a:prstGeom>
        </p:spPr>
        <p:txBody>
          <a:bodyPr>
            <a:noAutofit/>
          </a:bodyPr>
          <a:lstStyle/>
          <a:p>
            <a:pPr algn="l"/>
            <a:r>
              <a:rPr lang="en-US" sz="3600" dirty="0" smtClean="0"/>
              <a:t/>
            </a:r>
            <a:br>
              <a:rPr lang="en-US" sz="3600" dirty="0" smtClean="0"/>
            </a:br>
            <a:r>
              <a:rPr lang="en-US" sz="3600" dirty="0"/>
              <a:t/>
            </a:r>
            <a:br>
              <a:rPr lang="en-US" sz="3600" dirty="0"/>
            </a:br>
            <a:r>
              <a:rPr lang="en-US" sz="3600" dirty="0" smtClean="0"/>
              <a:t/>
            </a:r>
            <a:br>
              <a:rPr lang="en-US" sz="3600" dirty="0" smtClean="0"/>
            </a:br>
            <a:endParaRPr lang="en-US" sz="3600" dirty="0"/>
          </a:p>
        </p:txBody>
      </p:sp>
      <p:sp>
        <p:nvSpPr>
          <p:cNvPr id="2" name="Content Placeholder 1"/>
          <p:cNvSpPr>
            <a:spLocks noGrp="1"/>
          </p:cNvSpPr>
          <p:nvPr>
            <p:ph idx="4294967295"/>
          </p:nvPr>
        </p:nvSpPr>
        <p:spPr>
          <a:xfrm>
            <a:off x="669851" y="820405"/>
            <a:ext cx="8229600" cy="4525963"/>
          </a:xfrm>
        </p:spPr>
        <p:txBody>
          <a:bodyPr>
            <a:normAutofit/>
          </a:bodyPr>
          <a:lstStyle/>
          <a:p>
            <a:pPr marL="0" indent="0">
              <a:buNone/>
            </a:pPr>
            <a:r>
              <a:rPr lang="en-US" sz="3200" dirty="0">
                <a:latin typeface="+mn-lt"/>
              </a:rPr>
              <a:t>The specific focus of </a:t>
            </a:r>
            <a:r>
              <a:rPr lang="en-US" sz="3200" dirty="0" smtClean="0">
                <a:latin typeface="+mn-lt"/>
              </a:rPr>
              <a:t>this presentation </a:t>
            </a:r>
            <a:r>
              <a:rPr lang="en-US" sz="3200" dirty="0">
                <a:latin typeface="+mn-lt"/>
              </a:rPr>
              <a:t>is the resume and cover letter.</a:t>
            </a:r>
            <a:br>
              <a:rPr lang="en-US" sz="3200" dirty="0">
                <a:latin typeface="+mn-lt"/>
              </a:rPr>
            </a:br>
            <a:r>
              <a:rPr lang="en-US" sz="3200" dirty="0">
                <a:latin typeface="+mn-lt"/>
              </a:rPr>
              <a:t/>
            </a:r>
            <a:br>
              <a:rPr lang="en-US" sz="3200" dirty="0">
                <a:latin typeface="+mn-lt"/>
              </a:rPr>
            </a:br>
            <a:r>
              <a:rPr lang="en-US" sz="3200" dirty="0">
                <a:latin typeface="+mn-lt"/>
              </a:rPr>
              <a:t>But </a:t>
            </a:r>
            <a:r>
              <a:rPr lang="en-US" sz="3200" dirty="0" smtClean="0">
                <a:latin typeface="+mn-lt"/>
              </a:rPr>
              <a:t>it’s </a:t>
            </a:r>
            <a:r>
              <a:rPr lang="en-US" sz="3200" dirty="0">
                <a:latin typeface="+mn-lt"/>
              </a:rPr>
              <a:t>really about the broader challenge of how you translate your skills, interests, and experience into a package that readily conveys your appeal to potential employers.</a:t>
            </a:r>
          </a:p>
        </p:txBody>
      </p:sp>
    </p:spTree>
    <p:extLst>
      <p:ext uri="{BB962C8B-B14F-4D97-AF65-F5344CB8AC3E}">
        <p14:creationId xmlns:p14="http://schemas.microsoft.com/office/powerpoint/2010/main" xmlns="" val="231151495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24611" name="Rectangle 3"/>
          <p:cNvSpPr>
            <a:spLocks noGrp="1" noChangeArrowheads="1"/>
          </p:cNvSpPr>
          <p:nvPr>
            <p:ph idx="1"/>
          </p:nvPr>
        </p:nvSpPr>
        <p:spPr>
          <a:xfrm>
            <a:off x="593652" y="1570074"/>
            <a:ext cx="8178800" cy="4171950"/>
          </a:xfrm>
          <a:prstGeom prst="rect">
            <a:avLst/>
          </a:prstGeom>
        </p:spPr>
        <p:txBody>
          <a:bodyPr>
            <a:normAutofit lnSpcReduction="10000"/>
          </a:bodyPr>
          <a:lstStyle/>
          <a:p>
            <a:pPr eaLnBrk="1" hangingPunct="1">
              <a:lnSpc>
                <a:spcPct val="80000"/>
              </a:lnSpc>
            </a:pPr>
            <a:r>
              <a:rPr lang="en-US" sz="2600" i="1" dirty="0" smtClean="0"/>
              <a:t>Deem These Truths to be Self-Evident</a:t>
            </a:r>
          </a:p>
          <a:p>
            <a:pPr eaLnBrk="1" hangingPunct="1">
              <a:lnSpc>
                <a:spcPct val="80000"/>
              </a:lnSpc>
            </a:pPr>
            <a:endParaRPr lang="en-US" sz="2600" dirty="0" smtClean="0"/>
          </a:p>
          <a:p>
            <a:pPr eaLnBrk="1" hangingPunct="1">
              <a:lnSpc>
                <a:spcPct val="80000"/>
              </a:lnSpc>
            </a:pPr>
            <a:r>
              <a:rPr lang="en-US" sz="2600" dirty="0" smtClean="0"/>
              <a:t>Don’t Understand the Logic and Constraints that Hiring Managers Operate Under:</a:t>
            </a:r>
          </a:p>
          <a:p>
            <a:pPr lvl="2" eaLnBrk="1" hangingPunct="1">
              <a:lnSpc>
                <a:spcPct val="80000"/>
              </a:lnSpc>
            </a:pPr>
            <a:r>
              <a:rPr lang="en-US" sz="2000" dirty="0" smtClean="0"/>
              <a:t>Time is Scarce (3.7 sec scan)</a:t>
            </a:r>
          </a:p>
          <a:p>
            <a:pPr lvl="2" eaLnBrk="1" hangingPunct="1">
              <a:lnSpc>
                <a:spcPct val="80000"/>
              </a:lnSpc>
            </a:pPr>
            <a:r>
              <a:rPr lang="en-US" sz="2000" dirty="0" smtClean="0"/>
              <a:t>Your Audience Feels Overburdened</a:t>
            </a:r>
          </a:p>
          <a:p>
            <a:pPr lvl="2" eaLnBrk="1" hangingPunct="1">
              <a:lnSpc>
                <a:spcPct val="80000"/>
              </a:lnSpc>
            </a:pPr>
            <a:r>
              <a:rPr lang="en-US" sz="2000" dirty="0" smtClean="0"/>
              <a:t>They are Risk Averse - Will Hiring this Person Make Me Look Stupid?</a:t>
            </a:r>
          </a:p>
          <a:p>
            <a:pPr lvl="2" eaLnBrk="1" hangingPunct="1">
              <a:lnSpc>
                <a:spcPct val="80000"/>
              </a:lnSpc>
            </a:pPr>
            <a:r>
              <a:rPr lang="en-US" sz="2000" dirty="0" smtClean="0"/>
              <a:t>Why is Someone Who Spent 6 Years Getting a PhD Sitting in My Office?</a:t>
            </a:r>
          </a:p>
          <a:p>
            <a:pPr eaLnBrk="1" hangingPunct="1">
              <a:lnSpc>
                <a:spcPct val="80000"/>
              </a:lnSpc>
            </a:pPr>
            <a:endParaRPr lang="en-US" sz="2600" dirty="0" smtClean="0"/>
          </a:p>
          <a:p>
            <a:pPr eaLnBrk="1" hangingPunct="1">
              <a:lnSpc>
                <a:spcPct val="80000"/>
              </a:lnSpc>
            </a:pPr>
            <a:r>
              <a:rPr lang="en-US" sz="2600" dirty="0" smtClean="0"/>
              <a:t>Your Job is to Make it Easy for Them and Alleviate their Concerns</a:t>
            </a:r>
          </a:p>
        </p:txBody>
      </p:sp>
      <p:sp>
        <p:nvSpPr>
          <p:cNvPr id="10242" name="Rectangle 2"/>
          <p:cNvSpPr>
            <a:spLocks noGrp="1" noChangeArrowheads="1"/>
          </p:cNvSpPr>
          <p:nvPr>
            <p:ph type="title"/>
          </p:nvPr>
        </p:nvSpPr>
        <p:spPr>
          <a:xfrm>
            <a:off x="361506" y="228981"/>
            <a:ext cx="8229600" cy="1139825"/>
          </a:xfrm>
        </p:spPr>
        <p:txBody>
          <a:bodyPr/>
          <a:lstStyle/>
          <a:p>
            <a:pPr eaLnBrk="1" hangingPunct="1"/>
            <a:r>
              <a:rPr lang="en-US" sz="3200" dirty="0" smtClean="0">
                <a:solidFill>
                  <a:srgbClr val="FFC000"/>
                </a:solidFill>
              </a:rPr>
              <a:t>Too Often PhDs &amp; Postdocs</a:t>
            </a:r>
          </a:p>
        </p:txBody>
      </p:sp>
    </p:spTree>
    <p:extLst>
      <p:ext uri="{BB962C8B-B14F-4D97-AF65-F5344CB8AC3E}">
        <p14:creationId xmlns:p14="http://schemas.microsoft.com/office/powerpoint/2010/main" xmlns="" val="41834963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24611">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24611">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24611">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24611">
                                            <p:txEl>
                                              <p:pRg st="4" end="4"/>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24611">
                                            <p:txEl>
                                              <p:pRg st="5" end="5"/>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24611">
                                            <p:txEl>
                                              <p:pRg st="6" end="6"/>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24611">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4611"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29610" y="1481433"/>
            <a:ext cx="8458200" cy="4525963"/>
          </a:xfrm>
          <a:prstGeom prst="rect">
            <a:avLst/>
          </a:prstGeom>
        </p:spPr>
        <p:txBody>
          <a:bodyPr>
            <a:normAutofit/>
          </a:bodyPr>
          <a:lstStyle/>
          <a:p>
            <a:r>
              <a:rPr lang="en-US" sz="2400" dirty="0" smtClean="0"/>
              <a:t>My job is to narrow down the list invitees</a:t>
            </a:r>
          </a:p>
          <a:p>
            <a:endParaRPr lang="en-US" sz="2400" dirty="0" smtClean="0"/>
          </a:p>
          <a:p>
            <a:r>
              <a:rPr lang="en-US" sz="2400" dirty="0" smtClean="0"/>
              <a:t>Am I going to devote a whole afternoon to the task?</a:t>
            </a:r>
          </a:p>
          <a:p>
            <a:endParaRPr lang="en-US" sz="2400" dirty="0" smtClean="0"/>
          </a:p>
          <a:p>
            <a:r>
              <a:rPr lang="en-US" sz="2400" dirty="0" smtClean="0"/>
              <a:t>What am I interested in? What is my mental checklist?</a:t>
            </a:r>
          </a:p>
          <a:p>
            <a:endParaRPr lang="en-US" sz="2400" dirty="0" smtClean="0"/>
          </a:p>
          <a:p>
            <a:r>
              <a:rPr lang="en-US" sz="2400" dirty="0" smtClean="0"/>
              <a:t>Most documents I see are written from the inside out.</a:t>
            </a:r>
          </a:p>
          <a:p>
            <a:endParaRPr lang="en-US" sz="2400" dirty="0" smtClean="0"/>
          </a:p>
          <a:p>
            <a:r>
              <a:rPr lang="en-US" sz="2400" dirty="0" smtClean="0"/>
              <a:t>You want your resume and cover letter to be written as a response to what your audience cares most about</a:t>
            </a:r>
          </a:p>
          <a:p>
            <a:endParaRPr lang="en-US" dirty="0"/>
          </a:p>
        </p:txBody>
      </p:sp>
      <p:sp>
        <p:nvSpPr>
          <p:cNvPr id="2" name="Title 1"/>
          <p:cNvSpPr>
            <a:spLocks noGrp="1"/>
          </p:cNvSpPr>
          <p:nvPr>
            <p:ph type="title"/>
          </p:nvPr>
        </p:nvSpPr>
        <p:spPr>
          <a:xfrm>
            <a:off x="329610" y="150628"/>
            <a:ext cx="8229600" cy="1143000"/>
          </a:xfrm>
        </p:spPr>
        <p:txBody>
          <a:bodyPr>
            <a:noAutofit/>
          </a:bodyPr>
          <a:lstStyle/>
          <a:p>
            <a:r>
              <a:rPr lang="en-US" sz="3600" dirty="0" smtClean="0">
                <a:solidFill>
                  <a:srgbClr val="FFC000"/>
                </a:solidFill>
              </a:rPr>
              <a:t>I’m a hiring manager or a member of a hiring committee.</a:t>
            </a:r>
            <a:endParaRPr lang="en-US" sz="3600" dirty="0">
              <a:solidFill>
                <a:srgbClr val="FFC000"/>
              </a:solidFill>
            </a:endParaRPr>
          </a:p>
        </p:txBody>
      </p:sp>
    </p:spTree>
    <p:extLst>
      <p:ext uri="{BB962C8B-B14F-4D97-AF65-F5344CB8AC3E}">
        <p14:creationId xmlns:p14="http://schemas.microsoft.com/office/powerpoint/2010/main" xmlns="" val="2825156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 calcmode="lin" valueType="num">
                                      <p:cBhvr additive="base">
                                        <p:cTn id="19"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anim calcmode="lin" valueType="num">
                                      <p:cBhvr additive="base">
                                        <p:cTn id="25"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8" end="8"/>
                                            </p:txEl>
                                          </p:spTgt>
                                        </p:tgtEl>
                                        <p:attrNameLst>
                                          <p:attrName>style.visibility</p:attrName>
                                        </p:attrNameLst>
                                      </p:cBhvr>
                                      <p:to>
                                        <p:strVal val="visible"/>
                                      </p:to>
                                    </p:set>
                                    <p:anim calcmode="lin" valueType="num">
                                      <p:cBhvr additive="base">
                                        <p:cTn id="31"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8" end="8"/>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Elemental">
  <a:themeElements>
    <a:clrScheme name="Elemental">
      <a:dk1>
        <a:sysClr val="windowText" lastClr="000000"/>
      </a:dk1>
      <a:lt1>
        <a:sysClr val="window" lastClr="FFFFFF"/>
      </a:lt1>
      <a:dk2>
        <a:srgbClr val="242852"/>
      </a:dk2>
      <a:lt2>
        <a:srgbClr val="ACCBF9"/>
      </a:lt2>
      <a:accent1>
        <a:srgbClr val="629DD1"/>
      </a:accent1>
      <a:accent2>
        <a:srgbClr val="297FD5"/>
      </a:accent2>
      <a:accent3>
        <a:srgbClr val="7F8FA9"/>
      </a:accent3>
      <a:accent4>
        <a:srgbClr val="4A66AC"/>
      </a:accent4>
      <a:accent5>
        <a:srgbClr val="5AA2AE"/>
      </a:accent5>
      <a:accent6>
        <a:srgbClr val="9D90A0"/>
      </a:accent6>
      <a:hlink>
        <a:srgbClr val="9454C3"/>
      </a:hlink>
      <a:folHlink>
        <a:srgbClr val="3EBBF0"/>
      </a:folHlink>
    </a:clrScheme>
    <a:fontScheme name="Elemental">
      <a:majorFont>
        <a:latin typeface="Palatino Linotype"/>
        <a:ea typeface=""/>
        <a:cs typeface=""/>
        <a:font script="Jpan" typeface="HGS明朝E"/>
        <a:font script="Hang" typeface="맑은 고딕"/>
        <a:font script="Hans" typeface="宋体"/>
        <a:font script="Hant" typeface="新細明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Palatino Linotype"/>
        <a:ea typeface=""/>
        <a:cs typeface=""/>
        <a:font script="Jpan" typeface="HGS明朝E"/>
        <a:font script="Hang" typeface="맑은 고딕"/>
        <a:font script="Hans" typeface="宋体"/>
        <a:font script="Hant" typeface="新細明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Elemental">
      <a:fillStyleLst>
        <a:solidFill>
          <a:schemeClr val="phClr"/>
        </a:solidFill>
        <a:gradFill rotWithShape="1">
          <a:gsLst>
            <a:gs pos="0">
              <a:schemeClr val="phClr">
                <a:tint val="90000"/>
              </a:schemeClr>
            </a:gs>
            <a:gs pos="48000">
              <a:schemeClr val="phClr">
                <a:tint val="54000"/>
                <a:satMod val="140000"/>
              </a:schemeClr>
            </a:gs>
            <a:gs pos="100000">
              <a:schemeClr val="phClr">
                <a:tint val="24000"/>
                <a:satMod val="260000"/>
              </a:schemeClr>
            </a:gs>
          </a:gsLst>
          <a:lin ang="16200000" scaled="1"/>
        </a:gradFill>
        <a:gradFill rotWithShape="1">
          <a:gsLst>
            <a:gs pos="0">
              <a:schemeClr val="phClr"/>
            </a:gs>
            <a:gs pos="100000">
              <a:schemeClr val="phClr">
                <a:shade val="48000"/>
                <a:satMod val="180000"/>
                <a:lumMod val="94000"/>
              </a:schemeClr>
            </a:gs>
            <a:gs pos="100000">
              <a:schemeClr val="phClr">
                <a:shade val="48000"/>
                <a:satMod val="180000"/>
                <a:lumMod val="94000"/>
              </a:schemeClr>
            </a:gs>
          </a:gsLst>
          <a:lin ang="4140000" scaled="1"/>
        </a:gradFill>
      </a:fillStyleLst>
      <a:lnStyleLst>
        <a:ln w="12700" cap="flat" cmpd="sng" algn="ctr">
          <a:solidFill>
            <a:schemeClr val="phClr"/>
          </a:solidFill>
          <a:prstDash val="solid"/>
        </a:ln>
        <a:ln w="19050" cap="flat" cmpd="sng" algn="ctr">
          <a:solidFill>
            <a:schemeClr val="phClr"/>
          </a:solidFill>
          <a:prstDash val="solid"/>
        </a:ln>
        <a:ln w="28575" cap="flat" cmpd="sng" algn="ctr">
          <a:solidFill>
            <a:schemeClr val="phClr"/>
          </a:solidFill>
          <a:prstDash val="solid"/>
        </a:ln>
      </a:lnStyleLst>
      <a:effectStyleLst>
        <a:effectStyle>
          <a:effectLst>
            <a:outerShdw blurRad="63500" dist="12700" dir="5400000" sx="102000" sy="102000" rotWithShape="0">
              <a:srgbClr val="000000">
                <a:alpha val="32000"/>
              </a:srgbClr>
            </a:outerShdw>
          </a:effectLst>
        </a:effectStyle>
        <a:effectStyle>
          <a:effectLst>
            <a:outerShdw blurRad="76200" dist="38100" dir="5400000" rotWithShape="0">
              <a:srgbClr val="000000">
                <a:alpha val="60000"/>
              </a:srgbClr>
            </a:outerShdw>
          </a:effectLst>
          <a:scene3d>
            <a:camera prst="orthographicFront">
              <a:rot lat="0" lon="0" rev="0"/>
            </a:camera>
            <a:lightRig rig="glow" dir="tl">
              <a:rot lat="0" lon="0" rev="19800000"/>
            </a:lightRig>
          </a:scene3d>
          <a:sp3d prstMaterial="metal">
            <a:bevelT w="38100" h="38100"/>
          </a:sp3d>
        </a:effectStyle>
        <a:effectStyle>
          <a:effectLst>
            <a:outerShdw blurRad="114300" dist="114300" dir="5400000" rotWithShape="0">
              <a:srgbClr val="000000">
                <a:alpha val="70000"/>
              </a:srgbClr>
            </a:outerShdw>
          </a:effectLst>
          <a:scene3d>
            <a:camera prst="orthographicFront">
              <a:rot lat="0" lon="0" rev="0"/>
            </a:camera>
            <a:lightRig rig="threePt" dir="t">
              <a:rot lat="0" lon="0" rev="19800000"/>
            </a:lightRig>
          </a:scene3d>
          <a:sp3d prstMaterial="plastic">
            <a:bevelT w="50800" h="50800"/>
          </a:sp3d>
        </a:effectStyle>
      </a:effectStyleLst>
      <a:bgFillStyleLst>
        <a:solidFill>
          <a:schemeClr val="phClr"/>
        </a:solidFill>
        <a:gradFill rotWithShape="1">
          <a:gsLst>
            <a:gs pos="0">
              <a:schemeClr val="phClr">
                <a:tint val="95000"/>
              </a:schemeClr>
            </a:gs>
            <a:gs pos="100000">
              <a:schemeClr val="phClr">
                <a:shade val="40000"/>
                <a:satMod val="180000"/>
              </a:schemeClr>
            </a:gs>
          </a:gsLst>
          <a:lin ang="5400000" scaled="0"/>
        </a:gradFill>
        <a:blipFill>
          <a:blip xmlns:r="http://schemas.openxmlformats.org/officeDocument/2006/relationships" r:embed="rId1">
            <a:duotone>
              <a:schemeClr val="phClr">
                <a:shade val="14000"/>
                <a:satMod val="280000"/>
              </a:schemeClr>
              <a:schemeClr val="phClr">
                <a:tint val="60000"/>
                <a:satMod val="120000"/>
              </a:schemeClr>
            </a:duotone>
          </a:blip>
          <a:stretch/>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Elemental</Template>
  <TotalTime>5986</TotalTime>
  <Words>1575</Words>
  <Application>Microsoft Office PowerPoint</Application>
  <PresentationFormat>On-screen Show (4:3)</PresentationFormat>
  <Paragraphs>325</Paragraphs>
  <Slides>39</Slides>
  <Notes>6</Notes>
  <HiddenSlides>0</HiddenSlides>
  <MMClips>0</MMClips>
  <ScaleCrop>false</ScaleCrop>
  <HeadingPairs>
    <vt:vector size="6" baseType="variant">
      <vt:variant>
        <vt:lpstr>Fonts Used</vt:lpstr>
      </vt:variant>
      <vt:variant>
        <vt:i4>9</vt:i4>
      </vt:variant>
      <vt:variant>
        <vt:lpstr>Theme</vt:lpstr>
      </vt:variant>
      <vt:variant>
        <vt:i4>2</vt:i4>
      </vt:variant>
      <vt:variant>
        <vt:lpstr>Slide Titles</vt:lpstr>
      </vt:variant>
      <vt:variant>
        <vt:i4>39</vt:i4>
      </vt:variant>
    </vt:vector>
  </HeadingPairs>
  <TitlesOfParts>
    <vt:vector size="50" baseType="lpstr">
      <vt:lpstr>Arial</vt:lpstr>
      <vt:lpstr>Palatino Linotype</vt:lpstr>
      <vt:lpstr>Wingdings</vt:lpstr>
      <vt:lpstr>Calibri</vt:lpstr>
      <vt:lpstr>Helvetica Neue</vt:lpstr>
      <vt:lpstr>Palatino</vt:lpstr>
      <vt:lpstr>Times New Roman</vt:lpstr>
      <vt:lpstr>Tahoma</vt:lpstr>
      <vt:lpstr>Helvetica</vt:lpstr>
      <vt:lpstr>Elemental</vt:lpstr>
      <vt:lpstr>Office Theme</vt:lpstr>
      <vt:lpstr>Slide 1</vt:lpstr>
      <vt:lpstr>Slide 2</vt:lpstr>
      <vt:lpstr>Slide 3</vt:lpstr>
      <vt:lpstr>Slide 4</vt:lpstr>
      <vt:lpstr>Slide 5</vt:lpstr>
      <vt:lpstr>Last week, I had an appointment with an MCB Postdoc</vt:lpstr>
      <vt:lpstr>   </vt:lpstr>
      <vt:lpstr>Too Often PhDs &amp; Postdocs</vt:lpstr>
      <vt:lpstr>I’m a hiring manager or a member of a hiring committee.</vt:lpstr>
      <vt:lpstr>Slide 10</vt:lpstr>
      <vt:lpstr>Slide 11</vt:lpstr>
      <vt:lpstr>CV =&gt; Resume</vt:lpstr>
      <vt:lpstr>Key Issues</vt:lpstr>
      <vt:lpstr>If you’re in the sciences and interested in a research position, ask yourself:</vt:lpstr>
      <vt:lpstr>If your interested in a non-bench role, ask yourself</vt:lpstr>
      <vt:lpstr>The importance of appearance</vt:lpstr>
      <vt:lpstr>Slide 17</vt:lpstr>
      <vt:lpstr>Graduate Students &amp; PhDs, and Postdocs Have a lot of Skills</vt:lpstr>
      <vt:lpstr>But You Need to Articulate &amp; Translate Them</vt:lpstr>
      <vt:lpstr>Or </vt:lpstr>
      <vt:lpstr>Slide 21</vt:lpstr>
      <vt:lpstr>The sources of your value</vt:lpstr>
      <vt:lpstr>Slide 23</vt:lpstr>
      <vt:lpstr>The Four Basic Resume Formats</vt:lpstr>
      <vt:lpstr>Specific Guidelines</vt:lpstr>
      <vt:lpstr>Specific Guidelines</vt:lpstr>
      <vt:lpstr>Your Resume</vt:lpstr>
      <vt:lpstr>This seems like a lot of work, why bother?  </vt:lpstr>
      <vt:lpstr>Expect to be Googled, and Use LinkedIn activity to boost your Google profile </vt:lpstr>
      <vt:lpstr>Slide 30</vt:lpstr>
      <vt:lpstr>LinkedIn Profile </vt:lpstr>
      <vt:lpstr>Professional Headline</vt:lpstr>
      <vt:lpstr>Summary (30-50 words) - Should be forward looking</vt:lpstr>
      <vt:lpstr>Other Profile Tips</vt:lpstr>
      <vt:lpstr>I see a lot of this</vt:lpstr>
      <vt:lpstr>Lets make it bright and energetic</vt:lpstr>
      <vt:lpstr>Questions?</vt:lpstr>
      <vt:lpstr>Cover Letter</vt:lpstr>
      <vt:lpstr>  Anticipate their key concerns; Showing not telling</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Click to add your title.</dc:title>
  <dc:creator>University of California, Berkeley</dc:creator>
  <cp:lastModifiedBy>X Y</cp:lastModifiedBy>
  <cp:revision>39</cp:revision>
  <cp:lastPrinted>2014-03-28T23:10:18Z</cp:lastPrinted>
  <dcterms:created xsi:type="dcterms:W3CDTF">2013-11-26T19:22:07Z</dcterms:created>
  <dcterms:modified xsi:type="dcterms:W3CDTF">2015-02-03T00:36:03Z</dcterms:modified>
</cp:coreProperties>
</file>